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5"/>
  </p:notesMasterIdLst>
  <p:sldIdLst>
    <p:sldId id="256" r:id="rId2"/>
    <p:sldId id="341" r:id="rId3"/>
    <p:sldId id="338" r:id="rId4"/>
    <p:sldId id="258" r:id="rId5"/>
    <p:sldId id="297" r:id="rId6"/>
    <p:sldId id="339" r:id="rId7"/>
    <p:sldId id="281" r:id="rId8"/>
    <p:sldId id="282" r:id="rId9"/>
    <p:sldId id="283" r:id="rId10"/>
    <p:sldId id="262" r:id="rId11"/>
    <p:sldId id="284" r:id="rId12"/>
    <p:sldId id="264" r:id="rId13"/>
    <p:sldId id="328" r:id="rId14"/>
    <p:sldId id="310" r:id="rId15"/>
    <p:sldId id="343" r:id="rId16"/>
    <p:sldId id="346" r:id="rId17"/>
    <p:sldId id="347" r:id="rId18"/>
    <p:sldId id="348" r:id="rId19"/>
    <p:sldId id="349" r:id="rId20"/>
    <p:sldId id="350" r:id="rId21"/>
    <p:sldId id="351" r:id="rId22"/>
    <p:sldId id="344" r:id="rId23"/>
    <p:sldId id="353" r:id="rId24"/>
    <p:sldId id="354" r:id="rId25"/>
    <p:sldId id="355" r:id="rId26"/>
    <p:sldId id="292" r:id="rId27"/>
    <p:sldId id="366" r:id="rId28"/>
    <p:sldId id="367" r:id="rId29"/>
    <p:sldId id="371" r:id="rId30"/>
    <p:sldId id="373" r:id="rId31"/>
    <p:sldId id="376" r:id="rId32"/>
    <p:sldId id="372" r:id="rId33"/>
    <p:sldId id="378" r:id="rId34"/>
    <p:sldId id="375" r:id="rId35"/>
    <p:sldId id="374" r:id="rId36"/>
    <p:sldId id="368" r:id="rId37"/>
    <p:sldId id="377" r:id="rId38"/>
    <p:sldId id="293" r:id="rId39"/>
    <p:sldId id="356" r:id="rId40"/>
    <p:sldId id="336" r:id="rId41"/>
    <p:sldId id="352" r:id="rId42"/>
    <p:sldId id="342" r:id="rId43"/>
    <p:sldId id="295" r:id="rId44"/>
    <p:sldId id="296" r:id="rId45"/>
    <p:sldId id="357" r:id="rId46"/>
    <p:sldId id="358" r:id="rId47"/>
    <p:sldId id="359" r:id="rId48"/>
    <p:sldId id="360" r:id="rId49"/>
    <p:sldId id="363" r:id="rId50"/>
    <p:sldId id="361" r:id="rId51"/>
    <p:sldId id="362" r:id="rId52"/>
    <p:sldId id="364" r:id="rId53"/>
    <p:sldId id="365" r:id="rId54"/>
  </p:sldIdLst>
  <p:sldSz cx="9144000" cy="6858000" type="screen4x3"/>
  <p:notesSz cx="6858000" cy="9144000"/>
  <p:embeddedFontLst>
    <p:embeddedFont>
      <p:font typeface="楷体_GB2312" pitchFamily="49" charset="-122"/>
      <p:regular r:id="rId56"/>
    </p:embeddedFont>
    <p:embeddedFont>
      <p:font typeface="黑体" pitchFamily="2" charset="-122"/>
      <p:regular r:id="rId57"/>
    </p:embeddedFont>
    <p:embeddedFont>
      <p:font typeface="方正隶书繁体" pitchFamily="65" charset="-122"/>
      <p:regular r:id="rId58"/>
    </p:embeddedFont>
    <p:embeddedFont>
      <p:font typeface="Arial Unicode MS" pitchFamily="34" charset="-122"/>
      <p:regular r:id="rId59"/>
    </p:embeddedFont>
  </p:embeddedFontLst>
  <p:defaultTextStyle>
    <a:defPPr>
      <a:defRPr lang="zh-CN"/>
    </a:defPPr>
    <a:lvl1pPr algn="l" rtl="0" fontAlgn="base">
      <a:spcBef>
        <a:spcPct val="0"/>
      </a:spcBef>
      <a:spcAft>
        <a:spcPct val="0"/>
      </a:spcAft>
      <a:defRPr sz="2000" kern="1200">
        <a:solidFill>
          <a:schemeClr val="tx1"/>
        </a:solidFill>
        <a:latin typeface="Arial" charset="0"/>
        <a:ea typeface="楷体_GB2312" pitchFamily="49" charset="-122"/>
        <a:cs typeface="+mn-cs"/>
      </a:defRPr>
    </a:lvl1pPr>
    <a:lvl2pPr marL="457200" algn="l" rtl="0" fontAlgn="base">
      <a:spcBef>
        <a:spcPct val="0"/>
      </a:spcBef>
      <a:spcAft>
        <a:spcPct val="0"/>
      </a:spcAft>
      <a:defRPr sz="2000" kern="1200">
        <a:solidFill>
          <a:schemeClr val="tx1"/>
        </a:solidFill>
        <a:latin typeface="Arial" charset="0"/>
        <a:ea typeface="楷体_GB2312" pitchFamily="49" charset="-122"/>
        <a:cs typeface="+mn-cs"/>
      </a:defRPr>
    </a:lvl2pPr>
    <a:lvl3pPr marL="914400" algn="l" rtl="0" fontAlgn="base">
      <a:spcBef>
        <a:spcPct val="0"/>
      </a:spcBef>
      <a:spcAft>
        <a:spcPct val="0"/>
      </a:spcAft>
      <a:defRPr sz="2000" kern="1200">
        <a:solidFill>
          <a:schemeClr val="tx1"/>
        </a:solidFill>
        <a:latin typeface="Arial" charset="0"/>
        <a:ea typeface="楷体_GB2312" pitchFamily="49" charset="-122"/>
        <a:cs typeface="+mn-cs"/>
      </a:defRPr>
    </a:lvl3pPr>
    <a:lvl4pPr marL="1371600" algn="l" rtl="0" fontAlgn="base">
      <a:spcBef>
        <a:spcPct val="0"/>
      </a:spcBef>
      <a:spcAft>
        <a:spcPct val="0"/>
      </a:spcAft>
      <a:defRPr sz="2000" kern="1200">
        <a:solidFill>
          <a:schemeClr val="tx1"/>
        </a:solidFill>
        <a:latin typeface="Arial" charset="0"/>
        <a:ea typeface="楷体_GB2312" pitchFamily="49" charset="-122"/>
        <a:cs typeface="+mn-cs"/>
      </a:defRPr>
    </a:lvl4pPr>
    <a:lvl5pPr marL="1828800" algn="l" rtl="0" fontAlgn="base">
      <a:spcBef>
        <a:spcPct val="0"/>
      </a:spcBef>
      <a:spcAft>
        <a:spcPct val="0"/>
      </a:spcAft>
      <a:defRPr sz="2000" kern="1200">
        <a:solidFill>
          <a:schemeClr val="tx1"/>
        </a:solidFill>
        <a:latin typeface="Arial" charset="0"/>
        <a:ea typeface="楷体_GB2312" pitchFamily="49" charset="-122"/>
        <a:cs typeface="+mn-cs"/>
      </a:defRPr>
    </a:lvl5pPr>
    <a:lvl6pPr marL="2286000" algn="l" defTabSz="914400" rtl="0" eaLnBrk="1" latinLnBrk="0" hangingPunct="1">
      <a:defRPr sz="2000" kern="1200">
        <a:solidFill>
          <a:schemeClr val="tx1"/>
        </a:solidFill>
        <a:latin typeface="Arial" charset="0"/>
        <a:ea typeface="楷体_GB2312" pitchFamily="49" charset="-122"/>
        <a:cs typeface="+mn-cs"/>
      </a:defRPr>
    </a:lvl6pPr>
    <a:lvl7pPr marL="2743200" algn="l" defTabSz="914400" rtl="0" eaLnBrk="1" latinLnBrk="0" hangingPunct="1">
      <a:defRPr sz="2000" kern="1200">
        <a:solidFill>
          <a:schemeClr val="tx1"/>
        </a:solidFill>
        <a:latin typeface="Arial" charset="0"/>
        <a:ea typeface="楷体_GB2312" pitchFamily="49" charset="-122"/>
        <a:cs typeface="+mn-cs"/>
      </a:defRPr>
    </a:lvl7pPr>
    <a:lvl8pPr marL="3200400" algn="l" defTabSz="914400" rtl="0" eaLnBrk="1" latinLnBrk="0" hangingPunct="1">
      <a:defRPr sz="2000" kern="1200">
        <a:solidFill>
          <a:schemeClr val="tx1"/>
        </a:solidFill>
        <a:latin typeface="Arial" charset="0"/>
        <a:ea typeface="楷体_GB2312" pitchFamily="49" charset="-122"/>
        <a:cs typeface="+mn-cs"/>
      </a:defRPr>
    </a:lvl8pPr>
    <a:lvl9pPr marL="3657600" algn="l" defTabSz="914400" rtl="0" eaLnBrk="1" latinLnBrk="0" hangingPunct="1">
      <a:defRPr sz="2000" kern="1200">
        <a:solidFill>
          <a:schemeClr val="tx1"/>
        </a:solidFill>
        <a:latin typeface="Arial" charset="0"/>
        <a:ea typeface="楷体_GB2312"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a:srgbClr val="FFFF00"/>
    <a:srgbClr val="CC9900"/>
    <a:srgbClr val="FF3300"/>
    <a:srgbClr val="CC3300"/>
    <a:srgbClr val="640000"/>
    <a:srgbClr val="500000"/>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283" autoAdjust="0"/>
    <p:restoredTop sz="70550" autoAdjust="0"/>
  </p:normalViewPr>
  <p:slideViewPr>
    <p:cSldViewPr snapToGrid="0">
      <p:cViewPr varScale="1">
        <p:scale>
          <a:sx n="56" d="100"/>
          <a:sy n="56" d="100"/>
        </p:scale>
        <p:origin x="-16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snapToGrid="0">
      <p:cViewPr>
        <p:scale>
          <a:sx n="75" d="100"/>
          <a:sy n="75" d="100"/>
        </p:scale>
        <p:origin x="-2172" y="55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宋体" pitchFamily="2" charset="-122"/>
              </a:defRPr>
            </a:lvl1pPr>
          </a:lstStyle>
          <a:p>
            <a:endParaRPr lang="en-US" altLang="zh-CN"/>
          </a:p>
        </p:txBody>
      </p:sp>
      <p:sp>
        <p:nvSpPr>
          <p:cNvPr id="122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宋体" pitchFamily="2" charset="-122"/>
              </a:defRPr>
            </a:lvl1pPr>
          </a:lstStyle>
          <a:p>
            <a:endParaRPr lang="en-US" altLang="zh-CN"/>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2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宋体" pitchFamily="2" charset="-122"/>
              </a:defRPr>
            </a:lvl1pPr>
          </a:lstStyle>
          <a:p>
            <a:endParaRPr lang="en-US" altLang="zh-CN"/>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宋体" pitchFamily="2" charset="-122"/>
              </a:defRPr>
            </a:lvl1pPr>
          </a:lstStyle>
          <a:p>
            <a:fld id="{4E768EBB-AF41-4EC3-8CD3-979E41ADE41D}"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pitchFamily="2" charset="-122"/>
        <a:cs typeface="+mn-cs"/>
      </a:defRPr>
    </a:lvl1pPr>
    <a:lvl2pPr marL="457200" algn="l" rtl="0" fontAlgn="base">
      <a:spcBef>
        <a:spcPct val="30000"/>
      </a:spcBef>
      <a:spcAft>
        <a:spcPct val="0"/>
      </a:spcAft>
      <a:defRPr sz="1200" kern="1200">
        <a:solidFill>
          <a:schemeClr val="tx1"/>
        </a:solidFill>
        <a:latin typeface="Arial" charset="0"/>
        <a:ea typeface="宋体" pitchFamily="2" charset="-122"/>
        <a:cs typeface="+mn-cs"/>
      </a:defRPr>
    </a:lvl2pPr>
    <a:lvl3pPr marL="914400" algn="l" rtl="0" fontAlgn="base">
      <a:spcBef>
        <a:spcPct val="30000"/>
      </a:spcBef>
      <a:spcAft>
        <a:spcPct val="0"/>
      </a:spcAft>
      <a:defRPr sz="1200" kern="1200">
        <a:solidFill>
          <a:schemeClr val="tx1"/>
        </a:solidFill>
        <a:latin typeface="Arial" charset="0"/>
        <a:ea typeface="宋体" pitchFamily="2" charset="-122"/>
        <a:cs typeface="+mn-cs"/>
      </a:defRPr>
    </a:lvl3pPr>
    <a:lvl4pPr marL="1371600" algn="l" rtl="0" fontAlgn="base">
      <a:spcBef>
        <a:spcPct val="30000"/>
      </a:spcBef>
      <a:spcAft>
        <a:spcPct val="0"/>
      </a:spcAft>
      <a:defRPr sz="1200" kern="1200">
        <a:solidFill>
          <a:schemeClr val="tx1"/>
        </a:solidFill>
        <a:latin typeface="Arial" charset="0"/>
        <a:ea typeface="宋体" pitchFamily="2" charset="-122"/>
        <a:cs typeface="+mn-cs"/>
      </a:defRPr>
    </a:lvl4pPr>
    <a:lvl5pPr marL="1828800" algn="l" rtl="0" fontAlgn="base">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6D9507-B26C-484C-999B-83CFA4BDAF58}" type="slidenum">
              <a:rPr lang="en-US" altLang="zh-CN"/>
              <a:pPr/>
              <a:t>1</a:t>
            </a:fld>
            <a:endParaRPr lang="en-US" altLang="zh-CN"/>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zh-CN" altLang="en-US" dirty="0"/>
              <a:t>在做准备工作的时候就可以全屏显示此画面，让观众体会一下这八个</a:t>
            </a:r>
            <a:r>
              <a:rPr lang="zh-CN" altLang="en-US" dirty="0" smtClean="0"/>
              <a:t>字。</a:t>
            </a:r>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6928F-D258-487C-BDA4-D3C851680CA8}" type="slidenum">
              <a:rPr lang="en-US" altLang="zh-CN"/>
              <a:pPr/>
              <a:t>2</a:t>
            </a:fld>
            <a:endParaRPr lang="en-US" altLang="zh-CN"/>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zh-CN" altLang="en-US" dirty="0" smtClean="0"/>
              <a:t>我们是炎黄子孙，我们是华夏儿女。我们知道炎黄是我们的先人，然而何谓“华夏”？让我们还原它们的最初面目。</a:t>
            </a:r>
            <a:endParaRPr lang="en-US" altLang="zh-CN" dirty="0" smtClean="0"/>
          </a:p>
          <a:p>
            <a:r>
              <a:rPr lang="zh-CN" altLang="en-US" dirty="0" smtClean="0"/>
              <a:t>華，是花的本字，古文字原型是一株完整的花朵，根、茎、叶、花托、花瓣、花蕊俱全。汉字中与植物相关的字很多，但只有所有汉字中只有“華”唯一一个完整地刻画了一株植物</a:t>
            </a:r>
            <a:r>
              <a:rPr lang="en-US" altLang="zh-CN" dirty="0" smtClean="0"/>
              <a:t>——</a:t>
            </a:r>
            <a:r>
              <a:rPr lang="zh-CN" altLang="en-US" dirty="0" smtClean="0"/>
              <a:t>一朵花。</a:t>
            </a:r>
            <a:endParaRPr lang="en-US" altLang="zh-CN" dirty="0" smtClean="0"/>
          </a:p>
          <a:p>
            <a:r>
              <a:rPr lang="zh-CN" altLang="en-US" dirty="0" smtClean="0"/>
              <a:t>花，是天地间最美丽的事物，華完整地刻画了这天地间最美丽的事物的形象：華的本义便是“最美丽的（事物）”。至今，我们仍然如此使用：最美的文字叫做华章，最美的岁月叫做华年，最美的音乐叫做华彩，最美的衣服叫做华裳。</a:t>
            </a:r>
            <a:endParaRPr lang="en-US" altLang="zh-CN" dirty="0" smtClean="0"/>
          </a:p>
          <a:p>
            <a:r>
              <a:rPr lang="zh-CN" altLang="en-US" dirty="0" smtClean="0"/>
              <a:t>夏（以左上角的字形最为典型），古文字原型是一个完整的大人物形象。它完整地刻画了人物的面部、身体、双手、腿脚，乃至手中的物件，脚下的舞步，这在所有与人有关的汉字中也是绝无仅有的。这个大人物，有人说是手持神器的巫师，有人说是挥舞干戈的英雄，然而巫师也好英雄也罢，这都是一个以自己的神力或者武力护佑一方生民的伟大人物：夏的本义便是“最伟大的（事物）”。</a:t>
            </a:r>
            <a:endParaRPr lang="en-US" altLang="zh-CN" dirty="0" smtClean="0"/>
          </a:p>
          <a:p>
            <a:r>
              <a:rPr lang="zh-CN" altLang="en-US" dirty="0" smtClean="0"/>
              <a:t>综上所述，“华夏”便是“最美丽而又最伟大”的意思。那么，我们民族拥有什么值得我们如此自豪和骄傲的东西，让我们的先民以“华夏”自称呢？</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6928F-D258-487C-BDA4-D3C851680CA8}" type="slidenum">
              <a:rPr lang="en-US" altLang="zh-CN"/>
              <a:pPr/>
              <a:t>3</a:t>
            </a:fld>
            <a:endParaRPr lang="en-US" altLang="zh-CN"/>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zh-CN" altLang="en-US" dirty="0" smtClean="0"/>
              <a:t>首先读屏幕文字。</a:t>
            </a:r>
            <a:endParaRPr lang="en-US" altLang="zh-CN" dirty="0" smtClean="0"/>
          </a:p>
          <a:p>
            <a:r>
              <a:rPr lang="zh-CN" altLang="en-US" dirty="0" smtClean="0"/>
              <a:t>华对应的是我们的衣服，夏指的是我们的礼仪。我们是礼仪之邦，这点毋庸置疑。然而这世间最美丽的衣服又是什么样的衣服呢？</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0A4E45-3878-4499-A1A2-BCD0A4E8BDB1}" type="slidenum">
              <a:rPr lang="en-US" altLang="zh-CN"/>
              <a:pPr/>
              <a:t>4</a:t>
            </a:fld>
            <a:endParaRPr lang="en-US" altLang="zh-CN"/>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666255-5DFC-4333-BDCF-4333DBE76E08}" type="slidenum">
              <a:rPr lang="en-US" altLang="zh-CN"/>
              <a:pPr/>
              <a:t>5</a:t>
            </a:fld>
            <a:endParaRPr lang="en-US" altLang="zh-CN"/>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r>
              <a:rPr lang="zh-CN" altLang="en-US" dirty="0" smtClean="0"/>
              <a:t>那么，汉服最显著的特点是什么呢？让我们再次回到源头。</a:t>
            </a: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6928F-D258-487C-BDA4-D3C851680CA8}" type="slidenum">
              <a:rPr lang="en-US" altLang="zh-CN"/>
              <a:pPr/>
              <a:t>6</a:t>
            </a:fld>
            <a:endParaRPr lang="en-US" altLang="zh-CN"/>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zh-CN" altLang="en-US" dirty="0" smtClean="0"/>
              <a:t>这是“衣”字，它刻画了衣服后领、前襟以及两袖。从中我们可以发现，它的前襟相互交叠，外层斜向穿着者的右方。这种形制叫做“交领右衽”。</a:t>
            </a:r>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50C92A-EFA0-44C5-9632-7232832DF5A8}" type="slidenum">
              <a:rPr lang="en-US" altLang="zh-CN"/>
              <a:pPr/>
              <a:t>7</a:t>
            </a:fld>
            <a:endParaRPr lang="en-US" altLang="zh-CN"/>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zh-CN" altLang="en-US" dirty="0"/>
              <a:t>此页不要匆匆而过，把二十个字坚定地念一遍。</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968402-ED0D-4DE5-A52C-58622212F064}" type="slidenum">
              <a:rPr lang="en-US" altLang="zh-CN"/>
              <a:pPr/>
              <a:t>8</a:t>
            </a:fld>
            <a:endParaRPr lang="en-US" altLang="zh-CN"/>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zh-CN" altLang="en-US" dirty="0"/>
              <a:t>首先要告诉他们，交领右衽是怎样的一种状态，如果讲述者是穿着汉服那就很方便了。不过最好摆放一件汉服，解释衣襟是怎么交叠的。</a:t>
            </a:r>
          </a:p>
          <a:p>
            <a:r>
              <a:rPr lang="zh-CN" altLang="en-US" dirty="0"/>
              <a:t>然后强调，右衽是汉服特色。</a:t>
            </a:r>
          </a:p>
          <a:p>
            <a:r>
              <a:rPr lang="zh-CN" altLang="en-US" dirty="0"/>
              <a:t>讲到其他几种领式时，提问下面观众有看到过其他款式的领式吗，然后解释，以加深</a:t>
            </a:r>
            <a:r>
              <a:rPr lang="zh-CN" altLang="en-US" dirty="0" smtClean="0"/>
              <a:t>印象，体现</a:t>
            </a:r>
            <a:r>
              <a:rPr lang="zh-CN" altLang="en-US" dirty="0"/>
              <a:t>汉服带给人的一种气度感。</a:t>
            </a:r>
          </a:p>
          <a:p>
            <a:r>
              <a:rPr lang="zh-CN" altLang="en-US" dirty="0" smtClean="0"/>
              <a:t>突出</a:t>
            </a:r>
            <a:r>
              <a:rPr lang="zh-CN" altLang="en-US" dirty="0"/>
              <a:t>右衽不仅是汉服的特色，更是民族</a:t>
            </a:r>
            <a:r>
              <a:rPr lang="zh-CN" altLang="en-US" dirty="0" smtClean="0"/>
              <a:t>特色，在后面的介绍中将会进一步辨析右衽的意义。</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ACB2E8-A12A-42F7-802B-05FDD7DBBDCF}" type="slidenum">
              <a:rPr lang="en-US" altLang="zh-CN"/>
              <a:pPr/>
              <a:t>9</a:t>
            </a:fld>
            <a:endParaRPr lang="en-US" altLang="zh-CN"/>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zh-CN" altLang="en-US" dirty="0" smtClean="0"/>
              <a:t>本幻灯片仅</a:t>
            </a:r>
            <a:r>
              <a:rPr lang="zh-CN" altLang="en-US" dirty="0"/>
              <a:t>作普及，深衣的体系过于庞大，还有诸如“上下分裁”“上下通裁”之类</a:t>
            </a:r>
            <a:r>
              <a:rPr lang="zh-CN" altLang="en-US" dirty="0" smtClean="0"/>
              <a:t>的裁剪特色，都暂且不提</a:t>
            </a:r>
            <a:r>
              <a:rPr lang="zh-CN" altLang="en-US" dirty="0" smtClean="0"/>
              <a:t>。</a:t>
            </a:r>
            <a:endParaRPr lang="zh-CN" altLang="en-US" dirty="0"/>
          </a:p>
          <a:p>
            <a:r>
              <a:rPr lang="zh-CN" altLang="en-US" dirty="0" smtClean="0"/>
              <a:t>不能奢望</a:t>
            </a:r>
            <a:r>
              <a:rPr lang="zh-CN" altLang="en-US" dirty="0"/>
              <a:t>仅通过一</a:t>
            </a:r>
            <a:r>
              <a:rPr lang="zh-CN" altLang="en-US" dirty="0" smtClean="0"/>
              <a:t>份幻灯片就</a:t>
            </a:r>
            <a:r>
              <a:rPr lang="zh-CN" altLang="en-US" dirty="0"/>
              <a:t>让所有人就变成汉服专家，这是不现实</a:t>
            </a:r>
            <a:r>
              <a:rPr lang="zh-CN" altLang="en-US" dirty="0" smtClean="0"/>
              <a:t>的。</a:t>
            </a:r>
            <a:endParaRPr lang="zh-CN" altLang="en-US" dirty="0"/>
          </a:p>
          <a:p>
            <a:r>
              <a:rPr lang="zh-CN" altLang="en-US" dirty="0"/>
              <a:t>如果讲述人穿着的是深衣，可以说这个是“衣”和“裳”缝合的一种变化。</a:t>
            </a:r>
          </a:p>
          <a:p>
            <a:endParaRPr lang="zh-CN" altLang="en-US" dirty="0"/>
          </a:p>
          <a:p>
            <a:r>
              <a:rPr lang="zh-CN" altLang="en-US" dirty="0"/>
              <a:t>“上衣下裳”页的重点，在于让观众知道，“衣裳”这个词是起源于汉服。和观众拉近距离，产生亲切感。</a:t>
            </a:r>
          </a:p>
          <a:p>
            <a:r>
              <a:rPr lang="zh-CN" altLang="en-US" dirty="0"/>
              <a:t>顺便介绍下十二章冕服也可以，但不要多，以免喧宾夺主。</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97B756-F3B3-41DD-A02A-113858EBE459}" type="slidenum">
              <a:rPr lang="en-US" altLang="zh-CN"/>
              <a:pPr/>
              <a:t>10</a:t>
            </a:fld>
            <a:endParaRPr lang="en-US" altLang="zh-CN"/>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r>
              <a:rPr lang="zh-CN" altLang="en-US" dirty="0" smtClean="0"/>
              <a:t>为何追求长袖宽衣？因为天地本来如此。人生天地间，当如山岳挺立。山如身体，草木丛林，溪流飞瀑便是山的衣裳，流云彩霞是冠冕首饰，那是何等的飞扬洒脱，迤逦流长？法天地而造的汉服所追求的便是这样一种审美情趣</a:t>
            </a:r>
            <a:r>
              <a:rPr lang="en-US" altLang="zh-CN" dirty="0" smtClean="0"/>
              <a:t>——</a:t>
            </a:r>
            <a:r>
              <a:rPr lang="zh-CN" altLang="en-US" dirty="0" smtClean="0"/>
              <a:t>人如山岳，衣作流丹。</a:t>
            </a:r>
            <a:endParaRPr lang="en-US" altLang="zh-CN" dirty="0" smtClean="0"/>
          </a:p>
          <a:p>
            <a:endParaRPr lang="zh-CN" altLang="en-US" dirty="0"/>
          </a:p>
          <a:p>
            <a:r>
              <a:rPr lang="zh-CN" altLang="en-US" dirty="0" smtClean="0"/>
              <a:t>建议</a:t>
            </a:r>
            <a:r>
              <a:rPr lang="zh-CN" altLang="en-US" dirty="0"/>
              <a:t>找一些网友日常穿着汉服的图片（不是活动</a:t>
            </a:r>
            <a:r>
              <a:rPr lang="zh-CN" altLang="en-US" dirty="0" smtClean="0"/>
              <a:t>照片），</a:t>
            </a:r>
            <a:r>
              <a:rPr lang="zh-CN" altLang="en-US" dirty="0"/>
              <a:t>比如短打等，告诉观众说穿汉服不方便是错误</a:t>
            </a:r>
            <a:r>
              <a:rPr lang="zh-CN" altLang="en-US" dirty="0" smtClean="0"/>
              <a:t>的，每一个民族的服装体系中都会包含审美追求为主的服装和功能为主的服装。试想谁会追问西方华贵的晚礼服为何不能便于踢足球呢。</a:t>
            </a:r>
            <a:r>
              <a:rPr lang="zh-CN" altLang="en-US" dirty="0"/>
              <a:t>一种传承了几千年的服饰，如果不方便的话早就淘汰了。</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E2CF31-3B31-4B8B-A266-BC04B1698A07}" type="slidenum">
              <a:rPr lang="en-US" altLang="zh-CN"/>
              <a:pPr/>
              <a:t>11</a:t>
            </a:fld>
            <a:endParaRPr lang="en-US" altLang="zh-CN"/>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zh-CN" altLang="en-US" dirty="0" smtClean="0"/>
              <a:t>古人不是没发明纽扣、不会用纽扣，而是觉得一个很大外显纽扣和汉服气质不搭调。</a:t>
            </a:r>
          </a:p>
          <a:p>
            <a:r>
              <a:rPr lang="zh-CN" altLang="en-US" dirty="0" smtClean="0"/>
              <a:t>出于法天地的审美追求，扣子在视觉上会形成一个中断点，破坏流畅的线条的整体感，而系带没有这个问题。</a:t>
            </a:r>
            <a:endParaRPr lang="en-US" altLang="zh-CN" dirty="0" smtClean="0"/>
          </a:p>
          <a:p>
            <a:endParaRPr lang="en-US" altLang="zh-CN" dirty="0" smtClean="0"/>
          </a:p>
          <a:p>
            <a:r>
              <a:rPr lang="zh-CN" altLang="en-US" dirty="0" smtClean="0"/>
              <a:t>汉</a:t>
            </a:r>
            <a:r>
              <a:rPr lang="zh-CN" altLang="en-US" dirty="0"/>
              <a:t>服的系</a:t>
            </a:r>
            <a:r>
              <a:rPr lang="zh-CN" altLang="en-US" dirty="0" smtClean="0"/>
              <a:t>带是</a:t>
            </a:r>
            <a:r>
              <a:rPr lang="zh-CN" altLang="en-US" dirty="0"/>
              <a:t>一个很容易辨别的</a:t>
            </a:r>
            <a:r>
              <a:rPr lang="zh-CN" altLang="en-US" dirty="0" smtClean="0"/>
              <a:t>特点。</a:t>
            </a:r>
            <a:endParaRPr lang="zh-CN" altLang="en-US" dirty="0"/>
          </a:p>
          <a:p>
            <a:endParaRPr lang="zh-CN" altLang="en-US" dirty="0"/>
          </a:p>
          <a:p>
            <a:r>
              <a:rPr lang="zh-CN" altLang="en-US" dirty="0" smtClean="0"/>
              <a:t>汉</a:t>
            </a:r>
            <a:r>
              <a:rPr lang="zh-CN" altLang="en-US" dirty="0"/>
              <a:t>服只有暗纽，没有外显的大纽扣</a:t>
            </a:r>
            <a:r>
              <a:rPr lang="zh-CN" altLang="en-US" dirty="0" smtClean="0"/>
              <a:t>（旗</a:t>
            </a:r>
            <a:r>
              <a:rPr lang="zh-CN" altLang="en-US" dirty="0"/>
              <a:t>服、旗袍、</a:t>
            </a:r>
            <a:r>
              <a:rPr lang="zh-CN" altLang="en-US" dirty="0" smtClean="0"/>
              <a:t>唐装都</a:t>
            </a:r>
            <a:r>
              <a:rPr lang="zh-CN" altLang="en-US" dirty="0"/>
              <a:t>不是汉</a:t>
            </a:r>
            <a:r>
              <a:rPr lang="zh-CN" altLang="en-US" dirty="0" smtClean="0"/>
              <a:t>服）</a:t>
            </a:r>
            <a:r>
              <a:rPr lang="zh-CN" altLang="en-US" dirty="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6B48AB-ED85-4488-AAFA-D00F7B5339DD}" type="slidenum">
              <a:rPr lang="en-US" altLang="zh-CN"/>
              <a:pPr/>
              <a:t>12</a:t>
            </a:fld>
            <a:endParaRPr lang="en-US" altLang="zh-CN"/>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zh-CN" altLang="en-US" dirty="0" smtClean="0"/>
              <a:t>强调“道”“器”之变。“潇洒飘逸”看似空泛，却是正气所在。而且通过前面四点的“器用”，“潇洒飘逸”也能够落到实处，并且事实上也落到了实处。</a:t>
            </a:r>
            <a:endParaRPr lang="zh-CN" altLang="zh-CN"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5DD6D-84FC-4C87-AC90-BAE64A6EE3D8}" type="slidenum">
              <a:rPr lang="en-US" altLang="zh-CN"/>
              <a:pPr/>
              <a:t>13</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zh-CN" altLang="en-US" dirty="0" smtClean="0"/>
              <a:t>“法天地”，这里又一次遇到了这三个字。这，事实上是整个华夏文明的精神内核</a:t>
            </a:r>
            <a:r>
              <a:rPr lang="en-US" altLang="zh-CN" dirty="0" smtClean="0"/>
              <a:t>——</a:t>
            </a:r>
            <a:r>
              <a:rPr lang="zh-CN" altLang="en-US" dirty="0" smtClean="0"/>
              <a:t>亲近自然，与天地和谐共处。这一点是完全不同于西方从古希腊时期开始就确立的“把天地视为客体”“与天地斗争”的哲学体系。</a:t>
            </a:r>
            <a:endParaRPr lang="en-US" altLang="zh-CN" dirty="0" smtClean="0"/>
          </a:p>
          <a:p>
            <a:r>
              <a:rPr lang="zh-CN" altLang="en-US" dirty="0" smtClean="0"/>
              <a:t>双臂</a:t>
            </a:r>
            <a:r>
              <a:rPr lang="zh-CN" altLang="en-US" dirty="0" smtClean="0"/>
              <a:t>交叠的动作可以现场模拟。</a:t>
            </a:r>
            <a:endParaRPr lang="en-US" altLang="zh-CN" dirty="0" smtClean="0"/>
          </a:p>
          <a:p>
            <a:r>
              <a:rPr lang="zh-CN" altLang="en-US" dirty="0" smtClean="0"/>
              <a:t>注意，历史上左衽汉服不是没有，各时期都有，甚至曾一度流行。</a:t>
            </a:r>
            <a:r>
              <a:rPr lang="zh-CN" altLang="en-US" dirty="0" smtClean="0"/>
              <a:t>但是这</a:t>
            </a:r>
            <a:r>
              <a:rPr lang="zh-CN" altLang="en-US" dirty="0" smtClean="0"/>
              <a:t>不是正脉，流行也只是常服的标新立异，正规礼服从未受此影响</a:t>
            </a:r>
            <a:r>
              <a:rPr lang="zh-CN" altLang="en-US" dirty="0" smtClean="0"/>
              <a:t>。我们今日复兴汉服，自然要以主流为依据，正如假若再过数百年有人考证今日的人们的穿着特色，不能以少数人的个别喜好作为依据，哪怕因为标新立异而广见于媒体从而留下了大量“史料”（比如</a:t>
            </a:r>
            <a:r>
              <a:rPr lang="en-US" altLang="zh-CN" dirty="0" smtClean="0"/>
              <a:t>lady</a:t>
            </a:r>
            <a:r>
              <a:rPr lang="en-US" altLang="zh-CN" baseline="0" dirty="0" smtClean="0"/>
              <a:t> gaga</a:t>
            </a:r>
            <a:r>
              <a:rPr lang="zh-CN" altLang="en-US" baseline="0" dirty="0" smtClean="0"/>
              <a:t>）。</a:t>
            </a:r>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A67E6B-E42C-45C9-B04B-46806E7A50D4}" type="slidenum">
              <a:rPr lang="en-US" altLang="zh-CN"/>
              <a:pPr/>
              <a:t>14</a:t>
            </a:fld>
            <a:endParaRPr lang="en-US" altLang="zh-CN"/>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r>
              <a:rPr lang="zh-CN" altLang="en-US" dirty="0"/>
              <a:t>可以结合自身的一些经验谈谈</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6928F-D258-487C-BDA4-D3C851680CA8}" type="slidenum">
              <a:rPr lang="en-US" altLang="zh-CN"/>
              <a:pPr/>
              <a:t>15</a:t>
            </a:fld>
            <a:endParaRPr lang="en-US" altLang="zh-CN"/>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zh-CN" altLang="en-US" dirty="0" smtClean="0"/>
              <a:t>回到“华夏”，展示完了作为“华”的汉服，那作为“夏”的汉礼又是如何的呢？</a:t>
            </a:r>
            <a:endParaRPr lang="en-US" altLang="zh-CN" dirty="0" smtClean="0"/>
          </a:p>
          <a:p>
            <a:r>
              <a:rPr lang="zh-CN" altLang="en-US" dirty="0" smtClean="0"/>
              <a:t>汉礼的</a:t>
            </a:r>
            <a:r>
              <a:rPr lang="zh-CN" altLang="en-US" dirty="0" smtClean="0"/>
              <a:t>核心和汉服一样，是</a:t>
            </a:r>
            <a:r>
              <a:rPr lang="zh-CN" altLang="en-US" dirty="0" smtClean="0"/>
              <a:t>“法天地”的思想。</a:t>
            </a:r>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人法地，地法天，天法道，道法自然。</a:t>
            </a:r>
            <a:endParaRPr lang="en-US" altLang="zh-CN" dirty="0" smtClean="0"/>
          </a:p>
          <a:p>
            <a:r>
              <a:rPr lang="zh-CN" altLang="en-US" dirty="0" smtClean="0"/>
              <a:t>法自然，需要达到物我两忘、与天地万物合一、无我无外的境界。</a:t>
            </a:r>
            <a:endParaRPr lang="en-US" altLang="zh-CN" dirty="0" smtClean="0"/>
          </a:p>
          <a:p>
            <a:r>
              <a:rPr lang="zh-CN" altLang="en-US" dirty="0" smtClean="0"/>
              <a:t>法道，要做到净心明性，心无杂尘而性无妄念。</a:t>
            </a:r>
            <a:endParaRPr lang="en-US" altLang="zh-CN" dirty="0" smtClean="0"/>
          </a:p>
          <a:p>
            <a:r>
              <a:rPr lang="zh-CN" altLang="en-US" dirty="0" smtClean="0"/>
              <a:t>以上两层寻常人难以企及，寻常人一般能够做到的便是接下来两层。</a:t>
            </a:r>
            <a:endParaRPr lang="en-US" altLang="zh-CN" dirty="0" smtClean="0"/>
          </a:p>
          <a:p>
            <a:r>
              <a:rPr lang="zh-CN" altLang="en-US" dirty="0" smtClean="0"/>
              <a:t>法天，格物穷理。天主深邃无穷，正如对世间知识真理的追求一般。</a:t>
            </a:r>
            <a:endParaRPr lang="en-US" altLang="zh-CN" dirty="0" smtClean="0"/>
          </a:p>
          <a:p>
            <a:r>
              <a:rPr lang="zh-CN" altLang="en-US" dirty="0" smtClean="0"/>
              <a:t>法地，即举止合礼。这社会是对人最基本的要求。</a:t>
            </a:r>
            <a:endParaRPr lang="en-US" altLang="zh-CN" dirty="0" smtClean="0"/>
          </a:p>
          <a:p>
            <a:r>
              <a:rPr lang="zh-CN" altLang="en-US" dirty="0" smtClean="0"/>
              <a:t>那么，礼是如何使人达到“法地”的层次的呢？首先要明白“地”是如何的？</a:t>
            </a:r>
            <a:endParaRPr lang="en-US" altLang="zh-CN" dirty="0" smtClean="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16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地，厚德载物。</a:t>
            </a:r>
            <a:endParaRPr lang="en-US" altLang="zh-CN" dirty="0" smtClean="0"/>
          </a:p>
          <a:p>
            <a:r>
              <a:rPr lang="zh-CN" altLang="en-US" dirty="0" smtClean="0"/>
              <a:t>能够承载万物，便需保持平稳不移，不能轻动。这便是“平和中正”</a:t>
            </a:r>
            <a:r>
              <a:rPr lang="zh-CN" altLang="en-US" dirty="0" smtClean="0"/>
              <a:t>。不平和如地震，无法载物；不中正如悬崖峭壁，无法载物。</a:t>
            </a:r>
            <a:endParaRPr lang="en-US" altLang="zh-CN" dirty="0" smtClean="0"/>
          </a:p>
          <a:p>
            <a:r>
              <a:rPr lang="zh-CN" altLang="en-US" dirty="0" smtClean="0"/>
              <a:t>因此汉礼在形式的特点有</a:t>
            </a:r>
            <a:r>
              <a:rPr lang="en-US" altLang="zh-CN" dirty="0" smtClean="0"/>
              <a:t>……</a:t>
            </a:r>
          </a:p>
          <a:p>
            <a:r>
              <a:rPr lang="zh-CN" altLang="en-US" dirty="0" smtClean="0"/>
              <a:t>然而礼仪不仅仅是外在的形式，更有内心的心态。否则就成了徒有其表的空虚外壳。</a:t>
            </a:r>
            <a:endParaRPr lang="en-US" altLang="zh-CN" dirty="0" smtClean="0"/>
          </a:p>
          <a:p>
            <a:r>
              <a:rPr lang="zh-CN" altLang="en-US" dirty="0" smtClean="0"/>
              <a:t>行礼时外形之下的内心又应该是如何的呢？</a:t>
            </a:r>
            <a:endParaRPr lang="en-US" altLang="zh-CN" dirty="0" smtClean="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这四条，前三条是人面对自己、面对社会、面对自然所应有的态度，最后一条是内心态度呈现于外地精神气质。</a:t>
            </a:r>
            <a:endParaRPr lang="en-US" altLang="zh-CN" dirty="0" smtClean="0"/>
          </a:p>
          <a:p>
            <a:r>
              <a:rPr lang="zh-CN" altLang="en-US" dirty="0" smtClean="0"/>
              <a:t>但如此之多的要求和修饰，不是要“消灭人性”，不是要把人变成没有感情的机器。在向往天人合一的东方，人心即天心，人性即天性，人情即天情，主流文明是不会有如此的要求的，朱子所谓“存天理灭人慾”是在特定语境下讲述的，今日剥离的当时的背景，其实绝大多数人都误读了这句话（这里不做详细讨论，自然过渡到下一页）。</a:t>
            </a:r>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18</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a:t>
            </a:r>
          </a:p>
          <a:p>
            <a:r>
              <a:rPr lang="zh-CN" altLang="en-US" dirty="0" smtClean="0"/>
              <a:t>情礼相互关照，相互融通，其间的分寸如何把握？</a:t>
            </a:r>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孔子编礼，损益三代之礼。之后的历朝历代，制礼之时也绝无全盘照搬前朝礼仪之事。</a:t>
            </a:r>
            <a:endParaRPr lang="en-US" altLang="zh-CN" dirty="0" smtClean="0"/>
          </a:p>
          <a:p>
            <a:r>
              <a:rPr lang="zh-CN" altLang="en-US" dirty="0" smtClean="0"/>
              <a:t>天道恒常，人道恒变。礼属人道，若是不随人道而变，便是反人道。</a:t>
            </a:r>
            <a:endParaRPr lang="en-US" altLang="zh-CN" dirty="0" smtClean="0"/>
          </a:p>
          <a:p>
            <a:r>
              <a:rPr lang="zh-CN" altLang="en-US" dirty="0" smtClean="0"/>
              <a:t>唯有与时俱进才是礼仪生生不息的活力所在</a:t>
            </a:r>
            <a:r>
              <a:rPr lang="zh-CN" altLang="en-US" dirty="0" smtClean="0"/>
              <a:t>。</a:t>
            </a:r>
            <a:endParaRPr lang="en-US" altLang="zh-CN" dirty="0" smtClean="0"/>
          </a:p>
          <a:p>
            <a:endParaRPr lang="en-US" altLang="zh-CN" dirty="0" smtClean="0"/>
          </a:p>
          <a:p>
            <a:r>
              <a:rPr lang="zh-CN" altLang="en-US" dirty="0" smtClean="0"/>
              <a:t>背景介绍：</a:t>
            </a:r>
            <a:endParaRPr lang="en-US" altLang="zh-CN" dirty="0" smtClean="0"/>
          </a:p>
          <a:p>
            <a:r>
              <a:rPr lang="zh-TW" altLang="en-US" dirty="0" smtClean="0"/>
              <a:t>周朝前後延續了</a:t>
            </a:r>
            <a:r>
              <a:rPr lang="zh-CN" altLang="en-US" dirty="0" smtClean="0"/>
              <a:t>七百</a:t>
            </a:r>
            <a:r>
              <a:rPr lang="zh-TW" altLang="en-US" dirty="0" smtClean="0"/>
              <a:t>餘年之久，一個朝代能跨越如此長久的時間，不能不說是個奇跡。周朝能夠如此，與周文王的仁義之道和周公制禮作樂有密切關係，因此，周禮相對於其他朝代來說是比較完善的，所以，孔子非常重視周禮。但是，孔子所提倡的是“禮”，而不僅僅是“周禮”，他把周禮之中可以通行於天下的“達禮”編輯在一起，而形成了</a:t>
            </a:r>
            <a:r>
              <a:rPr lang="en-US" altLang="zh-TW" dirty="0" smtClean="0"/>
              <a:t>《</a:t>
            </a:r>
            <a:r>
              <a:rPr lang="zh-TW" altLang="en-US" dirty="0" smtClean="0"/>
              <a:t>儀禮</a:t>
            </a:r>
            <a:r>
              <a:rPr lang="en-US" altLang="zh-TW" dirty="0" smtClean="0"/>
              <a:t>》</a:t>
            </a:r>
            <a:r>
              <a:rPr lang="zh-TW" altLang="en-US" dirty="0" smtClean="0"/>
              <a:t>，而不是直接照抄周禮的全部內容；而且孔子說過，如果沒有“仁”作爲前提，那麽，禮和樂就都只是外在的形式，所以，孔子更重視的是符合“道”的“仁”，“禮”反而在其次。在孔子學說中，主張“通三統”，也就是要綜合前三代的文化成果而加以損益變通。</a:t>
            </a:r>
            <a:r>
              <a:rPr lang="en-US" altLang="zh-TW" dirty="0" smtClean="0"/>
              <a:t>《</a:t>
            </a:r>
            <a:r>
              <a:rPr lang="zh-TW" altLang="en-US" dirty="0" smtClean="0"/>
              <a:t>儀禮</a:t>
            </a:r>
            <a:r>
              <a:rPr lang="en-US" altLang="zh-TW" dirty="0" smtClean="0"/>
              <a:t>》</a:t>
            </a:r>
            <a:r>
              <a:rPr lang="zh-TW" altLang="en-US" dirty="0" smtClean="0"/>
              <a:t>已經是經過了損益變通之後的“禮”了，所以，我們不能說孔子就是要“恢復周禮”，更不能說孔子是主張復古倒退。</a:t>
            </a:r>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21</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50C92A-EFA0-44C5-9632-7232832DF5A8}" type="slidenum">
              <a:rPr lang="en-US" altLang="zh-CN"/>
              <a:pPr/>
              <a:t>22</a:t>
            </a:fld>
            <a:endParaRPr lang="en-US" altLang="zh-CN"/>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zh-CN" altLang="en-US" dirty="0" smtClean="0"/>
              <a:t>综上所述：</a:t>
            </a:r>
            <a:r>
              <a:rPr lang="en-US" altLang="zh-CN" dirty="0" smtClean="0"/>
              <a:t>……</a:t>
            </a:r>
          </a:p>
          <a:p>
            <a:r>
              <a:rPr lang="zh-CN" altLang="en-US" dirty="0" smtClean="0"/>
              <a:t>此</a:t>
            </a:r>
            <a:r>
              <a:rPr lang="zh-CN" altLang="en-US" dirty="0"/>
              <a:t>页不要匆匆而过，把二十个字坚定地念一遍。</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5DD6D-84FC-4C87-AC90-BAE64A6EE3D8}" type="slidenum">
              <a:rPr lang="en-US" altLang="zh-CN"/>
              <a:pPr/>
              <a:t>23</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zh-CN" altLang="en-US" dirty="0" smtClean="0"/>
              <a:t>对于国君而言，礼是守国安民，对于我们普通人来说，那真正的礼就在于要能家庭和睦，朋友亲善。</a:t>
            </a:r>
            <a:endParaRPr lang="en-US" altLang="zh-CN" dirty="0" smtClean="0"/>
          </a:p>
          <a:p>
            <a:r>
              <a:rPr lang="zh-CN" altLang="en-US" dirty="0" smtClean="0"/>
              <a:t>礼顺应了人心，再繁也不避繁，人也不会觉得烦。举个不太恰当的例子，正如时下一些人婚丧嫁娶大操大办，也是无比繁复，然而由于顺了当事人的心愿，当事人又怎会有丝毫厌烦呢？</a:t>
            </a:r>
            <a:endParaRPr lang="en-US" altLang="zh-CN" dirty="0" smtClean="0"/>
          </a:p>
          <a:p>
            <a:r>
              <a:rPr lang="zh-CN" altLang="en-US" dirty="0" smtClean="0"/>
              <a:t>作为礼，应该能够顺应大多数的人心，如此，则无所谓繁文缛节。</a:t>
            </a:r>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5DD6D-84FC-4C87-AC90-BAE64A6EE3D8}" type="slidenum">
              <a:rPr lang="en-US" altLang="zh-CN"/>
              <a:pPr/>
              <a:t>24</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zh-CN" altLang="en-US" dirty="0" smtClean="0"/>
              <a:t>千百年来，无数仁人志士，头可断血可流，气节不可失守。且不提面对敌人，如果遭遇不仁不公，哪怕面对是自己顶头的君王权臣，他们也会决然“犯上”，千百年来没有人说他们那样是“失礼”，那么礼又怎可能只是让人顺从和忍让呢？</a:t>
            </a:r>
            <a:endParaRPr lang="en-US" altLang="zh-CN"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95DD6D-84FC-4C87-AC90-BAE64A6EE3D8}" type="slidenum">
              <a:rPr lang="en-US" altLang="zh-CN"/>
              <a:pPr/>
              <a:t>25</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zh-CN" altLang="en-US" dirty="0" smtClean="0"/>
              <a:t>这事实上就是礼“损益时新”的源泉所在</a:t>
            </a:r>
            <a:endParaRPr lang="en-US" altLang="zh-CN" dirty="0" smtClean="0"/>
          </a:p>
          <a:p>
            <a:r>
              <a:rPr lang="zh-CN" altLang="en-US" dirty="0" smtClean="0"/>
              <a:t>所以</a:t>
            </a:r>
            <a:r>
              <a:rPr lang="zh-CN" altLang="en-US" dirty="0" smtClean="0"/>
              <a:t>， 我们在做礼仪实践的时候，只要不是伤风败俗有违礼仪大道之事，各种公序良俗都是可以参照借鉴和吸收采纳的。</a:t>
            </a:r>
            <a:endParaRPr lang="en-US" altLang="zh-CN" dirty="0" smtClean="0"/>
          </a:p>
          <a:p>
            <a:r>
              <a:rPr lang="zh-CN" altLang="en-US" dirty="0" smtClean="0"/>
              <a:t>复兴不是复古，（接下一张）不是墨守成规拒绝变化。</a:t>
            </a:r>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BAF000-B5A6-4044-B18C-E7D66DF3CD10}" type="slidenum">
              <a:rPr lang="en-US" altLang="zh-CN"/>
              <a:pPr/>
              <a:t>26</a:t>
            </a:fld>
            <a:endParaRPr lang="en-US" altLang="zh-CN"/>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zh-CN" altLang="en-US" dirty="0"/>
              <a:t>那个辨析一定要讲清楚</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4818F4-C2D5-44F6-8F20-EC55581448AB}" type="slidenum">
              <a:rPr lang="en-US" altLang="zh-CN"/>
              <a:pPr/>
              <a:t>27</a:t>
            </a:fld>
            <a:endParaRPr lang="en-US" altLang="zh-CN"/>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altLang="zh-CN"/>
              <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311678-EAE8-4BCA-80EE-FD6BFA36C154}" type="slidenum">
              <a:rPr lang="en-US" altLang="zh-CN"/>
              <a:pPr/>
              <a:t>28</a:t>
            </a:fld>
            <a:endParaRPr lang="en-US" altLang="zh-CN"/>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zh-CN" altLang="en-US" dirty="0" smtClean="0"/>
              <a:t>还原历史本来面目</a:t>
            </a:r>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311678-EAE8-4BCA-80EE-FD6BFA36C154}" type="slidenum">
              <a:rPr lang="en-US" altLang="zh-CN"/>
              <a:pPr/>
              <a:t>29</a:t>
            </a:fld>
            <a:endParaRPr lang="en-US" altLang="zh-CN"/>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zh-CN" altLang="en-US" dirty="0" smtClean="0"/>
              <a:t>还原历史本来面目</a:t>
            </a:r>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还原历史本来面目</a:t>
            </a:r>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30</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zh-CN" altLang="en-US" dirty="0" smtClean="0"/>
              <a:t>还原历史本来面目</a:t>
            </a:r>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31</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311678-EAE8-4BCA-80EE-FD6BFA36C154}" type="slidenum">
              <a:rPr lang="en-US" altLang="zh-CN"/>
              <a:pPr/>
              <a:t>32</a:t>
            </a:fld>
            <a:endParaRPr lang="en-US" altLang="zh-CN"/>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zh-CN" altLang="en-US" dirty="0" smtClean="0"/>
              <a:t>还原历史本来面目</a:t>
            </a:r>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zh-CN" altLang="en-US" dirty="0" smtClean="0"/>
              <a:t>还原历史本来面目</a:t>
            </a:r>
          </a:p>
          <a:p>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34</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zh-CN" altLang="en-US" dirty="0" smtClean="0"/>
              <a:t>还原历史本来面目</a:t>
            </a:r>
          </a:p>
          <a:p>
            <a:endParaRPr lang="zh-CN" altLang="en-US" dirty="0"/>
          </a:p>
        </p:txBody>
      </p:sp>
      <p:sp>
        <p:nvSpPr>
          <p:cNvPr id="4" name="灯片编号占位符 3"/>
          <p:cNvSpPr>
            <a:spLocks noGrp="1"/>
          </p:cNvSpPr>
          <p:nvPr>
            <p:ph type="sldNum" sz="quarter" idx="10"/>
          </p:nvPr>
        </p:nvSpPr>
        <p:spPr/>
        <p:txBody>
          <a:bodyPr/>
          <a:lstStyle/>
          <a:p>
            <a:fld id="{4E768EBB-AF41-4EC3-8CD3-979E41ADE41D}" type="slidenum">
              <a:rPr lang="en-US" altLang="zh-CN" smtClean="0"/>
              <a:pPr/>
              <a:t>35</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6CAB7E-5BD2-4468-B48F-C76E403D97B8}" type="slidenum">
              <a:rPr lang="en-US" altLang="zh-CN"/>
              <a:pPr/>
              <a:t>36</a:t>
            </a:fld>
            <a:endParaRPr lang="en-US" altLang="zh-CN"/>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zh-CN" altLang="en-US" dirty="0" smtClean="0"/>
              <a:t>还原历史本来面目</a:t>
            </a:r>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D6F767-41F7-40E7-8E5F-695562BC5313}" type="slidenum">
              <a:rPr lang="en-US" altLang="zh-CN"/>
              <a:pPr/>
              <a:t>38</a:t>
            </a:fld>
            <a:endParaRPr lang="en-US" altLang="zh-CN"/>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lang="zh-CN" altLang="en-US" dirty="0"/>
              <a:t>请自己寻找一些图片，图文结合更清楚也更吸引人</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EF93F2-19C4-4A3B-A235-110997CD61A4}" type="slidenum">
              <a:rPr lang="en-US" altLang="zh-CN"/>
              <a:pPr/>
              <a:t>39</a:t>
            </a:fld>
            <a:endParaRPr lang="en-US" altLang="zh-CN"/>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2B8ABC-94B8-4606-BEC5-0F68CF4FD9A2}" type="slidenum">
              <a:rPr lang="en-US" altLang="zh-CN"/>
              <a:pPr/>
              <a:t>40</a:t>
            </a:fld>
            <a:endParaRPr lang="en-US" altLang="zh-CN"/>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EF93F2-19C4-4A3B-A235-110997CD61A4}" type="slidenum">
              <a:rPr lang="en-US" altLang="zh-CN"/>
              <a:pPr/>
              <a:t>41</a:t>
            </a:fld>
            <a:endParaRPr lang="en-US" altLang="zh-CN"/>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579DE7-42EF-4383-BAAE-7B4C4900824F}" type="slidenum">
              <a:rPr lang="en-US" altLang="zh-CN"/>
              <a:pPr/>
              <a:t>42</a:t>
            </a:fld>
            <a:endParaRPr lang="en-US" altLang="zh-CN"/>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altLang="zh-CN"/>
              <a:t>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95F051-2215-4802-9F44-79FDC66B017B}" type="slidenum">
              <a:rPr lang="en-US" altLang="zh-CN"/>
              <a:pPr/>
              <a:t>43</a:t>
            </a:fld>
            <a:endParaRPr lang="en-US" altLang="zh-CN"/>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US" altLang="zh-CN"/>
              <a:t>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17C85A-AA3B-4634-B1B4-CEB5B0CF5512}" type="slidenum">
              <a:rPr lang="en-US" altLang="zh-CN"/>
              <a:pPr/>
              <a:t>44</a:t>
            </a:fld>
            <a:endParaRPr lang="en-US" altLang="zh-CN"/>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altLang="zh-CN"/>
              <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45</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46</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47</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48</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49</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50</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51</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52</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DAB6A-C581-4021-A7C7-DA3952D08586}" type="slidenum">
              <a:rPr lang="en-US" altLang="zh-CN"/>
              <a:pPr/>
              <a:t>53</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zh-CN" altLang="en-US"/>
              <a:t>可以结合自身的一些经验谈谈</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45716BB-2BD7-43A5-B233-CC939A2D4BF0}" type="slidenum">
              <a:rPr lang="en-US" altLang="zh-CN"/>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388225E-CE5C-46CE-8497-603307D5EC7A}" type="slidenum">
              <a:rPr lang="en-US" altLang="zh-CN"/>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64E8729-169E-4B18-940D-3E9E589DEAA1}" type="slidenum">
              <a:rPr lang="en-US" altLang="zh-CN"/>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6E17408A-2ED2-4A7F-B372-449B01556569}" type="slidenum">
              <a:rPr lang="en-US" altLang="zh-CN"/>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77CC88E8-A086-44BF-86B7-03DDCE3B03E6}" type="slidenum">
              <a:rPr lang="en-US" altLang="zh-CN"/>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B78465A5-BBF8-4A60-A5CB-2AC7024E81E1}" type="slidenum">
              <a:rPr lang="en-US" altLang="zh-CN"/>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D2292B0A-60DA-4AB4-A210-AA620A644A51}" type="slidenum">
              <a:rPr lang="en-US" altLang="zh-CN"/>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336B133F-9E6B-4CAB-A2A5-9A11694E5F3F}" type="slidenum">
              <a:rPr lang="en-US" altLang="zh-CN"/>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78472FCC-5C0E-4A3F-9A3A-C70F3A1A76E7}" type="slidenum">
              <a:rPr lang="en-US" altLang="zh-CN"/>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269D7EBE-BA80-43B1-B40E-070CBCAEA11F}" type="slidenum">
              <a:rPr lang="en-US" altLang="zh-CN"/>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CCA0BD2-C86F-448F-AF29-4B34AC1148FB}" type="slidenum">
              <a:rPr lang="en-US" altLang="zh-CN"/>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mn-ea"/>
              </a:defRPr>
            </a:lvl1pPr>
          </a:lstStyle>
          <a:p>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mn-ea"/>
              </a:defRPr>
            </a:lvl1pPr>
          </a:lstStyle>
          <a:p>
            <a:fld id="{57739561-473F-4980-8AF5-ADE321E8EFA0}"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4.tiff"/><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jpeg"/><Relationship Id="rId18" Type="http://schemas.openxmlformats.org/officeDocument/2006/relationships/image" Target="../media/image56.jpeg"/><Relationship Id="rId3" Type="http://schemas.openxmlformats.org/officeDocument/2006/relationships/image" Target="../media/image41.png"/><Relationship Id="rId21" Type="http://schemas.openxmlformats.org/officeDocument/2006/relationships/image" Target="../media/image59.jpeg"/><Relationship Id="rId7" Type="http://schemas.openxmlformats.org/officeDocument/2006/relationships/image" Target="../media/image45.jpeg"/><Relationship Id="rId12" Type="http://schemas.openxmlformats.org/officeDocument/2006/relationships/image" Target="../media/image50.jpeg"/><Relationship Id="rId17" Type="http://schemas.openxmlformats.org/officeDocument/2006/relationships/image" Target="../media/image55.jpeg"/><Relationship Id="rId2" Type="http://schemas.openxmlformats.org/officeDocument/2006/relationships/notesSlide" Target="../notesSlides/notesSlide35.xml"/><Relationship Id="rId16" Type="http://schemas.openxmlformats.org/officeDocument/2006/relationships/image" Target="../media/image54.jpeg"/><Relationship Id="rId20"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5" Type="http://schemas.openxmlformats.org/officeDocument/2006/relationships/image" Target="../media/image53.jpeg"/><Relationship Id="rId10" Type="http://schemas.openxmlformats.org/officeDocument/2006/relationships/image" Target="../media/image48.png"/><Relationship Id="rId19" Type="http://schemas.openxmlformats.org/officeDocument/2006/relationships/image" Target="../media/image57.jpe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12" Type="http://schemas.openxmlformats.org/officeDocument/2006/relationships/image" Target="../media/image73.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67.jpeg"/><Relationship Id="rId11" Type="http://schemas.openxmlformats.org/officeDocument/2006/relationships/image" Target="../media/image72.jpeg"/><Relationship Id="rId5" Type="http://schemas.openxmlformats.org/officeDocument/2006/relationships/image" Target="../media/image66.jpeg"/><Relationship Id="rId10" Type="http://schemas.openxmlformats.org/officeDocument/2006/relationships/image" Target="../media/image71.jpeg"/><Relationship Id="rId4" Type="http://schemas.openxmlformats.org/officeDocument/2006/relationships/image" Target="../media/image65.jpeg"/><Relationship Id="rId9" Type="http://schemas.openxmlformats.org/officeDocument/2006/relationships/image" Target="../media/image70.jpeg"/></Relationships>
</file>

<file path=ppt/slides/_rels/slide44.xml.rels><?xml version="1.0" encoding="UTF-8" standalone="yes"?>
<Relationships xmlns="http://schemas.openxmlformats.org/package/2006/relationships"><Relationship Id="rId3" Type="http://schemas.openxmlformats.org/officeDocument/2006/relationships/hyperlink" Target="mailto:inkfishling@163.com"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5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5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89.jpeg"/><Relationship Id="rId4"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tit-fff"/>
          <p:cNvPicPr>
            <a:picLocks noChangeAspect="1" noChangeArrowheads="1"/>
          </p:cNvPicPr>
          <p:nvPr/>
        </p:nvPicPr>
        <p:blipFill>
          <a:blip r:embed="rId3" cstate="print"/>
          <a:stretch>
            <a:fillRect/>
          </a:stretch>
        </p:blipFill>
        <p:spPr bwMode="auto">
          <a:xfrm>
            <a:off x="7973695" y="742"/>
            <a:ext cx="1170306" cy="685725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H:\TEMP\华夏 白.tif"/>
          <p:cNvPicPr>
            <a:picLocks noChangeAspect="1" noChangeArrowheads="1"/>
          </p:cNvPicPr>
          <p:nvPr/>
        </p:nvPicPr>
        <p:blipFill>
          <a:blip r:embed="rId3" cstate="print"/>
          <a:srcRect/>
          <a:stretch>
            <a:fillRect/>
          </a:stretch>
        </p:blipFill>
        <p:spPr bwMode="auto">
          <a:xfrm>
            <a:off x="1508654" y="2368021"/>
            <a:ext cx="5806544" cy="2219255"/>
          </a:xfrm>
          <a:prstGeom prst="rect">
            <a:avLst/>
          </a:prstGeom>
          <a:noFill/>
        </p:spPr>
      </p:pic>
      <p:pic>
        <p:nvPicPr>
          <p:cNvPr id="1030" name="Picture 6" descr="H:\TEMP\华夏 红.tif"/>
          <p:cNvPicPr>
            <a:picLocks noChangeAspect="1" noChangeArrowheads="1"/>
          </p:cNvPicPr>
          <p:nvPr/>
        </p:nvPicPr>
        <p:blipFill>
          <a:blip r:embed="rId4" cstate="print"/>
          <a:srcRect/>
          <a:stretch>
            <a:fillRect/>
          </a:stretch>
        </p:blipFill>
        <p:spPr bwMode="auto">
          <a:xfrm>
            <a:off x="1526645" y="2386012"/>
            <a:ext cx="5763805" cy="2202920"/>
          </a:xfrm>
          <a:prstGeom prst="rect">
            <a:avLst/>
          </a:prstGeom>
          <a:noFill/>
        </p:spPr>
      </p:pic>
      <p:pic>
        <p:nvPicPr>
          <p:cNvPr id="1029" name="Picture 5" descr="H:\TEMP\华夏.tif"/>
          <p:cNvPicPr>
            <a:picLocks noChangeAspect="1" noChangeArrowheads="1"/>
          </p:cNvPicPr>
          <p:nvPr/>
        </p:nvPicPr>
        <p:blipFill>
          <a:blip r:embed="rId5" cstate="print"/>
          <a:stretch>
            <a:fillRect/>
          </a:stretch>
        </p:blipFill>
        <p:spPr bwMode="auto">
          <a:xfrm>
            <a:off x="2034198" y="2087929"/>
            <a:ext cx="4964478" cy="3506509"/>
          </a:xfrm>
          <a:prstGeom prst="rect">
            <a:avLst/>
          </a:prstGeom>
          <a:noFill/>
        </p:spPr>
      </p:pic>
      <p:pic>
        <p:nvPicPr>
          <p:cNvPr id="9" name="Picture 3" descr="H:\工作\汉服\文字\华1.png"/>
          <p:cNvPicPr>
            <a:picLocks noChangeAspect="1" noChangeArrowheads="1"/>
          </p:cNvPicPr>
          <p:nvPr/>
        </p:nvPicPr>
        <p:blipFill>
          <a:blip r:embed="rId6" cstate="print"/>
          <a:srcRect/>
          <a:stretch>
            <a:fillRect/>
          </a:stretch>
        </p:blipFill>
        <p:spPr bwMode="auto">
          <a:xfrm>
            <a:off x="2403811" y="1653439"/>
            <a:ext cx="4301207" cy="4378085"/>
          </a:xfrm>
          <a:prstGeom prst="rect">
            <a:avLst/>
          </a:prstGeom>
          <a:noFill/>
        </p:spPr>
      </p:pic>
      <p:pic>
        <p:nvPicPr>
          <p:cNvPr id="10" name="Picture 4" descr="H:\工作\汉服\文字\夏1.png"/>
          <p:cNvPicPr>
            <a:picLocks noChangeAspect="1" noChangeArrowheads="1"/>
          </p:cNvPicPr>
          <p:nvPr/>
        </p:nvPicPr>
        <p:blipFill>
          <a:blip r:embed="rId7" cstate="print"/>
          <a:srcRect/>
          <a:stretch>
            <a:fillRect/>
          </a:stretch>
        </p:blipFill>
        <p:spPr bwMode="auto">
          <a:xfrm>
            <a:off x="2058458" y="1487974"/>
            <a:ext cx="4915231" cy="4600325"/>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p:cTn id="7" dur="500" fill="hold"/>
                                        <p:tgtEl>
                                          <p:spTgt spid="1031"/>
                                        </p:tgtEl>
                                        <p:attrNameLst>
                                          <p:attrName>ppt_w</p:attrName>
                                        </p:attrNameLst>
                                      </p:cBhvr>
                                      <p:tavLst>
                                        <p:tav tm="0">
                                          <p:val>
                                            <p:fltVal val="0"/>
                                          </p:val>
                                        </p:tav>
                                        <p:tav tm="100000">
                                          <p:val>
                                            <p:strVal val="#ppt_w"/>
                                          </p:val>
                                        </p:tav>
                                      </p:tavLst>
                                    </p:anim>
                                    <p:anim calcmode="lin" valueType="num">
                                      <p:cBhvr>
                                        <p:cTn id="8" dur="500" fill="hold"/>
                                        <p:tgtEl>
                                          <p:spTgt spid="103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2000"/>
                                        <p:tgtEl>
                                          <p:spTgt spid="1031"/>
                                        </p:tgtEl>
                                      </p:cBhvr>
                                    </p:animEffect>
                                    <p:set>
                                      <p:cBhvr>
                                        <p:cTn id="13" dur="1" fill="hold">
                                          <p:stCondLst>
                                            <p:cond delay="1999"/>
                                          </p:stCondLst>
                                        </p:cTn>
                                        <p:tgtEl>
                                          <p:spTgt spid="1031"/>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fade">
                                      <p:cBhvr>
                                        <p:cTn id="16" dur="2000"/>
                                        <p:tgtEl>
                                          <p:spTgt spid="10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1030"/>
                                        </p:tgtEl>
                                      </p:cBhvr>
                                    </p:animEffect>
                                    <p:set>
                                      <p:cBhvr>
                                        <p:cTn id="21" dur="1" fill="hold">
                                          <p:stCondLst>
                                            <p:cond delay="999"/>
                                          </p:stCondLst>
                                        </p:cTn>
                                        <p:tgtEl>
                                          <p:spTgt spid="1030"/>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fade">
                                      <p:cBhvr>
                                        <p:cTn id="24" dur="1000"/>
                                        <p:tgtEl>
                                          <p:spTgt spid="1029"/>
                                        </p:tgtEl>
                                      </p:cBhvr>
                                    </p:animEffect>
                                  </p:childTnLst>
                                </p:cTn>
                              </p:par>
                            </p:childTnLst>
                          </p:cTn>
                        </p:par>
                      </p:childTnLst>
                    </p:cTn>
                  </p:par>
                  <p:par>
                    <p:cTn id="25" fill="hold">
                      <p:stCondLst>
                        <p:cond delay="indefinite"/>
                      </p:stCondLst>
                      <p:childTnLst>
                        <p:par>
                          <p:cTn id="26" fill="hold">
                            <p:stCondLst>
                              <p:cond delay="0"/>
                            </p:stCondLst>
                            <p:childTnLst>
                              <p:par>
                                <p:cTn id="27" presetID="64" presetClass="path" presetSubtype="0" accel="50000" decel="50000" fill="hold" nodeType="clickEffect">
                                  <p:stCondLst>
                                    <p:cond delay="0"/>
                                  </p:stCondLst>
                                  <p:childTnLst>
                                    <p:animMotion origin="layout" path="M -0.004 -0.00024 L -0.00417 -0.47663 " pathEditMode="relative" rAng="0" ptsTypes="AA">
                                      <p:cBhvr>
                                        <p:cTn id="28" dur="1000" fill="hold"/>
                                        <p:tgtEl>
                                          <p:spTgt spid="1029"/>
                                        </p:tgtEl>
                                        <p:attrNameLst>
                                          <p:attrName>ppt_x</p:attrName>
                                          <p:attrName>ppt_y</p:attrName>
                                        </p:attrNameLst>
                                      </p:cBhvr>
                                      <p:rCtr x="0" y="-238"/>
                                    </p:animMotion>
                                  </p:childTnLst>
                                </p:cTn>
                              </p:par>
                              <p:par>
                                <p:cTn id="29" presetID="6" presetClass="emph" presetSubtype="0" fill="hold" nodeType="withEffect">
                                  <p:stCondLst>
                                    <p:cond delay="0"/>
                                  </p:stCondLst>
                                  <p:childTnLst>
                                    <p:animScale>
                                      <p:cBhvr>
                                        <p:cTn id="30" dur="1000" fill="hold"/>
                                        <p:tgtEl>
                                          <p:spTgt spid="1029"/>
                                        </p:tgtEl>
                                      </p:cBhvr>
                                      <p:by x="30000" y="30000"/>
                                    </p:animScale>
                                  </p:childTnLst>
                                </p:cTn>
                              </p:par>
                            </p:childTnLst>
                          </p:cTn>
                        </p:par>
                        <p:par>
                          <p:cTn id="31" fill="hold">
                            <p:stCondLst>
                              <p:cond delay="1000"/>
                            </p:stCondLst>
                            <p:childTnLst>
                              <p:par>
                                <p:cTn id="32" presetID="23"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fltVal val="0"/>
                                          </p:val>
                                        </p:tav>
                                        <p:tav tm="100000">
                                          <p:val>
                                            <p:strVal val="#ppt_w"/>
                                          </p:val>
                                        </p:tav>
                                      </p:tavLst>
                                    </p:anim>
                                    <p:anim calcmode="lin" valueType="num">
                                      <p:cBhvr>
                                        <p:cTn id="35" dur="1000" fill="hold"/>
                                        <p:tgtEl>
                                          <p:spTgt spid="9"/>
                                        </p:tgtEl>
                                        <p:attrNameLst>
                                          <p:attrName>ppt_h</p:attrName>
                                        </p:attrNameLst>
                                      </p:cBhvr>
                                      <p:tavLst>
                                        <p:tav tm="0">
                                          <p:val>
                                            <p:fltVal val="0"/>
                                          </p:val>
                                        </p:tav>
                                        <p:tav tm="100000">
                                          <p:val>
                                            <p:strVal val="#ppt_h"/>
                                          </p:val>
                                        </p:tav>
                                      </p:tavLst>
                                    </p:anim>
                                  </p:childTnLst>
                                </p:cTn>
                              </p:par>
                              <p:par>
                                <p:cTn id="36" presetID="10"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1000"/>
                                        <p:tgtEl>
                                          <p:spTgt spid="9"/>
                                        </p:tgtEl>
                                      </p:cBhvr>
                                    </p:animEffect>
                                    <p:set>
                                      <p:cBhvr>
                                        <p:cTn id="43" dur="1" fill="hold">
                                          <p:stCondLst>
                                            <p:cond delay="999"/>
                                          </p:stCondLst>
                                        </p:cTn>
                                        <p:tgtEl>
                                          <p:spTgt spid="9"/>
                                        </p:tgtEl>
                                        <p:attrNameLst>
                                          <p:attrName>style.visibility</p:attrName>
                                        </p:attrNameLst>
                                      </p:cBhvr>
                                      <p:to>
                                        <p:strVal val="hidden"/>
                                      </p:to>
                                    </p:set>
                                  </p:childTnLst>
                                </p:cTn>
                              </p:par>
                              <p:par>
                                <p:cTn id="44" presetID="23" presetClass="exit" presetSubtype="16" fill="hold" nodeType="withEffect">
                                  <p:stCondLst>
                                    <p:cond delay="0"/>
                                  </p:stCondLst>
                                  <p:childTnLst>
                                    <p:anim calcmode="lin" valueType="num">
                                      <p:cBhvr>
                                        <p:cTn id="45" dur="1000"/>
                                        <p:tgtEl>
                                          <p:spTgt spid="9"/>
                                        </p:tgtEl>
                                        <p:attrNameLst>
                                          <p:attrName>ppt_w</p:attrName>
                                        </p:attrNameLst>
                                      </p:cBhvr>
                                      <p:tavLst>
                                        <p:tav tm="0">
                                          <p:val>
                                            <p:strVal val="ppt_w"/>
                                          </p:val>
                                        </p:tav>
                                        <p:tav tm="100000">
                                          <p:val>
                                            <p:strVal val="4*ppt_w"/>
                                          </p:val>
                                        </p:tav>
                                      </p:tavLst>
                                    </p:anim>
                                    <p:anim calcmode="lin" valueType="num">
                                      <p:cBhvr>
                                        <p:cTn id="46" dur="1000"/>
                                        <p:tgtEl>
                                          <p:spTgt spid="9"/>
                                        </p:tgtEl>
                                        <p:attrNameLst>
                                          <p:attrName>ppt_h</p:attrName>
                                        </p:attrNameLst>
                                      </p:cBhvr>
                                      <p:tavLst>
                                        <p:tav tm="0">
                                          <p:val>
                                            <p:strVal val="ppt_h"/>
                                          </p:val>
                                        </p:tav>
                                        <p:tav tm="100000">
                                          <p:val>
                                            <p:strVal val="4*ppt_h"/>
                                          </p:val>
                                        </p:tav>
                                      </p:tavLst>
                                    </p:anim>
                                    <p:set>
                                      <p:cBhvr>
                                        <p:cTn id="47" dur="1" fill="hold">
                                          <p:stCondLst>
                                            <p:cond delay="999"/>
                                          </p:stCondLst>
                                        </p:cTn>
                                        <p:tgtEl>
                                          <p:spTgt spid="9"/>
                                        </p:tgtEl>
                                        <p:attrNameLst>
                                          <p:attrName>style.visibility</p:attrName>
                                        </p:attrNameLst>
                                      </p:cBhvr>
                                      <p:to>
                                        <p:strVal val="hidden"/>
                                      </p:to>
                                    </p:set>
                                  </p:childTnLst>
                                </p:cTn>
                              </p:par>
                              <p:par>
                                <p:cTn id="48" presetID="23" presetClass="entr" presetSubtype="16"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23" presetClass="exit" presetSubtype="16" fill="hold" nodeType="clickEffect">
                                  <p:stCondLst>
                                    <p:cond delay="0"/>
                                  </p:stCondLst>
                                  <p:childTnLst>
                                    <p:anim calcmode="lin" valueType="num">
                                      <p:cBhvr>
                                        <p:cTn id="58" dur="1000"/>
                                        <p:tgtEl>
                                          <p:spTgt spid="10"/>
                                        </p:tgtEl>
                                        <p:attrNameLst>
                                          <p:attrName>ppt_w</p:attrName>
                                        </p:attrNameLst>
                                      </p:cBhvr>
                                      <p:tavLst>
                                        <p:tav tm="0">
                                          <p:val>
                                            <p:strVal val="ppt_w"/>
                                          </p:val>
                                        </p:tav>
                                        <p:tav tm="100000">
                                          <p:val>
                                            <p:strVal val="4*ppt_w"/>
                                          </p:val>
                                        </p:tav>
                                      </p:tavLst>
                                    </p:anim>
                                    <p:anim calcmode="lin" valueType="num">
                                      <p:cBhvr>
                                        <p:cTn id="59" dur="1000"/>
                                        <p:tgtEl>
                                          <p:spTgt spid="10"/>
                                        </p:tgtEl>
                                        <p:attrNameLst>
                                          <p:attrName>ppt_h</p:attrName>
                                        </p:attrNameLst>
                                      </p:cBhvr>
                                      <p:tavLst>
                                        <p:tav tm="0">
                                          <p:val>
                                            <p:strVal val="ppt_h"/>
                                          </p:val>
                                        </p:tav>
                                        <p:tav tm="100000">
                                          <p:val>
                                            <p:strVal val="4*ppt_h"/>
                                          </p:val>
                                        </p:tav>
                                      </p:tavLst>
                                    </p:anim>
                                    <p:set>
                                      <p:cBhvr>
                                        <p:cTn id="60" dur="1" fill="hold">
                                          <p:stCondLst>
                                            <p:cond delay="999"/>
                                          </p:stCondLst>
                                        </p:cTn>
                                        <p:tgtEl>
                                          <p:spTgt spid="10"/>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1000"/>
                                        <p:tgtEl>
                                          <p:spTgt spid="10"/>
                                        </p:tgtEl>
                                      </p:cBhvr>
                                    </p:animEffect>
                                    <p:set>
                                      <p:cBhvr>
                                        <p:cTn id="63" dur="1" fill="hold">
                                          <p:stCondLst>
                                            <p:cond delay="999"/>
                                          </p:stCondLst>
                                        </p:cTn>
                                        <p:tgtEl>
                                          <p:spTgt spid="10"/>
                                        </p:tgtEl>
                                        <p:attrNameLst>
                                          <p:attrName>style.visibility</p:attrName>
                                        </p:attrNameLst>
                                      </p:cBhvr>
                                      <p:to>
                                        <p:strVal val="hidden"/>
                                      </p:to>
                                    </p:set>
                                  </p:childTnLst>
                                </p:cTn>
                              </p:par>
                            </p:childTnLst>
                          </p:cTn>
                        </p:par>
                        <p:par>
                          <p:cTn id="64" fill="hold">
                            <p:stCondLst>
                              <p:cond delay="1000"/>
                            </p:stCondLst>
                            <p:childTnLst>
                              <p:par>
                                <p:cTn id="65" presetID="6" presetClass="emph" presetSubtype="0" fill="hold" nodeType="afterEffect">
                                  <p:stCondLst>
                                    <p:cond delay="0"/>
                                  </p:stCondLst>
                                  <p:childTnLst>
                                    <p:animScale>
                                      <p:cBhvr>
                                        <p:cTn id="66" dur="1000" fill="hold"/>
                                        <p:tgtEl>
                                          <p:spTgt spid="1029"/>
                                        </p:tgtEl>
                                      </p:cBhvr>
                                      <p:by x="330000" y="330000"/>
                                    </p:animScale>
                                  </p:childTnLst>
                                </p:cTn>
                              </p:par>
                              <p:par>
                                <p:cTn id="67" presetID="42" presetClass="path" presetSubtype="0" accel="50000" decel="50000" fill="hold" nodeType="withEffect">
                                  <p:stCondLst>
                                    <p:cond delay="0"/>
                                  </p:stCondLst>
                                  <p:childTnLst>
                                    <p:animMotion origin="layout" path="M -0.00417 -0.47662 L -0.00434 0.00208 " pathEditMode="relative" rAng="0" ptsTypes="AA">
                                      <p:cBhvr>
                                        <p:cTn id="68" dur="1000" fill="hold"/>
                                        <p:tgtEl>
                                          <p:spTgt spid="1029"/>
                                        </p:tgtEl>
                                        <p:attrNameLst>
                                          <p:attrName>ppt_x</p:attrName>
                                          <p:attrName>ppt_y</p:attrName>
                                        </p:attrNameLst>
                                      </p:cBhvr>
                                      <p:rCtr x="0" y="2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3" name="Text Box 7"/>
          <p:cNvSpPr txBox="1">
            <a:spLocks noChangeArrowheads="1"/>
          </p:cNvSpPr>
          <p:nvPr/>
        </p:nvSpPr>
        <p:spPr bwMode="auto">
          <a:xfrm>
            <a:off x="578581" y="1396146"/>
            <a:ext cx="7252433" cy="1077218"/>
          </a:xfrm>
          <a:prstGeom prst="rect">
            <a:avLst/>
          </a:prstGeom>
          <a:noFill/>
          <a:ln w="9525">
            <a:noFill/>
            <a:miter lim="800000"/>
            <a:headEnd/>
            <a:tailEnd/>
          </a:ln>
          <a:effectLst/>
        </p:spPr>
        <p:txBody>
          <a:bodyPr wrap="square">
            <a:spAutoFit/>
          </a:bodyPr>
          <a:lstStyle/>
          <a:p>
            <a:r>
              <a:rPr lang="en-US" altLang="zh-CN" sz="2800" b="1" dirty="0">
                <a:solidFill>
                  <a:schemeClr val="bg1"/>
                </a:solidFill>
                <a:effectLst>
                  <a:outerShdw blurRad="38100" dist="38100" dir="2700000" algn="tl">
                    <a:srgbClr val="C0C0C0"/>
                  </a:outerShdw>
                </a:effectLst>
              </a:rPr>
              <a:t>《</a:t>
            </a:r>
            <a:r>
              <a:rPr lang="zh-CN" altLang="en-US" sz="2800" b="1" dirty="0">
                <a:solidFill>
                  <a:schemeClr val="bg1"/>
                </a:solidFill>
                <a:effectLst>
                  <a:outerShdw blurRad="38100" dist="38100" dir="2700000" algn="tl">
                    <a:srgbClr val="C0C0C0"/>
                  </a:outerShdw>
                </a:effectLst>
              </a:rPr>
              <a:t>尚书正义</a:t>
            </a:r>
            <a:r>
              <a:rPr lang="en-US" altLang="zh-CN" sz="2800" b="1" dirty="0">
                <a:solidFill>
                  <a:schemeClr val="bg1"/>
                </a:solidFill>
                <a:effectLst>
                  <a:outerShdw blurRad="38100" dist="38100" dir="2700000" algn="tl">
                    <a:srgbClr val="C0C0C0"/>
                  </a:outerShdw>
                </a:effectLst>
              </a:rPr>
              <a:t>》</a:t>
            </a:r>
            <a:r>
              <a:rPr lang="zh-CN" altLang="en-US" sz="2800" b="1" dirty="0">
                <a:solidFill>
                  <a:schemeClr val="bg1"/>
                </a:solidFill>
                <a:effectLst>
                  <a:outerShdw blurRad="38100" dist="38100" dir="2700000" algn="tl">
                    <a:srgbClr val="C0C0C0"/>
                  </a:outerShdw>
                </a:effectLst>
              </a:rPr>
              <a:t>注：</a:t>
            </a:r>
          </a:p>
          <a:p>
            <a:r>
              <a:rPr lang="zh-CN" altLang="en-US" sz="2800" b="1" dirty="0">
                <a:solidFill>
                  <a:schemeClr val="bg1"/>
                </a:solidFill>
                <a:effectLst>
                  <a:outerShdw blurRad="38100" dist="38100" dir="2700000" algn="tl">
                    <a:srgbClr val="C0C0C0"/>
                  </a:outerShdw>
                </a:effectLst>
              </a:rPr>
              <a:t>　　　</a:t>
            </a:r>
            <a:r>
              <a:rPr lang="zh-CN" altLang="en-US" sz="2800" b="1" dirty="0" smtClean="0">
                <a:solidFill>
                  <a:schemeClr val="bg1"/>
                </a:solidFill>
                <a:effectLst>
                  <a:outerShdw blurRad="38100" dist="38100" dir="2700000" algn="tl">
                    <a:srgbClr val="C0C0C0"/>
                  </a:outerShdw>
                </a:effectLst>
              </a:rPr>
              <a:t>　　</a:t>
            </a:r>
            <a:r>
              <a:rPr lang="zh-CN" altLang="en-US" sz="3600" b="1" u="sng" dirty="0" smtClean="0">
                <a:solidFill>
                  <a:schemeClr val="bg1"/>
                </a:solidFill>
                <a:effectLst>
                  <a:outerShdw blurRad="38100" dist="38100" dir="2700000" algn="tl">
                    <a:srgbClr val="C0C0C0"/>
                  </a:outerShdw>
                </a:effectLst>
              </a:rPr>
              <a:t>冕</a:t>
            </a:r>
            <a:r>
              <a:rPr lang="zh-CN" altLang="en-US" sz="3600" b="1" u="sng" dirty="0">
                <a:solidFill>
                  <a:schemeClr val="bg1"/>
                </a:solidFill>
                <a:effectLst>
                  <a:outerShdw blurRad="38100" dist="38100" dir="2700000" algn="tl">
                    <a:srgbClr val="C0C0C0"/>
                  </a:outerShdw>
                </a:effectLst>
              </a:rPr>
              <a:t>服华章曰华，大国曰夏</a:t>
            </a:r>
            <a:endParaRPr lang="zh-CN" altLang="en-US" sz="2800" b="1" u="sng" dirty="0">
              <a:solidFill>
                <a:schemeClr val="bg1"/>
              </a:solidFill>
              <a:effectLst>
                <a:outerShdw blurRad="38100" dist="38100" dir="2700000" algn="tl">
                  <a:srgbClr val="C0C0C0"/>
                </a:outerShdw>
              </a:effectLst>
            </a:endParaRPr>
          </a:p>
        </p:txBody>
      </p:sp>
      <p:sp>
        <p:nvSpPr>
          <p:cNvPr id="75784" name="Text Box 8"/>
          <p:cNvSpPr txBox="1">
            <a:spLocks noChangeArrowheads="1"/>
          </p:cNvSpPr>
          <p:nvPr/>
        </p:nvSpPr>
        <p:spPr bwMode="auto">
          <a:xfrm>
            <a:off x="577850" y="3232761"/>
            <a:ext cx="6983535" cy="2369880"/>
          </a:xfrm>
          <a:prstGeom prst="rect">
            <a:avLst/>
          </a:prstGeom>
          <a:noFill/>
          <a:ln w="9525">
            <a:noFill/>
            <a:miter lim="800000"/>
            <a:headEnd/>
            <a:tailEnd/>
          </a:ln>
          <a:effectLst/>
        </p:spPr>
        <p:txBody>
          <a:bodyPr wrap="square">
            <a:spAutoFit/>
          </a:bodyPr>
          <a:lstStyle/>
          <a:p>
            <a:r>
              <a:rPr lang="en-US" altLang="zh-CN" sz="2800" b="1" dirty="0" smtClean="0">
                <a:solidFill>
                  <a:schemeClr val="bg1"/>
                </a:solidFill>
                <a:effectLst>
                  <a:outerShdw blurRad="38100" dist="38100" dir="2700000" algn="tl">
                    <a:srgbClr val="C0C0C0"/>
                  </a:outerShdw>
                </a:effectLst>
              </a:rPr>
              <a:t>《</a:t>
            </a:r>
            <a:r>
              <a:rPr lang="zh-CN" altLang="en-US" sz="2800" b="1" dirty="0" smtClean="0">
                <a:solidFill>
                  <a:schemeClr val="bg1"/>
                </a:solidFill>
                <a:effectLst>
                  <a:outerShdw blurRad="38100" dist="38100" dir="2700000" algn="tl">
                    <a:srgbClr val="C0C0C0"/>
                  </a:outerShdw>
                </a:effectLst>
              </a:rPr>
              <a:t>左传</a:t>
            </a:r>
            <a:r>
              <a:rPr lang="en-US" altLang="zh-CN" sz="2800" dirty="0" smtClean="0">
                <a:solidFill>
                  <a:schemeClr val="bg1"/>
                </a:solidFill>
                <a:latin typeface="黑体" pitchFamily="2" charset="-122"/>
                <a:ea typeface="黑体" pitchFamily="2" charset="-122"/>
              </a:rPr>
              <a:t>·</a:t>
            </a:r>
            <a:r>
              <a:rPr lang="zh-CN" altLang="en-US" sz="2800" b="1" dirty="0" smtClean="0">
                <a:solidFill>
                  <a:schemeClr val="bg1"/>
                </a:solidFill>
                <a:effectLst>
                  <a:outerShdw blurRad="38100" dist="38100" dir="2700000" algn="tl">
                    <a:srgbClr val="C0C0C0"/>
                  </a:outerShdw>
                </a:effectLst>
              </a:rPr>
              <a:t>定公十年</a:t>
            </a:r>
            <a:r>
              <a:rPr lang="en-US" altLang="zh-CN" sz="2800" b="1" dirty="0" smtClean="0">
                <a:solidFill>
                  <a:schemeClr val="bg1"/>
                </a:solidFill>
                <a:effectLst>
                  <a:outerShdw blurRad="38100" dist="38100" dir="2700000" algn="tl">
                    <a:srgbClr val="C0C0C0"/>
                  </a:outerShdw>
                </a:effectLst>
              </a:rPr>
              <a:t>》</a:t>
            </a:r>
            <a:r>
              <a:rPr lang="zh-CN" altLang="en-US" sz="2800" b="1" dirty="0">
                <a:solidFill>
                  <a:schemeClr val="bg1"/>
                </a:solidFill>
                <a:effectLst>
                  <a:outerShdw blurRad="38100" dist="38100" dir="2700000" algn="tl">
                    <a:srgbClr val="C0C0C0"/>
                  </a:outerShdw>
                </a:effectLst>
              </a:rPr>
              <a:t>曰：</a:t>
            </a:r>
          </a:p>
          <a:p>
            <a:r>
              <a:rPr lang="zh-CN" altLang="en-US" sz="4000" b="1" dirty="0">
                <a:solidFill>
                  <a:schemeClr val="bg1"/>
                </a:solidFill>
                <a:effectLst>
                  <a:outerShdw blurRad="38100" dist="38100" dir="2700000" algn="tl">
                    <a:srgbClr val="C0C0C0"/>
                  </a:outerShdw>
                </a:effectLst>
              </a:rPr>
              <a:t>　　　　　</a:t>
            </a:r>
            <a:r>
              <a:rPr lang="zh-CN" altLang="en-US" sz="4000" b="1" u="sng" dirty="0">
                <a:solidFill>
                  <a:schemeClr val="bg1"/>
                </a:solidFill>
                <a:effectLst>
                  <a:outerShdw blurRad="38100" dist="38100" dir="2700000" algn="tl">
                    <a:srgbClr val="C0C0C0"/>
                  </a:outerShdw>
                </a:effectLst>
              </a:rPr>
              <a:t>中国</a:t>
            </a:r>
          </a:p>
          <a:p>
            <a:r>
              <a:rPr lang="zh-CN" altLang="en-US" sz="4000" b="1" dirty="0">
                <a:solidFill>
                  <a:schemeClr val="bg1"/>
                </a:solidFill>
                <a:effectLst>
                  <a:outerShdw blurRad="38100" dist="38100" dir="2700000" algn="tl">
                    <a:srgbClr val="C0C0C0"/>
                  </a:outerShdw>
                </a:effectLst>
              </a:rPr>
              <a:t>　　　　　</a:t>
            </a:r>
            <a:r>
              <a:rPr lang="zh-CN" altLang="en-US" sz="4000" b="1" u="sng" dirty="0" smtClean="0">
                <a:solidFill>
                  <a:schemeClr val="bg1"/>
                </a:solidFill>
                <a:effectLst>
                  <a:outerShdw blurRad="38100" dist="38100" dir="2700000" algn="tl">
                    <a:srgbClr val="C0C0C0"/>
                  </a:outerShdw>
                </a:effectLst>
              </a:rPr>
              <a:t>有</a:t>
            </a:r>
            <a:r>
              <a:rPr lang="zh-CN" altLang="en-US" sz="4000" b="1" u="sng" dirty="0">
                <a:solidFill>
                  <a:schemeClr val="bg1"/>
                </a:solidFill>
                <a:effectLst>
                  <a:outerShdw blurRad="38100" dist="38100" dir="2700000" algn="tl">
                    <a:srgbClr val="C0C0C0"/>
                  </a:outerShdw>
                </a:effectLst>
              </a:rPr>
              <a:t>服章之美谓之华</a:t>
            </a:r>
          </a:p>
          <a:p>
            <a:r>
              <a:rPr lang="zh-CN" altLang="en-US" sz="4000" b="1" dirty="0">
                <a:solidFill>
                  <a:schemeClr val="bg1"/>
                </a:solidFill>
                <a:effectLst>
                  <a:outerShdw blurRad="38100" dist="38100" dir="2700000" algn="tl">
                    <a:srgbClr val="C0C0C0"/>
                  </a:outerShdw>
                </a:effectLst>
              </a:rPr>
              <a:t>　　　　　</a:t>
            </a:r>
            <a:r>
              <a:rPr lang="zh-CN" altLang="en-US" sz="4000" b="1" u="sng" dirty="0">
                <a:solidFill>
                  <a:schemeClr val="bg1"/>
                </a:solidFill>
                <a:effectLst>
                  <a:outerShdw blurRad="38100" dist="38100" dir="2700000" algn="tl">
                    <a:srgbClr val="C0C0C0"/>
                  </a:outerShdw>
                </a:effectLst>
              </a:rPr>
              <a:t>有礼仪之大故称夏</a:t>
            </a:r>
            <a:endParaRPr lang="zh-CN" altLang="en-US" sz="3600" b="1" u="sng" dirty="0">
              <a:solidFill>
                <a:schemeClr val="bg1"/>
              </a:solidFill>
              <a:effectLst>
                <a:outerShdw blurRad="38100" dist="38100" dir="2700000" algn="tl">
                  <a:srgbClr val="C0C0C0"/>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5783"/>
                                        </p:tgtEl>
                                        <p:attrNameLst>
                                          <p:attrName>style.visibility</p:attrName>
                                        </p:attrNameLst>
                                      </p:cBhvr>
                                      <p:to>
                                        <p:strVal val="visible"/>
                                      </p:to>
                                    </p:set>
                                    <p:anim calcmode="lin" valueType="num">
                                      <p:cBhvr additive="base">
                                        <p:cTn id="7" dur="1000" fill="hold"/>
                                        <p:tgtEl>
                                          <p:spTgt spid="75783"/>
                                        </p:tgtEl>
                                        <p:attrNameLst>
                                          <p:attrName>ppt_x</p:attrName>
                                        </p:attrNameLst>
                                      </p:cBhvr>
                                      <p:tavLst>
                                        <p:tav tm="0">
                                          <p:val>
                                            <p:strVal val="#ppt_x"/>
                                          </p:val>
                                        </p:tav>
                                        <p:tav tm="100000">
                                          <p:val>
                                            <p:strVal val="#ppt_x"/>
                                          </p:val>
                                        </p:tav>
                                      </p:tavLst>
                                    </p:anim>
                                    <p:anim calcmode="lin" valueType="num">
                                      <p:cBhvr additive="base">
                                        <p:cTn id="8" dur="1000" fill="hold"/>
                                        <p:tgtEl>
                                          <p:spTgt spid="7578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75784"/>
                                        </p:tgtEl>
                                        <p:attrNameLst>
                                          <p:attrName>style.visibility</p:attrName>
                                        </p:attrNameLst>
                                      </p:cBhvr>
                                      <p:to>
                                        <p:strVal val="visible"/>
                                      </p:to>
                                    </p:set>
                                    <p:anim calcmode="lin" valueType="num">
                                      <p:cBhvr additive="base">
                                        <p:cTn id="12" dur="1000" fill="hold"/>
                                        <p:tgtEl>
                                          <p:spTgt spid="75784"/>
                                        </p:tgtEl>
                                        <p:attrNameLst>
                                          <p:attrName>ppt_x</p:attrName>
                                        </p:attrNameLst>
                                      </p:cBhvr>
                                      <p:tavLst>
                                        <p:tav tm="0">
                                          <p:val>
                                            <p:strVal val="#ppt_x"/>
                                          </p:val>
                                        </p:tav>
                                        <p:tav tm="100000">
                                          <p:val>
                                            <p:strVal val="#ppt_x"/>
                                          </p:val>
                                        </p:tav>
                                      </p:tavLst>
                                    </p:anim>
                                    <p:anim calcmode="lin" valueType="num">
                                      <p:cBhvr additive="base">
                                        <p:cTn id="13" dur="1000" fill="hold"/>
                                        <p:tgtEl>
                                          <p:spTgt spid="757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3" grpId="0"/>
      <p:bldP spid="7578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5"/>
          <p:cNvSpPr txBox="1">
            <a:spLocks noChangeArrowheads="1"/>
          </p:cNvSpPr>
          <p:nvPr/>
        </p:nvSpPr>
        <p:spPr bwMode="auto">
          <a:xfrm>
            <a:off x="2049689" y="1316264"/>
            <a:ext cx="6480175" cy="2739211"/>
          </a:xfrm>
          <a:prstGeom prst="rect">
            <a:avLst/>
          </a:prstGeom>
          <a:noFill/>
          <a:ln w="9525">
            <a:noFill/>
            <a:miter lim="800000"/>
            <a:headEnd/>
            <a:tailEnd/>
          </a:ln>
          <a:effectLst/>
        </p:spPr>
        <p:txBody>
          <a:bodyPr>
            <a:spAutoFit/>
          </a:bodyPr>
          <a:lstStyle/>
          <a:p>
            <a:r>
              <a:rPr lang="zh-CN" altLang="en-US" b="1" dirty="0" smtClean="0">
                <a:solidFill>
                  <a:schemeClr val="bg1"/>
                </a:solidFill>
              </a:rPr>
              <a:t>　，</a:t>
            </a:r>
            <a:r>
              <a:rPr lang="zh-CN" altLang="en-US" b="1" dirty="0">
                <a:solidFill>
                  <a:schemeClr val="bg1"/>
                </a:solidFill>
              </a:rPr>
              <a:t>是我们民族的名称</a:t>
            </a:r>
          </a:p>
          <a:p>
            <a:endParaRPr lang="zh-CN" altLang="en-US" b="1" dirty="0">
              <a:solidFill>
                <a:schemeClr val="bg1"/>
              </a:solidFill>
            </a:endParaRPr>
          </a:p>
          <a:p>
            <a:r>
              <a:rPr lang="zh-CN" altLang="en-US" b="1" dirty="0">
                <a:solidFill>
                  <a:schemeClr val="bg1"/>
                </a:solidFill>
              </a:rPr>
              <a:t>我们的文字，叫做“汉字”；</a:t>
            </a:r>
          </a:p>
          <a:p>
            <a:r>
              <a:rPr lang="zh-CN" altLang="en-US" b="1" dirty="0">
                <a:solidFill>
                  <a:schemeClr val="bg1"/>
                </a:solidFill>
              </a:rPr>
              <a:t>我们的语言，叫做“汉语”；</a:t>
            </a:r>
          </a:p>
          <a:p>
            <a:r>
              <a:rPr lang="en-US" altLang="zh-CN" b="1" dirty="0">
                <a:solidFill>
                  <a:schemeClr val="bg1"/>
                </a:solidFill>
              </a:rPr>
              <a:t>……</a:t>
            </a:r>
          </a:p>
          <a:p>
            <a:endParaRPr lang="en-US" altLang="zh-CN" b="1" dirty="0">
              <a:solidFill>
                <a:schemeClr val="bg1"/>
              </a:solidFill>
            </a:endParaRPr>
          </a:p>
          <a:p>
            <a:r>
              <a:rPr lang="zh-CN" altLang="en-US" b="1" dirty="0">
                <a:solidFill>
                  <a:schemeClr val="bg1"/>
                </a:solidFill>
              </a:rPr>
              <a:t>那么，如果这个民族有一件属于自己的衣服</a:t>
            </a:r>
          </a:p>
          <a:p>
            <a:r>
              <a:rPr lang="zh-CN" altLang="en-US" b="1" dirty="0" smtClean="0">
                <a:solidFill>
                  <a:schemeClr val="bg1"/>
                </a:solidFill>
              </a:rPr>
              <a:t>它就应该被叫做“</a:t>
            </a:r>
            <a:r>
              <a:rPr lang="zh-CN" altLang="en-US" sz="3200" b="1" dirty="0" smtClean="0">
                <a:solidFill>
                  <a:schemeClr val="bg1"/>
                </a:solidFill>
              </a:rPr>
              <a:t>汉服</a:t>
            </a:r>
            <a:r>
              <a:rPr lang="zh-CN" altLang="en-US" b="1" dirty="0" smtClean="0">
                <a:solidFill>
                  <a:schemeClr val="bg1"/>
                </a:solidFill>
              </a:rPr>
              <a:t>”</a:t>
            </a:r>
            <a:r>
              <a:rPr lang="zh-CN" altLang="en-US" b="1" dirty="0">
                <a:solidFill>
                  <a:schemeClr val="bg1"/>
                </a:solidFill>
              </a:rPr>
              <a:t>！</a:t>
            </a:r>
          </a:p>
        </p:txBody>
      </p:sp>
      <p:pic>
        <p:nvPicPr>
          <p:cNvPr id="6148" name="Picture 4" descr="han"/>
          <p:cNvPicPr>
            <a:picLocks noChangeAspect="1" noChangeArrowheads="1"/>
          </p:cNvPicPr>
          <p:nvPr/>
        </p:nvPicPr>
        <p:blipFill>
          <a:blip r:embed="rId3" cstate="print"/>
          <a:srcRect/>
          <a:stretch>
            <a:fillRect/>
          </a:stretch>
        </p:blipFill>
        <p:spPr bwMode="auto">
          <a:xfrm>
            <a:off x="3203575" y="1844675"/>
            <a:ext cx="2714625" cy="3114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childTnLst>
                                </p:cTn>
                              </p:par>
                            </p:childTnLst>
                          </p:cTn>
                        </p:par>
                        <p:par>
                          <p:cTn id="8" fill="hold">
                            <p:stCondLst>
                              <p:cond delay="1000"/>
                            </p:stCondLst>
                            <p:childTnLst>
                              <p:par>
                                <p:cTn id="9" presetID="56" presetClass="path" presetSubtype="0" accel="50000" decel="50000" fill="hold" nodeType="afterEffect">
                                  <p:stCondLst>
                                    <p:cond delay="0"/>
                                  </p:stCondLst>
                                  <p:childTnLst>
                                    <p:animMotion origin="layout" path="M -4.72222E-6 -4.81481E-6 L -0.29097 -0.31805 " pathEditMode="fixed" rAng="0" ptsTypes="AA">
                                      <p:cBhvr>
                                        <p:cTn id="10" dur="1000" fill="hold"/>
                                        <p:tgtEl>
                                          <p:spTgt spid="6148"/>
                                        </p:tgtEl>
                                        <p:attrNameLst>
                                          <p:attrName>ppt_x</p:attrName>
                                          <p:attrName>ppt_y</p:attrName>
                                        </p:attrNameLst>
                                      </p:cBhvr>
                                      <p:rCtr x="-145" y="-159"/>
                                    </p:animMotion>
                                  </p:childTnLst>
                                </p:cTn>
                              </p:par>
                              <p:par>
                                <p:cTn id="11" presetID="6" presetClass="emph" presetSubtype="0" fill="hold" nodeType="withEffect">
                                  <p:stCondLst>
                                    <p:cond delay="0"/>
                                  </p:stCondLst>
                                  <p:childTnLst>
                                    <p:animScale>
                                      <p:cBhvr>
                                        <p:cTn id="12" dur="1000" fill="hold"/>
                                        <p:tgtEl>
                                          <p:spTgt spid="6148"/>
                                        </p:tgtEl>
                                      </p:cBhvr>
                                      <p:by x="30000" y="30000"/>
                                    </p:animScale>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6149"/>
                                        </p:tgtEl>
                                        <p:attrNameLst>
                                          <p:attrName>style.visibility</p:attrName>
                                        </p:attrNameLst>
                                      </p:cBhvr>
                                      <p:to>
                                        <p:strVal val="visible"/>
                                      </p:to>
                                    </p:set>
                                    <p:anim calcmode="lin" valueType="num">
                                      <p:cBhvr additive="base">
                                        <p:cTn id="16" dur="1000" fill="hold"/>
                                        <p:tgtEl>
                                          <p:spTgt spid="6149"/>
                                        </p:tgtEl>
                                        <p:attrNameLst>
                                          <p:attrName>ppt_x</p:attrName>
                                        </p:attrNameLst>
                                      </p:cBhvr>
                                      <p:tavLst>
                                        <p:tav tm="0">
                                          <p:val>
                                            <p:strVal val="#ppt_x"/>
                                          </p:val>
                                        </p:tav>
                                        <p:tav tm="100000">
                                          <p:val>
                                            <p:strVal val="#ppt_x"/>
                                          </p:val>
                                        </p:tav>
                                      </p:tavLst>
                                    </p:anim>
                                    <p:anim calcmode="lin" valueType="num">
                                      <p:cBhvr additive="base">
                                        <p:cTn id="17" dur="10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Text Box 5"/>
          <p:cNvSpPr txBox="1">
            <a:spLocks noChangeArrowheads="1"/>
          </p:cNvSpPr>
          <p:nvPr/>
        </p:nvSpPr>
        <p:spPr bwMode="auto">
          <a:xfrm>
            <a:off x="900113" y="1699113"/>
            <a:ext cx="7083302" cy="1446550"/>
          </a:xfrm>
          <a:prstGeom prst="rect">
            <a:avLst/>
          </a:prstGeom>
          <a:noFill/>
          <a:ln w="9525">
            <a:noFill/>
            <a:miter lim="800000"/>
            <a:headEnd/>
            <a:tailEnd/>
          </a:ln>
          <a:effectLst/>
        </p:spPr>
        <p:txBody>
          <a:bodyPr wrap="square">
            <a:spAutoFit/>
          </a:bodyPr>
          <a:lstStyle/>
          <a:p>
            <a:r>
              <a:rPr lang="en-US" altLang="zh-CN" sz="2200" b="1" dirty="0">
                <a:solidFill>
                  <a:schemeClr val="bg1"/>
                </a:solidFill>
              </a:rPr>
              <a:t>    “</a:t>
            </a:r>
            <a:r>
              <a:rPr lang="zh-CN" altLang="en-US" sz="2200" b="1" dirty="0">
                <a:solidFill>
                  <a:srgbClr val="FFFF00"/>
                </a:solidFill>
              </a:rPr>
              <a:t>汉服</a:t>
            </a:r>
            <a:r>
              <a:rPr lang="zh-CN" altLang="en-US" sz="2200" b="1" dirty="0">
                <a:solidFill>
                  <a:schemeClr val="bg1"/>
                </a:solidFill>
              </a:rPr>
              <a:t>”即</a:t>
            </a:r>
            <a:r>
              <a:rPr lang="zh-CN" altLang="en-US" sz="2200" b="1" dirty="0" smtClean="0">
                <a:solidFill>
                  <a:schemeClr val="bg1"/>
                </a:solidFill>
              </a:rPr>
              <a:t>“汉民族服饰”</a:t>
            </a:r>
            <a:r>
              <a:rPr lang="zh-CN" altLang="en-US" sz="2200" b="1" dirty="0">
                <a:solidFill>
                  <a:schemeClr val="bg1"/>
                </a:solidFill>
              </a:rPr>
              <a:t>的简称。主要是指明末以前（约公元前二十一世纪</a:t>
            </a:r>
            <a:r>
              <a:rPr lang="en-US" altLang="zh-CN" sz="2200" b="1" dirty="0">
                <a:solidFill>
                  <a:schemeClr val="bg1"/>
                </a:solidFill>
              </a:rPr>
              <a:t>~</a:t>
            </a:r>
            <a:r>
              <a:rPr lang="zh-CN" altLang="en-US" sz="2200" b="1" dirty="0">
                <a:solidFill>
                  <a:schemeClr val="bg1"/>
                </a:solidFill>
              </a:rPr>
              <a:t>公元十七世纪中叶）汉族人穿着的服饰。从黄帝“垂衣裳而天下治”</a:t>
            </a:r>
            <a:r>
              <a:rPr lang="zh-CN" altLang="en-US" sz="2200" b="1" dirty="0" smtClean="0">
                <a:solidFill>
                  <a:schemeClr val="bg1"/>
                </a:solidFill>
              </a:rPr>
              <a:t>至满清初期的</a:t>
            </a:r>
            <a:r>
              <a:rPr lang="zh-CN" altLang="en-US" sz="2200" b="1" dirty="0">
                <a:solidFill>
                  <a:schemeClr val="bg1"/>
                </a:solidFill>
              </a:rPr>
              <a:t>“剃发易服”，汉服延续了超过四千年的时间。</a:t>
            </a:r>
          </a:p>
        </p:txBody>
      </p:sp>
      <p:sp>
        <p:nvSpPr>
          <p:cNvPr id="96262" name="Text Box 6"/>
          <p:cNvSpPr txBox="1">
            <a:spLocks noChangeArrowheads="1"/>
          </p:cNvSpPr>
          <p:nvPr/>
        </p:nvSpPr>
        <p:spPr bwMode="auto">
          <a:xfrm>
            <a:off x="827088" y="765175"/>
            <a:ext cx="3816350" cy="641350"/>
          </a:xfrm>
          <a:prstGeom prst="rect">
            <a:avLst/>
          </a:prstGeom>
          <a:noFill/>
          <a:ln w="9525">
            <a:noFill/>
            <a:miter lim="800000"/>
            <a:headEnd/>
            <a:tailEnd/>
          </a:ln>
          <a:effectLst/>
        </p:spPr>
        <p:txBody>
          <a:bodyPr>
            <a:spAutoFit/>
          </a:bodyPr>
          <a:lstStyle/>
          <a:p>
            <a:r>
              <a:rPr lang="zh-CN" altLang="en-US" sz="3600" b="1">
                <a:solidFill>
                  <a:schemeClr val="bg1"/>
                </a:solidFill>
                <a:effectLst>
                  <a:outerShdw blurRad="38100" dist="38100" dir="2700000" algn="tl">
                    <a:srgbClr val="C0C0C0"/>
                  </a:outerShdw>
                </a:effectLst>
                <a:ea typeface="黑体" pitchFamily="2" charset="-122"/>
              </a:rPr>
              <a:t>汉服的由来？</a:t>
            </a:r>
          </a:p>
        </p:txBody>
      </p:sp>
      <p:sp>
        <p:nvSpPr>
          <p:cNvPr id="96267" name="Text Box 11"/>
          <p:cNvSpPr txBox="1">
            <a:spLocks noChangeArrowheads="1"/>
          </p:cNvSpPr>
          <p:nvPr/>
        </p:nvSpPr>
        <p:spPr bwMode="auto">
          <a:xfrm>
            <a:off x="806329" y="3512161"/>
            <a:ext cx="6942625" cy="2462213"/>
          </a:xfrm>
          <a:prstGeom prst="rect">
            <a:avLst/>
          </a:prstGeom>
          <a:noFill/>
          <a:ln w="9525">
            <a:noFill/>
            <a:miter lim="800000"/>
            <a:headEnd/>
            <a:tailEnd/>
          </a:ln>
          <a:effectLst/>
        </p:spPr>
        <p:txBody>
          <a:bodyPr wrap="square">
            <a:spAutoFit/>
          </a:bodyPr>
          <a:lstStyle/>
          <a:p>
            <a:r>
              <a:rPr lang="en-US" altLang="zh-CN" sz="2200" b="1" dirty="0">
                <a:solidFill>
                  <a:schemeClr val="bg1"/>
                </a:solidFill>
              </a:rPr>
              <a:t>       </a:t>
            </a:r>
            <a:r>
              <a:rPr lang="zh-CN" altLang="en-US" sz="2200" b="1" dirty="0">
                <a:solidFill>
                  <a:schemeClr val="bg1"/>
                </a:solidFill>
              </a:rPr>
              <a:t>黄帝时代冕冠出现，服饰制度逐渐形成。夏商以后，冠服制度初步建立，西周时，逐渐完备。周代后期，由于政治、经济、思想文化都发生了急剧的变化，特别是百家学说对服饰的完善有着一定的影响，诸侯国间的衣冠服饰及风俗习惯上都开始有着明显的不同。并创造深衣。冠服制被纳入了“礼治”的范围，成了礼仪的表现形式，从此中国的衣冠服制更加详备。</a:t>
            </a:r>
            <a:r>
              <a:rPr lang="zh-CN" altLang="en-US" sz="22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6262"/>
                                        </p:tgtEl>
                                        <p:attrNameLst>
                                          <p:attrName>style.visibility</p:attrName>
                                        </p:attrNameLst>
                                      </p:cBhvr>
                                      <p:to>
                                        <p:strVal val="visible"/>
                                      </p:to>
                                    </p:set>
                                    <p:animEffect transition="in" filter="slide(fromBottom)">
                                      <p:cBhvr>
                                        <p:cTn id="7" dur="1000"/>
                                        <p:tgtEl>
                                          <p:spTgt spid="96262"/>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96261"/>
                                        </p:tgtEl>
                                        <p:attrNameLst>
                                          <p:attrName>style.visibility</p:attrName>
                                        </p:attrNameLst>
                                      </p:cBhvr>
                                      <p:to>
                                        <p:strVal val="visible"/>
                                      </p:to>
                                    </p:set>
                                    <p:anim calcmode="lin" valueType="num">
                                      <p:cBhvr additive="base">
                                        <p:cTn id="11" dur="1000" fill="hold"/>
                                        <p:tgtEl>
                                          <p:spTgt spid="96261"/>
                                        </p:tgtEl>
                                        <p:attrNameLst>
                                          <p:attrName>ppt_x</p:attrName>
                                        </p:attrNameLst>
                                      </p:cBhvr>
                                      <p:tavLst>
                                        <p:tav tm="0">
                                          <p:val>
                                            <p:strVal val="#ppt_x"/>
                                          </p:val>
                                        </p:tav>
                                        <p:tav tm="100000">
                                          <p:val>
                                            <p:strVal val="#ppt_x"/>
                                          </p:val>
                                        </p:tav>
                                      </p:tavLst>
                                    </p:anim>
                                    <p:anim calcmode="lin" valueType="num">
                                      <p:cBhvr additive="base">
                                        <p:cTn id="12" dur="1000" fill="hold"/>
                                        <p:tgtEl>
                                          <p:spTgt spid="96261"/>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96267"/>
                                        </p:tgtEl>
                                        <p:attrNameLst>
                                          <p:attrName>style.visibility</p:attrName>
                                        </p:attrNameLst>
                                      </p:cBhvr>
                                      <p:to>
                                        <p:strVal val="visible"/>
                                      </p:to>
                                    </p:set>
                                    <p:anim calcmode="lin" valueType="num">
                                      <p:cBhvr additive="base">
                                        <p:cTn id="16" dur="1000" fill="hold"/>
                                        <p:tgtEl>
                                          <p:spTgt spid="96267"/>
                                        </p:tgtEl>
                                        <p:attrNameLst>
                                          <p:attrName>ppt_x</p:attrName>
                                        </p:attrNameLst>
                                      </p:cBhvr>
                                      <p:tavLst>
                                        <p:tav tm="0">
                                          <p:val>
                                            <p:strVal val="#ppt_x"/>
                                          </p:val>
                                        </p:tav>
                                        <p:tav tm="100000">
                                          <p:val>
                                            <p:strVal val="#ppt_x"/>
                                          </p:val>
                                        </p:tav>
                                      </p:tavLst>
                                    </p:anim>
                                    <p:anim calcmode="lin" valueType="num">
                                      <p:cBhvr additive="base">
                                        <p:cTn id="17" dur="1000" fill="hold"/>
                                        <p:tgtEl>
                                          <p:spTgt spid="962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1" grpId="0"/>
      <p:bldP spid="96262" grpId="0"/>
      <p:bldP spid="962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TEMP\衣 白.tif"/>
          <p:cNvPicPr>
            <a:picLocks noChangeAspect="1" noChangeArrowheads="1"/>
          </p:cNvPicPr>
          <p:nvPr/>
        </p:nvPicPr>
        <p:blipFill>
          <a:blip r:embed="rId3" cstate="print"/>
          <a:srcRect/>
          <a:stretch>
            <a:fillRect/>
          </a:stretch>
        </p:blipFill>
        <p:spPr bwMode="auto">
          <a:xfrm>
            <a:off x="2794000" y="2253720"/>
            <a:ext cx="3369733" cy="2396457"/>
          </a:xfrm>
          <a:prstGeom prst="rect">
            <a:avLst/>
          </a:prstGeom>
          <a:noFill/>
        </p:spPr>
      </p:pic>
      <p:pic>
        <p:nvPicPr>
          <p:cNvPr id="2" name="Picture 2" descr="H:\TEMP\衣.tif"/>
          <p:cNvPicPr>
            <a:picLocks noChangeAspect="1" noChangeArrowheads="1"/>
          </p:cNvPicPr>
          <p:nvPr/>
        </p:nvPicPr>
        <p:blipFill>
          <a:blip r:embed="rId4" cstate="print"/>
          <a:srcRect/>
          <a:stretch>
            <a:fillRect/>
          </a:stretch>
        </p:blipFill>
        <p:spPr bwMode="auto">
          <a:xfrm>
            <a:off x="3417889" y="1593323"/>
            <a:ext cx="2001093" cy="3537477"/>
          </a:xfrm>
          <a:prstGeom prst="rect">
            <a:avLst/>
          </a:prstGeom>
          <a:noFill/>
        </p:spPr>
      </p:pic>
      <p:pic>
        <p:nvPicPr>
          <p:cNvPr id="2050" name="Picture 2" descr="H:\工作\汉服\文字\衣1.png"/>
          <p:cNvPicPr>
            <a:picLocks noChangeAspect="1" noChangeArrowheads="1"/>
          </p:cNvPicPr>
          <p:nvPr/>
        </p:nvPicPr>
        <p:blipFill>
          <a:blip r:embed="rId5" cstate="print"/>
          <a:srcRect/>
          <a:stretch>
            <a:fillRect/>
          </a:stretch>
        </p:blipFill>
        <p:spPr bwMode="auto">
          <a:xfrm>
            <a:off x="2264625" y="1872944"/>
            <a:ext cx="4242217" cy="4374922"/>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1000" fill="hold"/>
                                        <p:tgtEl>
                                          <p:spTgt spid="2051"/>
                                        </p:tgtEl>
                                        <p:attrNameLst>
                                          <p:attrName>ppt_w</p:attrName>
                                        </p:attrNameLst>
                                      </p:cBhvr>
                                      <p:tavLst>
                                        <p:tav tm="0">
                                          <p:val>
                                            <p:fltVal val="0"/>
                                          </p:val>
                                        </p:tav>
                                        <p:tav tm="100000">
                                          <p:val>
                                            <p:strVal val="#ppt_w"/>
                                          </p:val>
                                        </p:tav>
                                      </p:tavLst>
                                    </p:anim>
                                    <p:anim calcmode="lin" valueType="num">
                                      <p:cBhvr>
                                        <p:cTn id="8" dur="1000" fill="hold"/>
                                        <p:tgtEl>
                                          <p:spTgt spid="205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1000"/>
                                        <p:tgtEl>
                                          <p:spTgt spid="2051"/>
                                        </p:tgtEl>
                                      </p:cBhvr>
                                    </p:animEffect>
                                    <p:set>
                                      <p:cBhvr>
                                        <p:cTn id="13" dur="1" fill="hold">
                                          <p:stCondLst>
                                            <p:cond delay="999"/>
                                          </p:stCondLst>
                                        </p:cTn>
                                        <p:tgtEl>
                                          <p:spTgt spid="2051"/>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decel="50000" fill="hold" nodeType="clickEffect">
                                  <p:stCondLst>
                                    <p:cond delay="0"/>
                                  </p:stCondLst>
                                  <p:childTnLst>
                                    <p:animMotion origin="layout" path="M -1.94444E-6 1.11111E-6 L -1.94444E-6 -0.31343 " pathEditMode="fixed" rAng="0" ptsTypes="AA">
                                      <p:cBhvr>
                                        <p:cTn id="20" dur="1000" fill="hold"/>
                                        <p:tgtEl>
                                          <p:spTgt spid="2"/>
                                        </p:tgtEl>
                                        <p:attrNameLst>
                                          <p:attrName>ppt_x</p:attrName>
                                          <p:attrName>ppt_y</p:attrName>
                                        </p:attrNameLst>
                                      </p:cBhvr>
                                      <p:rCtr x="0" y="-157"/>
                                    </p:animMotion>
                                  </p:childTnLst>
                                </p:cTn>
                              </p:par>
                              <p:par>
                                <p:cTn id="21" presetID="6" presetClass="emph" presetSubtype="0" fill="hold" nodeType="withEffect">
                                  <p:stCondLst>
                                    <p:cond delay="0"/>
                                  </p:stCondLst>
                                  <p:childTnLst>
                                    <p:animScale>
                                      <p:cBhvr>
                                        <p:cTn id="22" dur="1000" fill="hold"/>
                                        <p:tgtEl>
                                          <p:spTgt spid="2"/>
                                        </p:tgtEl>
                                      </p:cBhvr>
                                      <p:by x="30000" y="30000"/>
                                    </p:animScale>
                                  </p:childTnLst>
                                </p:cTn>
                              </p:par>
                              <p:par>
                                <p:cTn id="23" presetID="10" presetClass="entr" presetSubtype="0"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fade">
                                      <p:cBhvr>
                                        <p:cTn id="25" dur="1000"/>
                                        <p:tgtEl>
                                          <p:spTgt spid="2050"/>
                                        </p:tgtEl>
                                      </p:cBhvr>
                                    </p:animEffect>
                                  </p:childTnLst>
                                </p:cTn>
                              </p:par>
                              <p:par>
                                <p:cTn id="26" presetID="23" presetClass="entr" presetSubtype="16" fill="hold" nodeType="withEffect">
                                  <p:stCondLst>
                                    <p:cond delay="0"/>
                                  </p:stCondLst>
                                  <p:childTnLst>
                                    <p:set>
                                      <p:cBhvr>
                                        <p:cTn id="27" dur="1" fill="hold">
                                          <p:stCondLst>
                                            <p:cond delay="0"/>
                                          </p:stCondLst>
                                        </p:cTn>
                                        <p:tgtEl>
                                          <p:spTgt spid="2050"/>
                                        </p:tgtEl>
                                        <p:attrNameLst>
                                          <p:attrName>style.visibility</p:attrName>
                                        </p:attrNameLst>
                                      </p:cBhvr>
                                      <p:to>
                                        <p:strVal val="visible"/>
                                      </p:to>
                                    </p:set>
                                    <p:anim calcmode="lin" valueType="num">
                                      <p:cBhvr>
                                        <p:cTn id="28" dur="1000" fill="hold"/>
                                        <p:tgtEl>
                                          <p:spTgt spid="2050"/>
                                        </p:tgtEl>
                                        <p:attrNameLst>
                                          <p:attrName>ppt_w</p:attrName>
                                        </p:attrNameLst>
                                      </p:cBhvr>
                                      <p:tavLst>
                                        <p:tav tm="0">
                                          <p:val>
                                            <p:fltVal val="0"/>
                                          </p:val>
                                        </p:tav>
                                        <p:tav tm="100000">
                                          <p:val>
                                            <p:strVal val="#ppt_w"/>
                                          </p:val>
                                        </p:tav>
                                      </p:tavLst>
                                    </p:anim>
                                    <p:anim calcmode="lin" valueType="num">
                                      <p:cBhvr>
                                        <p:cTn id="29" dur="1000" fill="hold"/>
                                        <p:tgtEl>
                                          <p:spTgt spid="20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808038" y="750888"/>
            <a:ext cx="2936875" cy="641350"/>
          </a:xfrm>
          <a:prstGeom prst="rect">
            <a:avLst/>
          </a:prstGeom>
          <a:noFill/>
          <a:ln w="9525">
            <a:noFill/>
            <a:miter lim="800000"/>
            <a:headEnd/>
            <a:tailEnd/>
          </a:ln>
          <a:effectLst/>
        </p:spPr>
        <p:txBody>
          <a:bodyPr wrap="none">
            <a:spAutoFit/>
          </a:bodyPr>
          <a:lstStyle/>
          <a:p>
            <a:r>
              <a:rPr lang="zh-CN" altLang="en-US" sz="3600" b="1">
                <a:solidFill>
                  <a:schemeClr val="bg1"/>
                </a:solidFill>
                <a:effectLst>
                  <a:outerShdw blurRad="38100" dist="38100" dir="2700000" algn="tl">
                    <a:srgbClr val="C0C0C0"/>
                  </a:outerShdw>
                </a:effectLst>
                <a:ea typeface="黑体" pitchFamily="2" charset="-122"/>
              </a:rPr>
              <a:t>汉服的特点：</a:t>
            </a:r>
          </a:p>
        </p:txBody>
      </p:sp>
      <p:sp>
        <p:nvSpPr>
          <p:cNvPr id="61445" name="Text Box 5"/>
          <p:cNvSpPr txBox="1">
            <a:spLocks noChangeArrowheads="1"/>
          </p:cNvSpPr>
          <p:nvPr/>
        </p:nvSpPr>
        <p:spPr bwMode="auto">
          <a:xfrm>
            <a:off x="2665413" y="1677988"/>
            <a:ext cx="2914650" cy="2759075"/>
          </a:xfrm>
          <a:prstGeom prst="rect">
            <a:avLst/>
          </a:prstGeom>
          <a:noFill/>
          <a:ln w="9525">
            <a:noFill/>
            <a:miter lim="800000"/>
            <a:headEnd/>
            <a:tailEnd/>
          </a:ln>
          <a:effectLst/>
        </p:spPr>
        <p:txBody>
          <a:bodyPr>
            <a:spAutoFit/>
          </a:bodyPr>
          <a:lstStyle/>
          <a:p>
            <a:pPr>
              <a:lnSpc>
                <a:spcPct val="125000"/>
              </a:lnSpc>
              <a:buFontTx/>
              <a:buChar char="•"/>
            </a:pPr>
            <a:r>
              <a:rPr lang="en-US" altLang="zh-CN" sz="2800" b="1" dirty="0">
                <a:solidFill>
                  <a:schemeClr val="bg1"/>
                </a:solidFill>
              </a:rPr>
              <a:t> </a:t>
            </a:r>
            <a:r>
              <a:rPr lang="zh-CN" altLang="en-US" sz="2800" b="1" dirty="0">
                <a:solidFill>
                  <a:schemeClr val="bg1"/>
                </a:solidFill>
              </a:rPr>
              <a:t>交领右衽</a:t>
            </a:r>
          </a:p>
          <a:p>
            <a:pPr>
              <a:lnSpc>
                <a:spcPct val="125000"/>
              </a:lnSpc>
              <a:buFontTx/>
              <a:buChar char="•"/>
            </a:pPr>
            <a:r>
              <a:rPr lang="zh-CN" altLang="en-US" sz="2800" b="1" dirty="0">
                <a:solidFill>
                  <a:schemeClr val="bg1"/>
                </a:solidFill>
              </a:rPr>
              <a:t> 上衣下裳</a:t>
            </a:r>
          </a:p>
          <a:p>
            <a:pPr>
              <a:lnSpc>
                <a:spcPct val="125000"/>
              </a:lnSpc>
              <a:buFontTx/>
              <a:buChar char="•"/>
            </a:pPr>
            <a:r>
              <a:rPr lang="zh-CN" altLang="en-US" sz="2800" b="1" dirty="0">
                <a:solidFill>
                  <a:schemeClr val="bg1"/>
                </a:solidFill>
              </a:rPr>
              <a:t> 长袖宽衣</a:t>
            </a:r>
          </a:p>
          <a:p>
            <a:pPr>
              <a:lnSpc>
                <a:spcPct val="125000"/>
              </a:lnSpc>
              <a:buFontTx/>
              <a:buChar char="•"/>
            </a:pPr>
            <a:r>
              <a:rPr lang="zh-CN" altLang="en-US" sz="2800" b="1" dirty="0">
                <a:solidFill>
                  <a:schemeClr val="bg1"/>
                </a:solidFill>
              </a:rPr>
              <a:t> 系带暗扣</a:t>
            </a:r>
          </a:p>
          <a:p>
            <a:pPr>
              <a:lnSpc>
                <a:spcPct val="125000"/>
              </a:lnSpc>
              <a:buFontTx/>
              <a:buChar char="•"/>
            </a:pPr>
            <a:r>
              <a:rPr lang="zh-CN" altLang="en-US" sz="2800" b="1" dirty="0">
                <a:solidFill>
                  <a:schemeClr val="bg1"/>
                </a:solidFill>
              </a:rPr>
              <a:t> 飘逸潇洒</a:t>
            </a:r>
          </a:p>
        </p:txBody>
      </p:sp>
      <p:sp>
        <p:nvSpPr>
          <p:cNvPr id="61446" name="Text Box 6"/>
          <p:cNvSpPr txBox="1">
            <a:spLocks noChangeArrowheads="1"/>
          </p:cNvSpPr>
          <p:nvPr/>
        </p:nvSpPr>
        <p:spPr bwMode="auto">
          <a:xfrm>
            <a:off x="5219700" y="5084763"/>
            <a:ext cx="3529013" cy="1006475"/>
          </a:xfrm>
          <a:prstGeom prst="rect">
            <a:avLst/>
          </a:prstGeom>
          <a:noFill/>
          <a:ln w="9525">
            <a:noFill/>
            <a:miter lim="800000"/>
            <a:headEnd/>
            <a:tailEnd/>
          </a:ln>
          <a:effectLst/>
        </p:spPr>
        <p:txBody>
          <a:bodyPr>
            <a:spAutoFit/>
          </a:bodyPr>
          <a:lstStyle/>
          <a:p>
            <a:r>
              <a:rPr lang="zh-CN" altLang="en-US" b="1" dirty="0">
                <a:solidFill>
                  <a:schemeClr val="bg1"/>
                </a:solidFill>
                <a:ea typeface="宋体" pitchFamily="2" charset="-122"/>
              </a:rPr>
              <a:t>接下来</a:t>
            </a:r>
          </a:p>
          <a:p>
            <a:r>
              <a:rPr lang="zh-CN" altLang="en-US" b="1" dirty="0">
                <a:solidFill>
                  <a:schemeClr val="bg1"/>
                </a:solidFill>
                <a:ea typeface="宋体" pitchFamily="2" charset="-122"/>
              </a:rPr>
              <a:t>让我们从这二十字一窥</a:t>
            </a:r>
          </a:p>
          <a:p>
            <a:r>
              <a:rPr lang="zh-CN" altLang="en-US" b="1" dirty="0">
                <a:solidFill>
                  <a:schemeClr val="bg1"/>
                </a:solidFill>
                <a:ea typeface="宋体" pitchFamily="2" charset="-122"/>
              </a:rPr>
              <a:t>汉服的真貌吧</a:t>
            </a:r>
            <a:r>
              <a:rPr lang="en-US" altLang="zh-CN" b="1" dirty="0">
                <a:solidFill>
                  <a:schemeClr val="bg1"/>
                </a:solidFill>
                <a:latin typeface="宋体"/>
                <a:ea typeface="宋体" pitchFamily="2" charset="-122"/>
              </a:rPr>
              <a:t>……</a:t>
            </a:r>
            <a:endParaRPr lang="en-US" altLang="zh-CN" b="1" dirty="0">
              <a:solidFill>
                <a:schemeClr val="bg1"/>
              </a:solidFill>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1444"/>
                                        </p:tgtEl>
                                        <p:attrNameLst>
                                          <p:attrName>style.visibility</p:attrName>
                                        </p:attrNameLst>
                                      </p:cBhvr>
                                      <p:to>
                                        <p:strVal val="visible"/>
                                      </p:to>
                                    </p:set>
                                    <p:animEffect transition="in" filter="slide(fromBottom)">
                                      <p:cBhvr>
                                        <p:cTn id="7" dur="1000"/>
                                        <p:tgtEl>
                                          <p:spTgt spid="61444"/>
                                        </p:tgtEl>
                                      </p:cBhvr>
                                    </p:animEffect>
                                  </p:childTnLst>
                                </p:cTn>
                              </p:par>
                            </p:childTnLst>
                          </p:cTn>
                        </p:par>
                        <p:par>
                          <p:cTn id="8" fill="hold">
                            <p:stCondLst>
                              <p:cond delay="1000"/>
                            </p:stCondLst>
                            <p:childTnLst>
                              <p:par>
                                <p:cTn id="9" presetID="2" presetClass="entr" presetSubtype="4" fill="hold" grpId="0" nodeType="afterEffect">
                                  <p:stCondLst>
                                    <p:cond delay="1000"/>
                                  </p:stCondLst>
                                  <p:childTnLst>
                                    <p:set>
                                      <p:cBhvr>
                                        <p:cTn id="10" dur="1" fill="hold">
                                          <p:stCondLst>
                                            <p:cond delay="0"/>
                                          </p:stCondLst>
                                        </p:cTn>
                                        <p:tgtEl>
                                          <p:spTgt spid="61445"/>
                                        </p:tgtEl>
                                        <p:attrNameLst>
                                          <p:attrName>style.visibility</p:attrName>
                                        </p:attrNameLst>
                                      </p:cBhvr>
                                      <p:to>
                                        <p:strVal val="visible"/>
                                      </p:to>
                                    </p:set>
                                    <p:anim calcmode="lin" valueType="num">
                                      <p:cBhvr additive="base">
                                        <p:cTn id="11" dur="1000" fill="hold"/>
                                        <p:tgtEl>
                                          <p:spTgt spid="61445"/>
                                        </p:tgtEl>
                                        <p:attrNameLst>
                                          <p:attrName>ppt_x</p:attrName>
                                        </p:attrNameLst>
                                      </p:cBhvr>
                                      <p:tavLst>
                                        <p:tav tm="0">
                                          <p:val>
                                            <p:strVal val="#ppt_x"/>
                                          </p:val>
                                        </p:tav>
                                        <p:tav tm="100000">
                                          <p:val>
                                            <p:strVal val="#ppt_x"/>
                                          </p:val>
                                        </p:tav>
                                      </p:tavLst>
                                    </p:anim>
                                    <p:anim calcmode="lin" valueType="num">
                                      <p:cBhvr additive="base">
                                        <p:cTn id="12" dur="1000" fill="hold"/>
                                        <p:tgtEl>
                                          <p:spTgt spid="6144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446"/>
                                        </p:tgtEl>
                                        <p:attrNameLst>
                                          <p:attrName>style.visibility</p:attrName>
                                        </p:attrNameLst>
                                      </p:cBhvr>
                                      <p:to>
                                        <p:strVal val="visible"/>
                                      </p:to>
                                    </p:set>
                                    <p:anim calcmode="lin" valueType="num">
                                      <p:cBhvr additive="base">
                                        <p:cTn id="17" dur="1000" fill="hold"/>
                                        <p:tgtEl>
                                          <p:spTgt spid="61446"/>
                                        </p:tgtEl>
                                        <p:attrNameLst>
                                          <p:attrName>ppt_x</p:attrName>
                                        </p:attrNameLst>
                                      </p:cBhvr>
                                      <p:tavLst>
                                        <p:tav tm="0">
                                          <p:val>
                                            <p:strVal val="#ppt_x"/>
                                          </p:val>
                                        </p:tav>
                                        <p:tav tm="100000">
                                          <p:val>
                                            <p:strVal val="#ppt_x"/>
                                          </p:val>
                                        </p:tav>
                                      </p:tavLst>
                                    </p:anim>
                                    <p:anim calcmode="lin" valueType="num">
                                      <p:cBhvr additive="base">
                                        <p:cTn id="18" dur="1000" fill="hold"/>
                                        <p:tgtEl>
                                          <p:spTgt spid="614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p:bldP spid="61445" grpId="0"/>
      <p:bldP spid="614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4"/>
          <p:cNvSpPr txBox="1">
            <a:spLocks noChangeArrowheads="1"/>
          </p:cNvSpPr>
          <p:nvPr/>
        </p:nvSpPr>
        <p:spPr bwMode="auto">
          <a:xfrm>
            <a:off x="808038" y="700088"/>
            <a:ext cx="2936875" cy="641350"/>
          </a:xfrm>
          <a:prstGeom prst="rect">
            <a:avLst/>
          </a:prstGeom>
          <a:noFill/>
          <a:ln w="9525">
            <a:noFill/>
            <a:miter lim="800000"/>
            <a:headEnd/>
            <a:tailEnd/>
          </a:ln>
          <a:effectLst/>
        </p:spPr>
        <p:txBody>
          <a:bodyPr wrap="none">
            <a:spAutoFit/>
          </a:bodyPr>
          <a:lstStyle/>
          <a:p>
            <a:r>
              <a:rPr lang="en-US" altLang="zh-CN" sz="3600" b="1" dirty="0">
                <a:solidFill>
                  <a:schemeClr val="bg1"/>
                </a:solidFill>
                <a:effectLst>
                  <a:outerShdw blurRad="38100" dist="38100" dir="2700000" algn="tl">
                    <a:srgbClr val="C0C0C0"/>
                  </a:outerShdw>
                </a:effectLst>
                <a:ea typeface="黑体" pitchFamily="2" charset="-122"/>
              </a:rPr>
              <a:t>【</a:t>
            </a:r>
            <a:r>
              <a:rPr lang="zh-CN" altLang="en-US" sz="3600" b="1" dirty="0">
                <a:solidFill>
                  <a:schemeClr val="bg1"/>
                </a:solidFill>
                <a:effectLst>
                  <a:outerShdw blurRad="38100" dist="38100" dir="2700000" algn="tl">
                    <a:srgbClr val="C0C0C0"/>
                  </a:outerShdw>
                </a:effectLst>
                <a:ea typeface="黑体" pitchFamily="2" charset="-122"/>
              </a:rPr>
              <a:t>交领右衽</a:t>
            </a:r>
            <a:r>
              <a:rPr lang="en-US" altLang="zh-CN" sz="3600" b="1" dirty="0">
                <a:solidFill>
                  <a:schemeClr val="bg1"/>
                </a:solidFill>
                <a:effectLst>
                  <a:outerShdw blurRad="38100" dist="38100" dir="2700000" algn="tl">
                    <a:srgbClr val="C0C0C0"/>
                  </a:outerShdw>
                </a:effectLst>
                <a:ea typeface="黑体" pitchFamily="2" charset="-122"/>
              </a:rPr>
              <a:t>】</a:t>
            </a:r>
          </a:p>
        </p:txBody>
      </p:sp>
      <p:sp>
        <p:nvSpPr>
          <p:cNvPr id="63494" name="Text Box 6"/>
          <p:cNvSpPr txBox="1">
            <a:spLocks noChangeArrowheads="1"/>
          </p:cNvSpPr>
          <p:nvPr/>
        </p:nvSpPr>
        <p:spPr bwMode="auto">
          <a:xfrm>
            <a:off x="1951038" y="1484313"/>
            <a:ext cx="5861050" cy="1920875"/>
          </a:xfrm>
          <a:prstGeom prst="rect">
            <a:avLst/>
          </a:prstGeom>
          <a:noFill/>
          <a:ln w="9525">
            <a:noFill/>
            <a:miter lim="800000"/>
            <a:headEnd/>
            <a:tailEnd/>
          </a:ln>
          <a:effectLst/>
        </p:spPr>
        <p:txBody>
          <a:bodyPr>
            <a:spAutoFit/>
          </a:bodyPr>
          <a:lstStyle/>
          <a:p>
            <a:r>
              <a:rPr lang="zh-CN" altLang="en-US" b="1" dirty="0">
                <a:solidFill>
                  <a:schemeClr val="bg1"/>
                </a:solidFill>
                <a:effectLst>
                  <a:outerShdw blurRad="38100" dist="38100" dir="2700000" algn="tl">
                    <a:srgbClr val="000000">
                      <a:alpha val="43137"/>
                    </a:srgbClr>
                  </a:outerShdw>
                </a:effectLst>
              </a:rPr>
              <a:t>交领：顾名思义，就是交叠的衣领；</a:t>
            </a:r>
          </a:p>
          <a:p>
            <a:r>
              <a:rPr lang="zh-CN" altLang="en-US" b="1" dirty="0">
                <a:solidFill>
                  <a:schemeClr val="bg1"/>
                </a:solidFill>
                <a:effectLst>
                  <a:outerShdw blurRad="38100" dist="38100" dir="2700000" algn="tl">
                    <a:srgbClr val="000000">
                      <a:alpha val="43137"/>
                    </a:srgbClr>
                  </a:outerShdw>
                </a:effectLst>
              </a:rPr>
              <a:t>右衽：衽（音“认”），即衣襟。</a:t>
            </a:r>
          </a:p>
          <a:p>
            <a:endParaRPr lang="zh-CN" altLang="en-US" b="1" dirty="0">
              <a:solidFill>
                <a:schemeClr val="bg1"/>
              </a:solidFill>
              <a:effectLst>
                <a:outerShdw blurRad="38100" dist="38100" dir="2700000" algn="tl">
                  <a:srgbClr val="000000">
                    <a:alpha val="43137"/>
                  </a:srgbClr>
                </a:outerShdw>
              </a:effectLst>
            </a:endParaRPr>
          </a:p>
          <a:p>
            <a:r>
              <a:rPr lang="zh-CN" altLang="en-US" b="1" dirty="0">
                <a:solidFill>
                  <a:schemeClr val="bg1"/>
                </a:solidFill>
                <a:effectLst>
                  <a:outerShdw blurRad="38100" dist="38100" dir="2700000" algn="tl">
                    <a:srgbClr val="000000">
                      <a:alpha val="43137"/>
                    </a:srgbClr>
                  </a:outerShdw>
                </a:effectLst>
              </a:rPr>
              <a:t>交领右衽，就是衣襟向右掩</a:t>
            </a:r>
            <a:r>
              <a:rPr lang="zh-CN" altLang="en-US" b="1" dirty="0" smtClean="0">
                <a:solidFill>
                  <a:schemeClr val="bg1"/>
                </a:solidFill>
                <a:effectLst>
                  <a:outerShdw blurRad="38100" dist="38100" dir="2700000" algn="tl">
                    <a:srgbClr val="000000">
                      <a:alpha val="43137"/>
                    </a:srgbClr>
                  </a:outerShdw>
                </a:effectLst>
              </a:rPr>
              <a:t>，外层领斜行向右下方。</a:t>
            </a: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它是汉服发展过程</a:t>
            </a:r>
            <a:r>
              <a:rPr lang="zh-CN" altLang="en-US" b="1" dirty="0" smtClean="0">
                <a:solidFill>
                  <a:schemeClr val="bg1"/>
                </a:solidFill>
                <a:effectLst>
                  <a:outerShdw blurRad="38100" dist="38100" dir="2700000" algn="tl">
                    <a:srgbClr val="000000">
                      <a:alpha val="43137"/>
                    </a:srgbClr>
                  </a:outerShdw>
                </a:effectLst>
              </a:rPr>
              <a:t>中最持久不变</a:t>
            </a:r>
            <a:r>
              <a:rPr lang="zh-CN" altLang="en-US" b="1" dirty="0">
                <a:solidFill>
                  <a:schemeClr val="bg1"/>
                </a:solidFill>
                <a:effectLst>
                  <a:outerShdw blurRad="38100" dist="38100" dir="2700000" algn="tl">
                    <a:srgbClr val="000000">
                      <a:alpha val="43137"/>
                    </a:srgbClr>
                  </a:outerShdw>
                </a:effectLst>
              </a:rPr>
              <a:t>的特点，</a:t>
            </a:r>
          </a:p>
          <a:p>
            <a:r>
              <a:rPr lang="zh-CN" altLang="en-US" b="1" dirty="0">
                <a:solidFill>
                  <a:schemeClr val="bg1"/>
                </a:solidFill>
                <a:effectLst>
                  <a:outerShdw blurRad="38100" dist="38100" dir="2700000" algn="tl">
                    <a:srgbClr val="000000">
                      <a:alpha val="43137"/>
                    </a:srgbClr>
                  </a:outerShdw>
                </a:effectLst>
              </a:rPr>
              <a:t>因此成为了汉族的象征符号。</a:t>
            </a:r>
          </a:p>
        </p:txBody>
      </p:sp>
      <p:sp>
        <p:nvSpPr>
          <p:cNvPr id="63495" name="Text Box 7"/>
          <p:cNvSpPr txBox="1">
            <a:spLocks noChangeArrowheads="1"/>
          </p:cNvSpPr>
          <p:nvPr/>
        </p:nvSpPr>
        <p:spPr bwMode="auto">
          <a:xfrm>
            <a:off x="1911350" y="2006600"/>
            <a:ext cx="2228850" cy="701675"/>
          </a:xfrm>
          <a:prstGeom prst="rect">
            <a:avLst/>
          </a:prstGeom>
          <a:noFill/>
          <a:ln w="9525">
            <a:noFill/>
            <a:miter lim="800000"/>
            <a:headEnd/>
            <a:tailEnd/>
          </a:ln>
          <a:effectLst/>
        </p:spPr>
        <p:txBody>
          <a:bodyPr wrap="none">
            <a:spAutoFit/>
          </a:bodyPr>
          <a:lstStyle/>
          <a:p>
            <a:r>
              <a:rPr lang="zh-CN" altLang="en-US" b="1" dirty="0">
                <a:solidFill>
                  <a:schemeClr val="bg1"/>
                </a:solidFill>
                <a:effectLst>
                  <a:outerShdw blurRad="38100" dist="38100" dir="2700000" algn="tl">
                    <a:srgbClr val="000000">
                      <a:alpha val="43137"/>
                    </a:srgbClr>
                  </a:outerShdw>
                </a:effectLst>
              </a:rPr>
              <a:t>汉服以交领为主，</a:t>
            </a:r>
          </a:p>
          <a:p>
            <a:r>
              <a:rPr lang="zh-CN" altLang="en-US" b="1" dirty="0">
                <a:solidFill>
                  <a:schemeClr val="bg1"/>
                </a:solidFill>
                <a:effectLst>
                  <a:outerShdw blurRad="38100" dist="38100" dir="2700000" algn="tl">
                    <a:srgbClr val="000000">
                      <a:alpha val="43137"/>
                    </a:srgbClr>
                  </a:outerShdw>
                </a:effectLst>
              </a:rPr>
              <a:t>还兼有</a:t>
            </a:r>
            <a:r>
              <a:rPr lang="en-US" altLang="zh-CN" b="1" dirty="0">
                <a:solidFill>
                  <a:schemeClr val="bg1"/>
                </a:solidFill>
                <a:effectLst>
                  <a:outerShdw blurRad="38100" dist="38100" dir="2700000" algn="tl">
                    <a:srgbClr val="000000">
                      <a:alpha val="43137"/>
                    </a:srgbClr>
                  </a:outerShdw>
                </a:effectLst>
              </a:rPr>
              <a:t>——</a:t>
            </a:r>
          </a:p>
        </p:txBody>
      </p:sp>
      <p:grpSp>
        <p:nvGrpSpPr>
          <p:cNvPr id="63496" name="Group 8"/>
          <p:cNvGrpSpPr>
            <a:grpSpLocks/>
          </p:cNvGrpSpPr>
          <p:nvPr/>
        </p:nvGrpSpPr>
        <p:grpSpPr bwMode="auto">
          <a:xfrm>
            <a:off x="4211638" y="836613"/>
            <a:ext cx="2190750" cy="2781300"/>
            <a:chOff x="2316" y="527"/>
            <a:chExt cx="1380" cy="1752"/>
          </a:xfrm>
        </p:grpSpPr>
        <p:pic>
          <p:nvPicPr>
            <p:cNvPr id="63497" name="Picture 9" descr="圆领"/>
            <p:cNvPicPr>
              <a:picLocks noChangeAspect="1" noChangeArrowheads="1"/>
            </p:cNvPicPr>
            <p:nvPr/>
          </p:nvPicPr>
          <p:blipFill>
            <a:blip r:embed="rId3" cstate="print"/>
            <a:srcRect/>
            <a:stretch>
              <a:fillRect/>
            </a:stretch>
          </p:blipFill>
          <p:spPr bwMode="auto">
            <a:xfrm>
              <a:off x="2316" y="527"/>
              <a:ext cx="1380" cy="1752"/>
            </a:xfrm>
            <a:prstGeom prst="rect">
              <a:avLst/>
            </a:prstGeom>
            <a:noFill/>
          </p:spPr>
        </p:pic>
        <p:sp>
          <p:nvSpPr>
            <p:cNvPr id="63498" name="Text Box 10"/>
            <p:cNvSpPr txBox="1">
              <a:spLocks noChangeArrowheads="1"/>
            </p:cNvSpPr>
            <p:nvPr/>
          </p:nvSpPr>
          <p:spPr bwMode="auto">
            <a:xfrm>
              <a:off x="2472" y="1706"/>
              <a:ext cx="986" cy="404"/>
            </a:xfrm>
            <a:prstGeom prst="rect">
              <a:avLst/>
            </a:prstGeom>
            <a:noFill/>
            <a:ln w="9525">
              <a:noFill/>
              <a:miter lim="800000"/>
              <a:headEnd/>
              <a:tailEnd/>
            </a:ln>
            <a:effectLst/>
          </p:spPr>
          <p:txBody>
            <a:bodyPr wrap="none">
              <a:spAutoFit/>
            </a:bodyPr>
            <a:lstStyle/>
            <a:p>
              <a:pPr algn="ctr"/>
              <a:r>
                <a:rPr lang="zh-CN" altLang="en-US" sz="1800" b="1">
                  <a:solidFill>
                    <a:schemeClr val="bg1"/>
                  </a:solidFill>
                  <a:effectLst>
                    <a:outerShdw blurRad="38100" dist="38100" dir="2700000" algn="tl">
                      <a:srgbClr val="000000">
                        <a:alpha val="43137"/>
                      </a:srgbClr>
                    </a:outerShdw>
                  </a:effectLst>
                </a:rPr>
                <a:t>圆领</a:t>
              </a:r>
            </a:p>
            <a:p>
              <a:pPr algn="ctr"/>
              <a:r>
                <a:rPr lang="zh-CN" altLang="en-US" sz="1800" b="1">
                  <a:solidFill>
                    <a:schemeClr val="bg1"/>
                  </a:solidFill>
                  <a:effectLst>
                    <a:outerShdw blurRad="38100" dist="38100" dir="2700000" algn="tl">
                      <a:srgbClr val="000000">
                        <a:alpha val="43137"/>
                      </a:srgbClr>
                    </a:outerShdw>
                  </a:effectLst>
                </a:rPr>
                <a:t>（配内交领）</a:t>
              </a:r>
            </a:p>
          </p:txBody>
        </p:sp>
      </p:grpSp>
      <p:grpSp>
        <p:nvGrpSpPr>
          <p:cNvPr id="63499" name="Group 11"/>
          <p:cNvGrpSpPr>
            <a:grpSpLocks/>
          </p:cNvGrpSpPr>
          <p:nvPr/>
        </p:nvGrpSpPr>
        <p:grpSpPr bwMode="auto">
          <a:xfrm>
            <a:off x="5795963" y="719138"/>
            <a:ext cx="2305050" cy="2781300"/>
            <a:chOff x="3878" y="453"/>
            <a:chExt cx="1380" cy="1752"/>
          </a:xfrm>
        </p:grpSpPr>
        <p:sp>
          <p:nvSpPr>
            <p:cNvPr id="63500" name="Text Box 12"/>
            <p:cNvSpPr txBox="1">
              <a:spLocks noChangeArrowheads="1"/>
            </p:cNvSpPr>
            <p:nvPr/>
          </p:nvSpPr>
          <p:spPr bwMode="auto">
            <a:xfrm>
              <a:off x="4241" y="1884"/>
              <a:ext cx="662" cy="231"/>
            </a:xfrm>
            <a:prstGeom prst="rect">
              <a:avLst/>
            </a:prstGeom>
            <a:noFill/>
            <a:ln w="9525">
              <a:noFill/>
              <a:miter lim="800000"/>
              <a:headEnd/>
              <a:tailEnd/>
            </a:ln>
            <a:effectLst/>
          </p:spPr>
          <p:txBody>
            <a:bodyPr wrap="none">
              <a:spAutoFit/>
            </a:bodyPr>
            <a:lstStyle/>
            <a:p>
              <a:r>
                <a:rPr lang="zh-CN" altLang="en-US" sz="1800" b="1">
                  <a:solidFill>
                    <a:schemeClr val="bg1"/>
                  </a:solidFill>
                  <a:effectLst>
                    <a:outerShdw blurRad="38100" dist="38100" dir="2700000" algn="tl">
                      <a:srgbClr val="000000">
                        <a:alpha val="43137"/>
                      </a:srgbClr>
                    </a:outerShdw>
                  </a:effectLst>
                </a:rPr>
                <a:t>对襟直领</a:t>
              </a:r>
            </a:p>
          </p:txBody>
        </p:sp>
        <p:pic>
          <p:nvPicPr>
            <p:cNvPr id="63501" name="Picture 13" descr="直领"/>
            <p:cNvPicPr>
              <a:picLocks noChangeAspect="1" noChangeArrowheads="1"/>
            </p:cNvPicPr>
            <p:nvPr/>
          </p:nvPicPr>
          <p:blipFill>
            <a:blip r:embed="rId4" cstate="print"/>
            <a:srcRect/>
            <a:stretch>
              <a:fillRect/>
            </a:stretch>
          </p:blipFill>
          <p:spPr bwMode="auto">
            <a:xfrm>
              <a:off x="3878" y="453"/>
              <a:ext cx="1380" cy="1752"/>
            </a:xfrm>
            <a:prstGeom prst="rect">
              <a:avLst/>
            </a:prstGeom>
            <a:noFill/>
          </p:spPr>
        </p:pic>
      </p:grpSp>
      <p:pic>
        <p:nvPicPr>
          <p:cNvPr id="63502" name="Picture 14" descr="交领1"/>
          <p:cNvPicPr>
            <a:picLocks noChangeAspect="1" noChangeArrowheads="1"/>
          </p:cNvPicPr>
          <p:nvPr/>
        </p:nvPicPr>
        <p:blipFill>
          <a:blip r:embed="rId5" cstate="print"/>
          <a:srcRect/>
          <a:stretch>
            <a:fillRect/>
          </a:stretch>
        </p:blipFill>
        <p:spPr bwMode="auto">
          <a:xfrm>
            <a:off x="3476625" y="2038350"/>
            <a:ext cx="2190750" cy="2781300"/>
          </a:xfrm>
          <a:prstGeom prst="rect">
            <a:avLst/>
          </a:prstGeom>
          <a:noFill/>
        </p:spPr>
      </p:pic>
      <p:grpSp>
        <p:nvGrpSpPr>
          <p:cNvPr id="19" name="组合 18"/>
          <p:cNvGrpSpPr/>
          <p:nvPr/>
        </p:nvGrpSpPr>
        <p:grpSpPr>
          <a:xfrm>
            <a:off x="1001347" y="3540369"/>
            <a:ext cx="7231694" cy="3014147"/>
            <a:chOff x="1059962" y="3563815"/>
            <a:chExt cx="7231694" cy="3014147"/>
          </a:xfrm>
        </p:grpSpPr>
        <p:pic>
          <p:nvPicPr>
            <p:cNvPr id="2050" name="Picture 2" descr="F:\My Documents\光影\汉服\汉阳陵\IMG_8009.jpg"/>
            <p:cNvPicPr>
              <a:picLocks noChangeAspect="1" noChangeArrowheads="1"/>
            </p:cNvPicPr>
            <p:nvPr/>
          </p:nvPicPr>
          <p:blipFill>
            <a:blip r:embed="rId6" cstate="print"/>
            <a:srcRect t="16165"/>
            <a:stretch>
              <a:fillRect/>
            </a:stretch>
          </p:blipFill>
          <p:spPr bwMode="auto">
            <a:xfrm>
              <a:off x="1059962" y="3563815"/>
              <a:ext cx="2292838" cy="2883323"/>
            </a:xfrm>
            <a:prstGeom prst="rect">
              <a:avLst/>
            </a:prstGeom>
            <a:noFill/>
          </p:spPr>
        </p:pic>
        <p:pic>
          <p:nvPicPr>
            <p:cNvPr id="2051" name="Picture 3" descr="H:\工作\汉服\长安·华夏儿郎\DSC02286.JPG"/>
            <p:cNvPicPr>
              <a:picLocks noChangeAspect="1" noChangeArrowheads="1"/>
            </p:cNvPicPr>
            <p:nvPr/>
          </p:nvPicPr>
          <p:blipFill>
            <a:blip r:embed="rId7" cstate="print"/>
            <a:srcRect l="38430" t="40618" r="28592"/>
            <a:stretch>
              <a:fillRect/>
            </a:stretch>
          </p:blipFill>
          <p:spPr bwMode="auto">
            <a:xfrm>
              <a:off x="3575539" y="3575538"/>
              <a:ext cx="2192215" cy="2960632"/>
            </a:xfrm>
            <a:prstGeom prst="rect">
              <a:avLst/>
            </a:prstGeom>
            <a:noFill/>
          </p:spPr>
        </p:pic>
        <p:pic>
          <p:nvPicPr>
            <p:cNvPr id="2052" name="Picture 4" descr="F:\My Documents\光影\汉服\长安同袍\20100517_406e476fc9f0c9108a32c2UJUg2JIlop.jpg"/>
            <p:cNvPicPr>
              <a:picLocks noChangeAspect="1" noChangeArrowheads="1"/>
            </p:cNvPicPr>
            <p:nvPr/>
          </p:nvPicPr>
          <p:blipFill>
            <a:blip r:embed="rId8" cstate="print"/>
            <a:srcRect l="7085" b="18885"/>
            <a:stretch>
              <a:fillRect/>
            </a:stretch>
          </p:blipFill>
          <p:spPr bwMode="auto">
            <a:xfrm>
              <a:off x="6025661" y="3598986"/>
              <a:ext cx="2265995" cy="2978976"/>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additive="base">
                                        <p:cTn id="7" dur="1000" fill="hold"/>
                                        <p:tgtEl>
                                          <p:spTgt spid="63492"/>
                                        </p:tgtEl>
                                        <p:attrNameLst>
                                          <p:attrName>ppt_x</p:attrName>
                                        </p:attrNameLst>
                                      </p:cBhvr>
                                      <p:tavLst>
                                        <p:tav tm="0">
                                          <p:val>
                                            <p:strVal val="#ppt_x"/>
                                          </p:val>
                                        </p:tav>
                                        <p:tav tm="100000">
                                          <p:val>
                                            <p:strVal val="#ppt_x"/>
                                          </p:val>
                                        </p:tav>
                                      </p:tavLst>
                                    </p:anim>
                                    <p:anim calcmode="lin" valueType="num">
                                      <p:cBhvr additive="base">
                                        <p:cTn id="8" dur="1000" fill="hold"/>
                                        <p:tgtEl>
                                          <p:spTgt spid="6349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3502"/>
                                        </p:tgtEl>
                                        <p:attrNameLst>
                                          <p:attrName>style.visibility</p:attrName>
                                        </p:attrNameLst>
                                      </p:cBhvr>
                                      <p:to>
                                        <p:strVal val="visible"/>
                                      </p:to>
                                    </p:set>
                                    <p:animEffect transition="in" filter="fade">
                                      <p:cBhvr>
                                        <p:cTn id="12" dur="1000"/>
                                        <p:tgtEl>
                                          <p:spTgt spid="63502"/>
                                        </p:tgtEl>
                                      </p:cBhvr>
                                    </p:animEffect>
                                  </p:childTnLst>
                                </p:cTn>
                              </p:par>
                            </p:childTnLst>
                          </p:cTn>
                        </p:par>
                        <p:par>
                          <p:cTn id="13" fill="hold">
                            <p:stCondLst>
                              <p:cond delay="2000"/>
                            </p:stCondLst>
                            <p:childTnLst>
                              <p:par>
                                <p:cTn id="14" presetID="0" presetClass="path" presetSubtype="0" accel="50000" decel="50000" fill="hold" nodeType="afterEffect">
                                  <p:stCondLst>
                                    <p:cond delay="0"/>
                                  </p:stCondLst>
                                  <p:childTnLst>
                                    <p:animMotion origin="layout" path="M 0 0.00023 L -0.36233 -0.17847 " pathEditMode="relative" rAng="0" ptsTypes="AA">
                                      <p:cBhvr>
                                        <p:cTn id="15" dur="1000" fill="hold"/>
                                        <p:tgtEl>
                                          <p:spTgt spid="63502"/>
                                        </p:tgtEl>
                                        <p:attrNameLst>
                                          <p:attrName>ppt_x</p:attrName>
                                          <p:attrName>ppt_y</p:attrName>
                                        </p:attrNameLst>
                                      </p:cBhvr>
                                      <p:rCtr x="-181" y="-89"/>
                                    </p:animMotion>
                                  </p:childTnLst>
                                </p:cTn>
                              </p:par>
                            </p:childTnLst>
                          </p:cTn>
                        </p:par>
                        <p:par>
                          <p:cTn id="16" fill="hold">
                            <p:stCondLst>
                              <p:cond delay="3000"/>
                            </p:stCondLst>
                            <p:childTnLst>
                              <p:par>
                                <p:cTn id="17" presetID="2" presetClass="entr" presetSubtype="4" fill="hold" grpId="0" nodeType="afterEffect">
                                  <p:stCondLst>
                                    <p:cond delay="0"/>
                                  </p:stCondLst>
                                  <p:childTnLst>
                                    <p:set>
                                      <p:cBhvr>
                                        <p:cTn id="18" dur="1" fill="hold">
                                          <p:stCondLst>
                                            <p:cond delay="0"/>
                                          </p:stCondLst>
                                        </p:cTn>
                                        <p:tgtEl>
                                          <p:spTgt spid="63494"/>
                                        </p:tgtEl>
                                        <p:attrNameLst>
                                          <p:attrName>style.visibility</p:attrName>
                                        </p:attrNameLst>
                                      </p:cBhvr>
                                      <p:to>
                                        <p:strVal val="visible"/>
                                      </p:to>
                                    </p:set>
                                    <p:anim calcmode="lin" valueType="num">
                                      <p:cBhvr additive="base">
                                        <p:cTn id="19" dur="1000" fill="hold"/>
                                        <p:tgtEl>
                                          <p:spTgt spid="63494"/>
                                        </p:tgtEl>
                                        <p:attrNameLst>
                                          <p:attrName>ppt_x</p:attrName>
                                        </p:attrNameLst>
                                      </p:cBhvr>
                                      <p:tavLst>
                                        <p:tav tm="0">
                                          <p:val>
                                            <p:strVal val="#ppt_x"/>
                                          </p:val>
                                        </p:tav>
                                        <p:tav tm="100000">
                                          <p:val>
                                            <p:strVal val="#ppt_x"/>
                                          </p:val>
                                        </p:tav>
                                      </p:tavLst>
                                    </p:anim>
                                    <p:anim calcmode="lin" valueType="num">
                                      <p:cBhvr additive="base">
                                        <p:cTn id="20" dur="1000" fill="hold"/>
                                        <p:tgtEl>
                                          <p:spTgt spid="6349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1" fill="hold" grpId="1" nodeType="clickEffect">
                                  <p:stCondLst>
                                    <p:cond delay="0"/>
                                  </p:stCondLst>
                                  <p:childTnLst>
                                    <p:anim calcmode="lin" valueType="num">
                                      <p:cBhvr additive="base">
                                        <p:cTn id="24" dur="1000"/>
                                        <p:tgtEl>
                                          <p:spTgt spid="63494"/>
                                        </p:tgtEl>
                                        <p:attrNameLst>
                                          <p:attrName>ppt_x</p:attrName>
                                        </p:attrNameLst>
                                      </p:cBhvr>
                                      <p:tavLst>
                                        <p:tav tm="0">
                                          <p:val>
                                            <p:strVal val="ppt_x"/>
                                          </p:val>
                                        </p:tav>
                                        <p:tav tm="100000">
                                          <p:val>
                                            <p:strVal val="ppt_x"/>
                                          </p:val>
                                        </p:tav>
                                      </p:tavLst>
                                    </p:anim>
                                    <p:anim calcmode="lin" valueType="num">
                                      <p:cBhvr additive="base">
                                        <p:cTn id="25" dur="1000"/>
                                        <p:tgtEl>
                                          <p:spTgt spid="63494"/>
                                        </p:tgtEl>
                                        <p:attrNameLst>
                                          <p:attrName>ppt_y</p:attrName>
                                        </p:attrNameLst>
                                      </p:cBhvr>
                                      <p:tavLst>
                                        <p:tav tm="0">
                                          <p:val>
                                            <p:strVal val="ppt_y"/>
                                          </p:val>
                                        </p:tav>
                                        <p:tav tm="100000">
                                          <p:val>
                                            <p:strVal val="0-ppt_h/2"/>
                                          </p:val>
                                        </p:tav>
                                      </p:tavLst>
                                    </p:anim>
                                    <p:set>
                                      <p:cBhvr>
                                        <p:cTn id="26" dur="1" fill="hold">
                                          <p:stCondLst>
                                            <p:cond delay="999"/>
                                          </p:stCondLst>
                                        </p:cTn>
                                        <p:tgtEl>
                                          <p:spTgt spid="63494"/>
                                        </p:tgtEl>
                                        <p:attrNameLst>
                                          <p:attrName>style.visibility</p:attrName>
                                        </p:attrNameLst>
                                      </p:cBhvr>
                                      <p:to>
                                        <p:strVal val="hidden"/>
                                      </p:to>
                                    </p:set>
                                  </p:childTnLst>
                                </p:cTn>
                              </p:par>
                            </p:childTnLst>
                          </p:cTn>
                        </p:par>
                        <p:par>
                          <p:cTn id="27" fill="hold">
                            <p:stCondLst>
                              <p:cond delay="1000"/>
                            </p:stCondLst>
                            <p:childTnLst>
                              <p:par>
                                <p:cTn id="28" presetID="2" presetClass="entr" presetSubtype="4" fill="hold" grpId="0" nodeType="afterEffect">
                                  <p:stCondLst>
                                    <p:cond delay="0"/>
                                  </p:stCondLst>
                                  <p:childTnLst>
                                    <p:set>
                                      <p:cBhvr>
                                        <p:cTn id="29" dur="1" fill="hold">
                                          <p:stCondLst>
                                            <p:cond delay="0"/>
                                          </p:stCondLst>
                                        </p:cTn>
                                        <p:tgtEl>
                                          <p:spTgt spid="63495"/>
                                        </p:tgtEl>
                                        <p:attrNameLst>
                                          <p:attrName>style.visibility</p:attrName>
                                        </p:attrNameLst>
                                      </p:cBhvr>
                                      <p:to>
                                        <p:strVal val="visible"/>
                                      </p:to>
                                    </p:set>
                                    <p:anim calcmode="lin" valueType="num">
                                      <p:cBhvr additive="base">
                                        <p:cTn id="30" dur="1000" fill="hold"/>
                                        <p:tgtEl>
                                          <p:spTgt spid="63495"/>
                                        </p:tgtEl>
                                        <p:attrNameLst>
                                          <p:attrName>ppt_x</p:attrName>
                                        </p:attrNameLst>
                                      </p:cBhvr>
                                      <p:tavLst>
                                        <p:tav tm="0">
                                          <p:val>
                                            <p:strVal val="#ppt_x"/>
                                          </p:val>
                                        </p:tav>
                                        <p:tav tm="100000">
                                          <p:val>
                                            <p:strVal val="#ppt_x"/>
                                          </p:val>
                                        </p:tav>
                                      </p:tavLst>
                                    </p:anim>
                                    <p:anim calcmode="lin" valueType="num">
                                      <p:cBhvr additive="base">
                                        <p:cTn id="31" dur="1000" fill="hold"/>
                                        <p:tgtEl>
                                          <p:spTgt spid="6349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nodeType="afterEffect">
                                  <p:stCondLst>
                                    <p:cond delay="0"/>
                                  </p:stCondLst>
                                  <p:childTnLst>
                                    <p:set>
                                      <p:cBhvr>
                                        <p:cTn id="34" dur="1" fill="hold">
                                          <p:stCondLst>
                                            <p:cond delay="0"/>
                                          </p:stCondLst>
                                        </p:cTn>
                                        <p:tgtEl>
                                          <p:spTgt spid="63496"/>
                                        </p:tgtEl>
                                        <p:attrNameLst>
                                          <p:attrName>style.visibility</p:attrName>
                                        </p:attrNameLst>
                                      </p:cBhvr>
                                      <p:to>
                                        <p:strVal val="visible"/>
                                      </p:to>
                                    </p:set>
                                    <p:anim calcmode="lin" valueType="num">
                                      <p:cBhvr additive="base">
                                        <p:cTn id="35" dur="1000" fill="hold"/>
                                        <p:tgtEl>
                                          <p:spTgt spid="63496"/>
                                        </p:tgtEl>
                                        <p:attrNameLst>
                                          <p:attrName>ppt_x</p:attrName>
                                        </p:attrNameLst>
                                      </p:cBhvr>
                                      <p:tavLst>
                                        <p:tav tm="0">
                                          <p:val>
                                            <p:strVal val="#ppt_x"/>
                                          </p:val>
                                        </p:tav>
                                        <p:tav tm="100000">
                                          <p:val>
                                            <p:strVal val="#ppt_x"/>
                                          </p:val>
                                        </p:tav>
                                      </p:tavLst>
                                    </p:anim>
                                    <p:anim calcmode="lin" valueType="num">
                                      <p:cBhvr additive="base">
                                        <p:cTn id="36" dur="1000" fill="hold"/>
                                        <p:tgtEl>
                                          <p:spTgt spid="63496"/>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63499"/>
                                        </p:tgtEl>
                                        <p:attrNameLst>
                                          <p:attrName>style.visibility</p:attrName>
                                        </p:attrNameLst>
                                      </p:cBhvr>
                                      <p:to>
                                        <p:strVal val="visible"/>
                                      </p:to>
                                    </p:set>
                                    <p:anim calcmode="lin" valueType="num">
                                      <p:cBhvr additive="base">
                                        <p:cTn id="40" dur="1000" fill="hold"/>
                                        <p:tgtEl>
                                          <p:spTgt spid="63499"/>
                                        </p:tgtEl>
                                        <p:attrNameLst>
                                          <p:attrName>ppt_x</p:attrName>
                                        </p:attrNameLst>
                                      </p:cBhvr>
                                      <p:tavLst>
                                        <p:tav tm="0">
                                          <p:val>
                                            <p:strVal val="#ppt_x"/>
                                          </p:val>
                                        </p:tav>
                                        <p:tav tm="100000">
                                          <p:val>
                                            <p:strVal val="#ppt_x"/>
                                          </p:val>
                                        </p:tav>
                                      </p:tavLst>
                                    </p:anim>
                                    <p:anim calcmode="lin" valueType="num">
                                      <p:cBhvr additive="base">
                                        <p:cTn id="41" dur="1000" fill="hold"/>
                                        <p:tgtEl>
                                          <p:spTgt spid="63499"/>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9"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dissolve">
                                      <p:cBhvr>
                                        <p:cTn id="4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p:bldP spid="63494" grpId="0"/>
      <p:bldP spid="63494" grpId="1"/>
      <p:bldP spid="6349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4"/>
          <p:cNvSpPr txBox="1">
            <a:spLocks noChangeArrowheads="1"/>
          </p:cNvSpPr>
          <p:nvPr/>
        </p:nvSpPr>
        <p:spPr bwMode="auto">
          <a:xfrm>
            <a:off x="808038" y="765175"/>
            <a:ext cx="2936875" cy="641350"/>
          </a:xfrm>
          <a:prstGeom prst="rect">
            <a:avLst/>
          </a:prstGeom>
          <a:noFill/>
          <a:ln w="9525">
            <a:noFill/>
            <a:miter lim="800000"/>
            <a:headEnd/>
            <a:tailEnd/>
          </a:ln>
          <a:effectLst/>
        </p:spPr>
        <p:txBody>
          <a:bodyPr wrap="none">
            <a:spAutoFit/>
          </a:bodyPr>
          <a:lstStyle/>
          <a:p>
            <a:r>
              <a:rPr lang="en-US" altLang="zh-CN" sz="3600" b="1" dirty="0">
                <a:solidFill>
                  <a:schemeClr val="bg1"/>
                </a:solidFill>
                <a:effectLst>
                  <a:outerShdw blurRad="38100" dist="38100" dir="2700000" algn="tl">
                    <a:srgbClr val="C0C0C0"/>
                  </a:outerShdw>
                </a:effectLst>
                <a:ea typeface="黑体" pitchFamily="2" charset="-122"/>
              </a:rPr>
              <a:t>【</a:t>
            </a:r>
            <a:r>
              <a:rPr lang="zh-CN" altLang="en-US" sz="3600" b="1" dirty="0">
                <a:solidFill>
                  <a:schemeClr val="bg1"/>
                </a:solidFill>
                <a:effectLst>
                  <a:outerShdw blurRad="38100" dist="38100" dir="2700000" algn="tl">
                    <a:srgbClr val="C0C0C0"/>
                  </a:outerShdw>
                </a:effectLst>
                <a:ea typeface="黑体" pitchFamily="2" charset="-122"/>
              </a:rPr>
              <a:t>上衣下裳</a:t>
            </a:r>
            <a:r>
              <a:rPr lang="en-US" altLang="zh-CN" sz="3600" b="1" dirty="0">
                <a:solidFill>
                  <a:schemeClr val="bg1"/>
                </a:solidFill>
                <a:effectLst>
                  <a:outerShdw blurRad="38100" dist="38100" dir="2700000" algn="tl">
                    <a:srgbClr val="C0C0C0"/>
                  </a:outerShdw>
                </a:effectLst>
                <a:ea typeface="黑体" pitchFamily="2" charset="-122"/>
              </a:rPr>
              <a:t>】</a:t>
            </a:r>
          </a:p>
        </p:txBody>
      </p:sp>
      <p:sp>
        <p:nvSpPr>
          <p:cNvPr id="65541" name="Text Box 5"/>
          <p:cNvSpPr txBox="1">
            <a:spLocks noChangeArrowheads="1"/>
          </p:cNvSpPr>
          <p:nvPr/>
        </p:nvSpPr>
        <p:spPr bwMode="auto">
          <a:xfrm>
            <a:off x="1009649" y="1485900"/>
            <a:ext cx="6340720" cy="2246769"/>
          </a:xfrm>
          <a:prstGeom prst="rect">
            <a:avLst/>
          </a:prstGeom>
          <a:noFill/>
          <a:ln w="9525">
            <a:noFill/>
            <a:miter lim="800000"/>
            <a:headEnd/>
            <a:tailEnd/>
          </a:ln>
          <a:effectLst/>
        </p:spPr>
        <p:txBody>
          <a:bodyPr wrap="square">
            <a:spAutoFit/>
          </a:bodyPr>
          <a:lstStyle/>
          <a:p>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衣裳”这个词语其实可以专指汉服。</a:t>
            </a:r>
          </a:p>
          <a:p>
            <a:r>
              <a:rPr lang="zh-CN" altLang="en-US" dirty="0" smtClean="0">
                <a:solidFill>
                  <a:schemeClr val="bg1"/>
                </a:solidFill>
                <a:latin typeface="黑体" pitchFamily="2" charset="-122"/>
                <a:ea typeface="黑体" pitchFamily="2" charset="-122"/>
              </a:rPr>
              <a:t>古人把上身穿着的襦、衫、袄等统称为“衣”，</a:t>
            </a:r>
          </a:p>
          <a:p>
            <a:r>
              <a:rPr lang="zh-CN" altLang="en-US" dirty="0" smtClean="0">
                <a:solidFill>
                  <a:schemeClr val="bg1"/>
                </a:solidFill>
                <a:latin typeface="黑体" pitchFamily="2" charset="-122"/>
                <a:ea typeface="黑体" pitchFamily="2" charset="-122"/>
              </a:rPr>
              <a:t>而把下半身的穿着称为“裳”。</a:t>
            </a:r>
          </a:p>
          <a:p>
            <a:endParaRPr lang="zh-CN" altLang="en-US" dirty="0" smtClean="0">
              <a:solidFill>
                <a:schemeClr val="bg1"/>
              </a:solidFill>
              <a:latin typeface="黑体" pitchFamily="2" charset="-122"/>
              <a:ea typeface="黑体" pitchFamily="2" charset="-122"/>
            </a:endParaRPr>
          </a:p>
          <a:p>
            <a:r>
              <a:rPr lang="zh-CN" altLang="en-US" dirty="0" smtClean="0">
                <a:solidFill>
                  <a:schemeClr val="bg1"/>
                </a:solidFill>
                <a:latin typeface="黑体" pitchFamily="2" charset="-122"/>
                <a:ea typeface="黑体" pitchFamily="2" charset="-122"/>
              </a:rPr>
              <a:t>“上衣下裳”是汉服最古老且始终贯彻的服制。</a:t>
            </a:r>
          </a:p>
          <a:p>
            <a:r>
              <a:rPr lang="zh-CN" altLang="en-US" dirty="0" smtClean="0">
                <a:solidFill>
                  <a:schemeClr val="bg1"/>
                </a:solidFill>
                <a:latin typeface="黑体" pitchFamily="2" charset="-122"/>
                <a:ea typeface="黑体" pitchFamily="2" charset="-122"/>
              </a:rPr>
              <a:t>为表尊重传统，后世传承中最高级别的礼服（如冕服）都是使用这种服制。</a:t>
            </a:r>
          </a:p>
        </p:txBody>
      </p:sp>
      <p:grpSp>
        <p:nvGrpSpPr>
          <p:cNvPr id="14" name="组合 13"/>
          <p:cNvGrpSpPr/>
          <p:nvPr/>
        </p:nvGrpSpPr>
        <p:grpSpPr>
          <a:xfrm>
            <a:off x="2458551" y="3716338"/>
            <a:ext cx="5272574" cy="2924175"/>
            <a:chOff x="2458551" y="3716338"/>
            <a:chExt cx="5272574" cy="2924175"/>
          </a:xfrm>
        </p:grpSpPr>
        <p:pic>
          <p:nvPicPr>
            <p:cNvPr id="65543" name="Picture 7" descr="天子的十二章纹冕服"/>
            <p:cNvPicPr>
              <a:picLocks noChangeAspect="1" noChangeArrowheads="1"/>
            </p:cNvPicPr>
            <p:nvPr/>
          </p:nvPicPr>
          <p:blipFill>
            <a:blip r:embed="rId3" cstate="print"/>
            <a:srcRect/>
            <a:stretch>
              <a:fillRect/>
            </a:stretch>
          </p:blipFill>
          <p:spPr bwMode="auto">
            <a:xfrm>
              <a:off x="4859338" y="3716338"/>
              <a:ext cx="2871787" cy="2924175"/>
            </a:xfrm>
            <a:prstGeom prst="rect">
              <a:avLst/>
            </a:prstGeom>
            <a:noFill/>
          </p:spPr>
        </p:pic>
        <p:grpSp>
          <p:nvGrpSpPr>
            <p:cNvPr id="13" name="组合 12"/>
            <p:cNvGrpSpPr/>
            <p:nvPr/>
          </p:nvGrpSpPr>
          <p:grpSpPr>
            <a:xfrm>
              <a:off x="2458551" y="5493117"/>
              <a:ext cx="2585304" cy="414338"/>
              <a:chOff x="2622673" y="5493117"/>
              <a:chExt cx="2585304" cy="414338"/>
            </a:xfrm>
          </p:grpSpPr>
          <p:sp>
            <p:nvSpPr>
              <p:cNvPr id="11" name="Text Box 8"/>
              <p:cNvSpPr txBox="1">
                <a:spLocks noChangeArrowheads="1"/>
              </p:cNvSpPr>
              <p:nvPr/>
            </p:nvSpPr>
            <p:spPr bwMode="auto">
              <a:xfrm>
                <a:off x="2622673" y="5493849"/>
                <a:ext cx="2430462" cy="400050"/>
              </a:xfrm>
              <a:prstGeom prst="rect">
                <a:avLst/>
              </a:prstGeom>
              <a:noFill/>
              <a:ln w="9525">
                <a:noFill/>
                <a:miter lim="800000"/>
                <a:headEnd/>
                <a:tailEnd/>
              </a:ln>
              <a:effectLst/>
            </p:spPr>
            <p:txBody>
              <a:bodyPr wrap="square">
                <a:spAutoFit/>
              </a:bodyPr>
              <a:lstStyle/>
              <a:p>
                <a:r>
                  <a:rPr lang="zh-CN" altLang="en-US" b="1" dirty="0">
                    <a:solidFill>
                      <a:schemeClr val="bg1"/>
                    </a:solidFill>
                    <a:ea typeface="黑体" pitchFamily="2" charset="-122"/>
                  </a:rPr>
                  <a:t>天子的</a:t>
                </a:r>
                <a:r>
                  <a:rPr lang="zh-CN" altLang="en-US" b="1" dirty="0" smtClean="0">
                    <a:solidFill>
                      <a:schemeClr val="bg1"/>
                    </a:solidFill>
                    <a:ea typeface="黑体" pitchFamily="2" charset="-122"/>
                  </a:rPr>
                  <a:t>十二章冕</a:t>
                </a:r>
                <a:r>
                  <a:rPr lang="zh-CN" altLang="en-US" b="1" dirty="0">
                    <a:solidFill>
                      <a:schemeClr val="bg1"/>
                    </a:solidFill>
                    <a:ea typeface="黑体" pitchFamily="2" charset="-122"/>
                  </a:rPr>
                  <a:t>服</a:t>
                </a:r>
              </a:p>
            </p:txBody>
          </p:sp>
          <p:sp>
            <p:nvSpPr>
              <p:cNvPr id="12" name="Text Box 9"/>
              <p:cNvSpPr txBox="1">
                <a:spLocks noChangeArrowheads="1"/>
              </p:cNvSpPr>
              <p:nvPr/>
            </p:nvSpPr>
            <p:spPr bwMode="auto">
              <a:xfrm rot="5400000">
                <a:off x="4817452" y="5516930"/>
                <a:ext cx="414338" cy="366712"/>
              </a:xfrm>
              <a:prstGeom prst="rect">
                <a:avLst/>
              </a:prstGeom>
              <a:noFill/>
              <a:ln w="9525">
                <a:noFill/>
                <a:miter lim="800000"/>
                <a:headEnd/>
                <a:tailEnd/>
              </a:ln>
              <a:effectLst/>
            </p:spPr>
            <p:txBody>
              <a:bodyPr wrap="none">
                <a:spAutoFit/>
              </a:bodyPr>
              <a:lstStyle/>
              <a:p>
                <a:r>
                  <a:rPr lang="en-US" altLang="zh-CN" sz="1800" b="1" dirty="0">
                    <a:solidFill>
                      <a:schemeClr val="bg1"/>
                    </a:solidFill>
                    <a:ea typeface="黑体" pitchFamily="2" charset="-122"/>
                  </a:rPr>
                  <a:t>▲</a:t>
                </a:r>
              </a:p>
            </p:txBody>
          </p:sp>
        </p:grpSp>
      </p:grpSp>
      <p:grpSp>
        <p:nvGrpSpPr>
          <p:cNvPr id="10" name="组合 9"/>
          <p:cNvGrpSpPr/>
          <p:nvPr/>
        </p:nvGrpSpPr>
        <p:grpSpPr>
          <a:xfrm>
            <a:off x="541826" y="1404536"/>
            <a:ext cx="7322126" cy="5014685"/>
            <a:chOff x="1139703" y="1146629"/>
            <a:chExt cx="7322126" cy="5014685"/>
          </a:xfrm>
        </p:grpSpPr>
        <p:pic>
          <p:nvPicPr>
            <p:cNvPr id="1026" name="Picture 2" descr="F:\My Documents\光影\汉服\工程大学成人礼\3f09175853ccb53519d5736b69f2bc180c7bc6ceca563f622911a1a37493b03de4601fe62a7e1feb27aca84bfc5a23365af10a3fc5c8436a1360a18236448b5f-1.jpg.jpg"/>
            <p:cNvPicPr>
              <a:picLocks noChangeAspect="1" noChangeArrowheads="1"/>
            </p:cNvPicPr>
            <p:nvPr/>
          </p:nvPicPr>
          <p:blipFill>
            <a:blip r:embed="rId4" cstate="print"/>
            <a:srcRect/>
            <a:stretch>
              <a:fillRect/>
            </a:stretch>
          </p:blipFill>
          <p:spPr bwMode="auto">
            <a:xfrm>
              <a:off x="1139703" y="1178811"/>
              <a:ext cx="3209559" cy="4835494"/>
            </a:xfrm>
            <a:prstGeom prst="rect">
              <a:avLst/>
            </a:prstGeom>
            <a:noFill/>
          </p:spPr>
        </p:pic>
        <p:pic>
          <p:nvPicPr>
            <p:cNvPr id="1027" name="Picture 3" descr="F:\My Documents\光影\汉服\第五次同袍会\IMG_7535.JPG"/>
            <p:cNvPicPr>
              <a:picLocks noChangeAspect="1" noChangeArrowheads="1"/>
            </p:cNvPicPr>
            <p:nvPr/>
          </p:nvPicPr>
          <p:blipFill>
            <a:blip r:embed="rId5" cstate="print"/>
            <a:srcRect/>
            <a:stretch>
              <a:fillRect/>
            </a:stretch>
          </p:blipFill>
          <p:spPr bwMode="auto">
            <a:xfrm>
              <a:off x="5118706" y="1146629"/>
              <a:ext cx="3343123" cy="5014685"/>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5540"/>
                                        </p:tgtEl>
                                        <p:attrNameLst>
                                          <p:attrName>style.visibility</p:attrName>
                                        </p:attrNameLst>
                                      </p:cBhvr>
                                      <p:to>
                                        <p:strVal val="visible"/>
                                      </p:to>
                                    </p:set>
                                    <p:anim calcmode="lin" valueType="num">
                                      <p:cBhvr additive="base">
                                        <p:cTn id="7" dur="1000" fill="hold"/>
                                        <p:tgtEl>
                                          <p:spTgt spid="65540"/>
                                        </p:tgtEl>
                                        <p:attrNameLst>
                                          <p:attrName>ppt_x</p:attrName>
                                        </p:attrNameLst>
                                      </p:cBhvr>
                                      <p:tavLst>
                                        <p:tav tm="0">
                                          <p:val>
                                            <p:strVal val="#ppt_x"/>
                                          </p:val>
                                        </p:tav>
                                        <p:tav tm="100000">
                                          <p:val>
                                            <p:strVal val="#ppt_x"/>
                                          </p:val>
                                        </p:tav>
                                      </p:tavLst>
                                    </p:anim>
                                    <p:anim calcmode="lin" valueType="num">
                                      <p:cBhvr additive="base">
                                        <p:cTn id="8" dur="1000" fill="hold"/>
                                        <p:tgtEl>
                                          <p:spTgt spid="655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541"/>
                                        </p:tgtEl>
                                        <p:attrNameLst>
                                          <p:attrName>style.visibility</p:attrName>
                                        </p:attrNameLst>
                                      </p:cBhvr>
                                      <p:to>
                                        <p:strVal val="visible"/>
                                      </p:to>
                                    </p:set>
                                    <p:anim calcmode="lin" valueType="num">
                                      <p:cBhvr additive="base">
                                        <p:cTn id="13" dur="1000" fill="hold"/>
                                        <p:tgtEl>
                                          <p:spTgt spid="65541"/>
                                        </p:tgtEl>
                                        <p:attrNameLst>
                                          <p:attrName>ppt_x</p:attrName>
                                        </p:attrNameLst>
                                      </p:cBhvr>
                                      <p:tavLst>
                                        <p:tav tm="0">
                                          <p:val>
                                            <p:strVal val="#ppt_x"/>
                                          </p:val>
                                        </p:tav>
                                        <p:tav tm="100000">
                                          <p:val>
                                            <p:strVal val="#ppt_x"/>
                                          </p:val>
                                        </p:tav>
                                      </p:tavLst>
                                    </p:anim>
                                    <p:anim calcmode="lin" valueType="num">
                                      <p:cBhvr additive="base">
                                        <p:cTn id="14" dur="1000" fill="hold"/>
                                        <p:tgtEl>
                                          <p:spTgt spid="6554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p:bldP spid="655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808038" y="700088"/>
            <a:ext cx="2936875" cy="641350"/>
          </a:xfrm>
          <a:prstGeom prst="rect">
            <a:avLst/>
          </a:prstGeom>
          <a:noFill/>
          <a:ln w="9525">
            <a:noFill/>
            <a:miter lim="800000"/>
            <a:headEnd/>
            <a:tailEnd/>
          </a:ln>
          <a:effectLst/>
        </p:spPr>
        <p:txBody>
          <a:bodyPr wrap="none">
            <a:spAutoFit/>
          </a:bodyPr>
          <a:lstStyle/>
          <a:p>
            <a:r>
              <a:rPr lang="en-US" altLang="zh-CN" sz="3600" b="1" dirty="0">
                <a:solidFill>
                  <a:schemeClr val="bg1"/>
                </a:solidFill>
                <a:effectLst>
                  <a:outerShdw blurRad="38100" dist="38100" dir="2700000" algn="tl">
                    <a:srgbClr val="C0C0C0"/>
                  </a:outerShdw>
                </a:effectLst>
                <a:ea typeface="黑体" pitchFamily="2" charset="-122"/>
              </a:rPr>
              <a:t>【</a:t>
            </a:r>
            <a:r>
              <a:rPr lang="zh-CN" altLang="en-US" sz="3600" b="1" dirty="0">
                <a:solidFill>
                  <a:schemeClr val="bg1"/>
                </a:solidFill>
                <a:effectLst>
                  <a:outerShdw blurRad="38100" dist="38100" dir="2700000" algn="tl">
                    <a:srgbClr val="C0C0C0"/>
                  </a:outerShdw>
                </a:effectLst>
                <a:ea typeface="黑体" pitchFamily="2" charset="-122"/>
              </a:rPr>
              <a:t>长袖宽衣</a:t>
            </a:r>
            <a:r>
              <a:rPr lang="en-US" altLang="zh-CN" sz="3600" b="1" dirty="0">
                <a:solidFill>
                  <a:schemeClr val="bg1"/>
                </a:solidFill>
                <a:effectLst>
                  <a:outerShdw blurRad="38100" dist="38100" dir="2700000" algn="tl">
                    <a:srgbClr val="C0C0C0"/>
                  </a:outerShdw>
                </a:effectLst>
                <a:ea typeface="黑体" pitchFamily="2" charset="-122"/>
              </a:rPr>
              <a:t>】</a:t>
            </a:r>
          </a:p>
        </p:txBody>
      </p:sp>
      <p:sp>
        <p:nvSpPr>
          <p:cNvPr id="19461" name="Text Box 5"/>
          <p:cNvSpPr txBox="1">
            <a:spLocks noChangeArrowheads="1"/>
          </p:cNvSpPr>
          <p:nvPr/>
        </p:nvSpPr>
        <p:spPr bwMode="auto">
          <a:xfrm>
            <a:off x="904875" y="1525588"/>
            <a:ext cx="7277833" cy="1616075"/>
          </a:xfrm>
          <a:prstGeom prst="rect">
            <a:avLst/>
          </a:prstGeom>
          <a:noFill/>
          <a:ln w="9525">
            <a:noFill/>
            <a:miter lim="800000"/>
            <a:headEnd/>
            <a:tailEnd/>
          </a:ln>
          <a:effectLst/>
        </p:spPr>
        <p:txBody>
          <a:bodyPr wrap="square">
            <a:spAutoFit/>
          </a:bodyPr>
          <a:lstStyle/>
          <a:p>
            <a:r>
              <a:rPr lang="zh-CN" altLang="en-US" b="1" dirty="0">
                <a:solidFill>
                  <a:schemeClr val="bg1"/>
                </a:solidFill>
                <a:effectLst>
                  <a:outerShdw blurRad="38100" dist="38100" dir="2700000" algn="tl">
                    <a:srgbClr val="000000">
                      <a:alpha val="43137"/>
                    </a:srgbClr>
                  </a:outerShdw>
                </a:effectLst>
              </a:rPr>
              <a:t>中国古人追求“天人合一，道法自然”，对于衣服亦是如此。</a:t>
            </a:r>
          </a:p>
          <a:p>
            <a:endParaRPr lang="zh-CN" altLang="en-US" b="1" dirty="0">
              <a:solidFill>
                <a:schemeClr val="bg1"/>
              </a:solidFill>
              <a:effectLst>
                <a:outerShdw blurRad="38100" dist="38100" dir="2700000" algn="tl">
                  <a:srgbClr val="000000">
                    <a:alpha val="43137"/>
                  </a:srgbClr>
                </a:outerShdw>
              </a:effectLst>
            </a:endParaRPr>
          </a:p>
          <a:p>
            <a:r>
              <a:rPr lang="zh-CN" altLang="en-US" b="1" dirty="0">
                <a:solidFill>
                  <a:schemeClr val="bg1"/>
                </a:solidFill>
                <a:effectLst>
                  <a:outerShdw blurRad="38100" dist="38100" dir="2700000" algn="tl">
                    <a:srgbClr val="000000">
                      <a:alpha val="43137"/>
                    </a:srgbClr>
                  </a:outerShdw>
                </a:effectLst>
              </a:rPr>
              <a:t>古人认为衣服必须要“蔽体”，所有露出手和足踝都是不礼貌的</a:t>
            </a:r>
            <a:r>
              <a:rPr lang="zh-CN" altLang="en-US" b="1" dirty="0" smtClean="0">
                <a:solidFill>
                  <a:schemeClr val="bg1"/>
                </a:solidFill>
                <a:effectLst>
                  <a:outerShdw blurRad="38100" dist="38100" dir="2700000" algn="tl">
                    <a:srgbClr val="000000">
                      <a:alpha val="43137"/>
                    </a:srgbClr>
                  </a:outerShdw>
                </a:effectLst>
              </a:rPr>
              <a:t>，所以</a:t>
            </a:r>
            <a:r>
              <a:rPr lang="zh-CN" altLang="en-US" b="1" dirty="0">
                <a:solidFill>
                  <a:schemeClr val="bg1"/>
                </a:solidFill>
                <a:effectLst>
                  <a:outerShdw blurRad="38100" dist="38100" dir="2700000" algn="tl">
                    <a:srgbClr val="000000">
                      <a:alpha val="43137"/>
                    </a:srgbClr>
                  </a:outerShdw>
                </a:effectLst>
              </a:rPr>
              <a:t>袖子要做到“回袖过肘”的长度。</a:t>
            </a:r>
          </a:p>
          <a:p>
            <a:r>
              <a:rPr lang="zh-CN" altLang="en-US" b="1" dirty="0">
                <a:solidFill>
                  <a:schemeClr val="bg1"/>
                </a:solidFill>
                <a:effectLst>
                  <a:outerShdw blurRad="38100" dist="38100" dir="2700000" algn="tl">
                    <a:srgbClr val="000000">
                      <a:alpha val="43137"/>
                    </a:srgbClr>
                  </a:outerShdw>
                </a:effectLst>
              </a:rPr>
              <a:t>这里的“宽衣”仅是针对现代的紧身束身衣而言。</a:t>
            </a:r>
          </a:p>
        </p:txBody>
      </p:sp>
      <p:sp>
        <p:nvSpPr>
          <p:cNvPr id="19466" name="Text Box 10"/>
          <p:cNvSpPr txBox="1">
            <a:spLocks noChangeArrowheads="1"/>
          </p:cNvSpPr>
          <p:nvPr/>
        </p:nvSpPr>
        <p:spPr bwMode="auto">
          <a:xfrm>
            <a:off x="1042989" y="3892550"/>
            <a:ext cx="7006137" cy="2031325"/>
          </a:xfrm>
          <a:prstGeom prst="rect">
            <a:avLst/>
          </a:prstGeom>
          <a:noFill/>
          <a:ln w="9525">
            <a:noFill/>
            <a:miter lim="800000"/>
            <a:headEnd/>
            <a:tailEnd/>
          </a:ln>
          <a:effectLst/>
        </p:spPr>
        <p:txBody>
          <a:bodyPr wrap="square">
            <a:spAutoFit/>
          </a:bodyPr>
          <a:lstStyle/>
          <a:p>
            <a:r>
              <a:rPr lang="zh-CN" altLang="en-US" sz="1800" b="1" u="sng" dirty="0">
                <a:solidFill>
                  <a:schemeClr val="bg1"/>
                </a:solidFill>
                <a:effectLst>
                  <a:outerShdw blurRad="38100" dist="38100" dir="2700000" algn="tl">
                    <a:srgbClr val="000000">
                      <a:alpha val="43137"/>
                    </a:srgbClr>
                  </a:outerShdw>
                </a:effectLst>
                <a:ea typeface="黑体" pitchFamily="2" charset="-122"/>
              </a:rPr>
              <a:t>疑问：穿汉服不方便？</a:t>
            </a:r>
          </a:p>
          <a:p>
            <a:r>
              <a:rPr lang="zh-CN" altLang="en-US" sz="1800" b="1" u="sng" dirty="0">
                <a:solidFill>
                  <a:schemeClr val="bg1"/>
                </a:solidFill>
                <a:effectLst>
                  <a:outerShdw blurRad="38100" dist="38100" dir="2700000" algn="tl">
                    <a:srgbClr val="000000">
                      <a:alpha val="43137"/>
                    </a:srgbClr>
                  </a:outerShdw>
                </a:effectLst>
                <a:ea typeface="黑体" pitchFamily="2" charset="-122"/>
              </a:rPr>
              <a:t>　</a:t>
            </a:r>
            <a:endParaRPr lang="zh-CN" altLang="en-US" sz="1800" b="1" dirty="0">
              <a:solidFill>
                <a:schemeClr val="bg1"/>
              </a:solidFill>
              <a:effectLst>
                <a:outerShdw blurRad="38100" dist="38100" dir="2700000" algn="tl">
                  <a:srgbClr val="000000">
                    <a:alpha val="43137"/>
                  </a:srgbClr>
                </a:outerShdw>
              </a:effectLst>
              <a:ea typeface="黑体" pitchFamily="2" charset="-122"/>
            </a:endParaRPr>
          </a:p>
          <a:p>
            <a:r>
              <a:rPr lang="zh-CN" altLang="en-US" sz="1800" b="1" dirty="0">
                <a:solidFill>
                  <a:schemeClr val="bg1"/>
                </a:solidFill>
                <a:effectLst>
                  <a:outerShdw blurRad="38100" dist="38100" dir="2700000" algn="tl">
                    <a:srgbClr val="000000">
                      <a:alpha val="43137"/>
                    </a:srgbClr>
                  </a:outerShdw>
                </a:effectLst>
              </a:rPr>
              <a:t>　　　</a:t>
            </a:r>
            <a:r>
              <a:rPr lang="zh-CN" altLang="en-US" sz="1800" b="1" dirty="0" smtClean="0">
                <a:solidFill>
                  <a:schemeClr val="bg1"/>
                </a:solidFill>
                <a:effectLst>
                  <a:outerShdw blurRad="38100" dist="38100" dir="2700000" algn="tl">
                    <a:srgbClr val="000000">
                      <a:alpha val="43137"/>
                    </a:srgbClr>
                  </a:outerShdw>
                </a:effectLst>
              </a:rPr>
              <a:t>长袖宽衣一般</a:t>
            </a:r>
            <a:r>
              <a:rPr lang="zh-CN" altLang="en-US" sz="1800" b="1" dirty="0">
                <a:solidFill>
                  <a:schemeClr val="bg1"/>
                </a:solidFill>
                <a:effectLst>
                  <a:outerShdw blurRad="38100" dist="38100" dir="2700000" algn="tl">
                    <a:srgbClr val="000000">
                      <a:alpha val="43137"/>
                    </a:srgbClr>
                  </a:outerShdw>
                </a:effectLst>
              </a:rPr>
              <a:t>仅针对</a:t>
            </a:r>
            <a:r>
              <a:rPr lang="zh-CN" altLang="en-US" sz="1800" b="1" dirty="0" smtClean="0">
                <a:solidFill>
                  <a:schemeClr val="bg1"/>
                </a:solidFill>
                <a:effectLst>
                  <a:outerShdw blurRad="38100" dist="38100" dir="2700000" algn="tl">
                    <a:srgbClr val="000000">
                      <a:alpha val="43137"/>
                    </a:srgbClr>
                  </a:outerShdw>
                </a:effectLst>
              </a:rPr>
              <a:t>于礼服和贵族服饰而言</a:t>
            </a:r>
            <a:r>
              <a:rPr lang="zh-CN" altLang="en-US" sz="1800" b="1" dirty="0">
                <a:solidFill>
                  <a:schemeClr val="bg1"/>
                </a:solidFill>
                <a:effectLst>
                  <a:outerShdw blurRad="38100" dist="38100" dir="2700000" algn="tl">
                    <a:srgbClr val="000000">
                      <a:alpha val="43137"/>
                    </a:srgbClr>
                  </a:outerShdw>
                </a:effectLst>
              </a:rPr>
              <a:t>。</a:t>
            </a:r>
          </a:p>
          <a:p>
            <a:r>
              <a:rPr lang="zh-CN" altLang="en-US" sz="1800" b="1" dirty="0">
                <a:solidFill>
                  <a:schemeClr val="bg1"/>
                </a:solidFill>
                <a:effectLst>
                  <a:outerShdw blurRad="38100" dist="38100" dir="2700000" algn="tl">
                    <a:srgbClr val="000000">
                      <a:alpha val="43137"/>
                    </a:srgbClr>
                  </a:outerShdw>
                </a:effectLst>
              </a:rPr>
              <a:t>　　　</a:t>
            </a:r>
            <a:r>
              <a:rPr lang="zh-CN" altLang="en-US" sz="1800" b="1" dirty="0" smtClean="0">
                <a:solidFill>
                  <a:schemeClr val="bg1"/>
                </a:solidFill>
                <a:effectLst>
                  <a:outerShdw blurRad="38100" dist="38100" dir="2700000" algn="tl">
                    <a:srgbClr val="000000">
                      <a:alpha val="43137"/>
                    </a:srgbClr>
                  </a:outerShdw>
                </a:effectLst>
              </a:rPr>
              <a:t>在很多传世的古画</a:t>
            </a:r>
            <a:r>
              <a:rPr lang="zh-CN" altLang="en-US" sz="1800" b="1" dirty="0">
                <a:solidFill>
                  <a:schemeClr val="bg1"/>
                </a:solidFill>
                <a:effectLst>
                  <a:outerShdw blurRad="38100" dist="38100" dir="2700000" algn="tl">
                    <a:srgbClr val="000000">
                      <a:alpha val="43137"/>
                    </a:srgbClr>
                  </a:outerShdw>
                </a:effectLst>
              </a:rPr>
              <a:t>中，对劳动人民</a:t>
            </a:r>
            <a:r>
              <a:rPr lang="zh-CN" altLang="en-US" sz="1800" b="1" dirty="0" smtClean="0">
                <a:solidFill>
                  <a:schemeClr val="bg1"/>
                </a:solidFill>
                <a:effectLst>
                  <a:outerShdw blurRad="38100" dist="38100" dir="2700000" algn="tl">
                    <a:srgbClr val="000000">
                      <a:alpha val="43137"/>
                    </a:srgbClr>
                  </a:outerShdw>
                </a:effectLst>
              </a:rPr>
              <a:t>有穿着短打的</a:t>
            </a:r>
            <a:r>
              <a:rPr lang="zh-CN" altLang="en-US" sz="1800" b="1" dirty="0">
                <a:solidFill>
                  <a:schemeClr val="bg1"/>
                </a:solidFill>
                <a:effectLst>
                  <a:outerShdw blurRad="38100" dist="38100" dir="2700000" algn="tl">
                    <a:srgbClr val="000000">
                      <a:alpha val="43137"/>
                    </a:srgbClr>
                  </a:outerShdw>
                </a:effectLst>
              </a:rPr>
              <a:t>描绘。</a:t>
            </a:r>
          </a:p>
          <a:p>
            <a:endParaRPr lang="zh-CN" altLang="en-US" sz="1800" b="1" dirty="0">
              <a:solidFill>
                <a:schemeClr val="bg1"/>
              </a:solidFill>
              <a:effectLst>
                <a:outerShdw blurRad="38100" dist="38100" dir="2700000" algn="tl">
                  <a:srgbClr val="000000">
                    <a:alpha val="43137"/>
                  </a:srgbClr>
                </a:outerShdw>
              </a:effectLst>
            </a:endParaRPr>
          </a:p>
          <a:p>
            <a:r>
              <a:rPr lang="zh-CN" altLang="en-US" sz="1800" b="1" dirty="0">
                <a:solidFill>
                  <a:schemeClr val="bg1"/>
                </a:solidFill>
                <a:effectLst>
                  <a:outerShdw blurRad="38100" dist="38100" dir="2700000" algn="tl">
                    <a:srgbClr val="000000">
                      <a:alpha val="43137"/>
                    </a:srgbClr>
                  </a:outerShdw>
                </a:effectLst>
              </a:rPr>
              <a:t>　　　汉服不是空中楼塔，在其数千年的流传中，</a:t>
            </a:r>
            <a:r>
              <a:rPr lang="zh-CN" altLang="en-US" sz="1800" b="1" dirty="0" smtClean="0">
                <a:solidFill>
                  <a:schemeClr val="bg1"/>
                </a:solidFill>
                <a:effectLst>
                  <a:outerShdw blurRad="38100" dist="38100" dir="2700000" algn="tl">
                    <a:srgbClr val="000000">
                      <a:alpha val="43137"/>
                    </a:srgbClr>
                  </a:outerShdw>
                </a:effectLst>
              </a:rPr>
              <a:t>在各种生活、劳</a:t>
            </a:r>
            <a:endParaRPr lang="en-US" altLang="zh-CN" sz="1800" b="1" dirty="0" smtClean="0">
              <a:solidFill>
                <a:schemeClr val="bg1"/>
              </a:solidFill>
              <a:effectLst>
                <a:outerShdw blurRad="38100" dist="38100" dir="2700000" algn="tl">
                  <a:srgbClr val="000000">
                    <a:alpha val="43137"/>
                  </a:srgbClr>
                </a:outerShdw>
              </a:effectLst>
            </a:endParaRPr>
          </a:p>
          <a:p>
            <a:r>
              <a:rPr lang="zh-CN" altLang="en-US" sz="1800" b="1" dirty="0" smtClean="0">
                <a:solidFill>
                  <a:schemeClr val="bg1"/>
                </a:solidFill>
                <a:effectLst>
                  <a:outerShdw blurRad="38100" dist="38100" dir="2700000" algn="tl">
                    <a:srgbClr val="000000">
                      <a:alpha val="43137"/>
                    </a:srgbClr>
                  </a:outerShdw>
                </a:effectLst>
              </a:rPr>
              <a:t>　　　动环境中都能很好的适应所需所求。</a:t>
            </a:r>
            <a:endParaRPr lang="zh-CN" altLang="en-US" sz="1800" b="1" dirty="0">
              <a:solidFill>
                <a:schemeClr val="bg1"/>
              </a:solidFill>
              <a:effectLst>
                <a:outerShdw blurRad="38100" dist="38100" dir="2700000" algn="tl">
                  <a:srgbClr val="000000">
                    <a:alpha val="43137"/>
                  </a:srgbClr>
                </a:outerShdw>
              </a:effectLst>
            </a:endParaRPr>
          </a:p>
        </p:txBody>
      </p:sp>
      <p:pic>
        <p:nvPicPr>
          <p:cNvPr id="19467" name="Picture 11" descr="b12388d4d6b4921aa08bb770"/>
          <p:cNvPicPr>
            <a:picLocks noChangeAspect="1" noChangeArrowheads="1"/>
          </p:cNvPicPr>
          <p:nvPr/>
        </p:nvPicPr>
        <p:blipFill>
          <a:blip r:embed="rId3" cstate="print"/>
          <a:srcRect l="17430" t="13868"/>
          <a:stretch>
            <a:fillRect/>
          </a:stretch>
        </p:blipFill>
        <p:spPr bwMode="auto">
          <a:xfrm>
            <a:off x="1022684" y="1398190"/>
            <a:ext cx="6475413" cy="5062768"/>
          </a:xfrm>
          <a:prstGeom prst="rect">
            <a:avLst/>
          </a:prstGeom>
          <a:noFill/>
        </p:spPr>
      </p:pic>
      <p:pic>
        <p:nvPicPr>
          <p:cNvPr id="19468" name="Picture 12" descr="0e7394dd6ad1a42f5882dd65"/>
          <p:cNvPicPr>
            <a:picLocks noChangeAspect="1" noChangeArrowheads="1"/>
          </p:cNvPicPr>
          <p:nvPr/>
        </p:nvPicPr>
        <p:blipFill>
          <a:blip r:embed="rId4" cstate="print"/>
          <a:stretch>
            <a:fillRect/>
          </a:stretch>
        </p:blipFill>
        <p:spPr bwMode="auto">
          <a:xfrm>
            <a:off x="3719719" y="737010"/>
            <a:ext cx="3822700" cy="57340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1000" fill="hold"/>
                                        <p:tgtEl>
                                          <p:spTgt spid="19460"/>
                                        </p:tgtEl>
                                        <p:attrNameLst>
                                          <p:attrName>ppt_x</p:attrName>
                                        </p:attrNameLst>
                                      </p:cBhvr>
                                      <p:tavLst>
                                        <p:tav tm="0">
                                          <p:val>
                                            <p:strVal val="#ppt_x"/>
                                          </p:val>
                                        </p:tav>
                                        <p:tav tm="100000">
                                          <p:val>
                                            <p:strVal val="#ppt_x"/>
                                          </p:val>
                                        </p:tav>
                                      </p:tavLst>
                                    </p:anim>
                                    <p:anim calcmode="lin" valueType="num">
                                      <p:cBhvr additive="base">
                                        <p:cTn id="8" dur="1000" fill="hold"/>
                                        <p:tgtEl>
                                          <p:spTgt spid="1946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461"/>
                                        </p:tgtEl>
                                        <p:attrNameLst>
                                          <p:attrName>style.visibility</p:attrName>
                                        </p:attrNameLst>
                                      </p:cBhvr>
                                      <p:to>
                                        <p:strVal val="visible"/>
                                      </p:to>
                                    </p:set>
                                    <p:anim calcmode="lin" valueType="num">
                                      <p:cBhvr additive="base">
                                        <p:cTn id="11" dur="1000" fill="hold"/>
                                        <p:tgtEl>
                                          <p:spTgt spid="19461"/>
                                        </p:tgtEl>
                                        <p:attrNameLst>
                                          <p:attrName>ppt_x</p:attrName>
                                        </p:attrNameLst>
                                      </p:cBhvr>
                                      <p:tavLst>
                                        <p:tav tm="0">
                                          <p:val>
                                            <p:strVal val="#ppt_x"/>
                                          </p:val>
                                        </p:tav>
                                        <p:tav tm="100000">
                                          <p:val>
                                            <p:strVal val="#ppt_x"/>
                                          </p:val>
                                        </p:tav>
                                      </p:tavLst>
                                    </p:anim>
                                    <p:anim calcmode="lin" valueType="num">
                                      <p:cBhvr additive="base">
                                        <p:cTn id="12" dur="1000" fill="hold"/>
                                        <p:tgtEl>
                                          <p:spTgt spid="1946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466"/>
                                        </p:tgtEl>
                                        <p:attrNameLst>
                                          <p:attrName>style.visibility</p:attrName>
                                        </p:attrNameLst>
                                      </p:cBhvr>
                                      <p:to>
                                        <p:strVal val="visible"/>
                                      </p:to>
                                    </p:set>
                                    <p:anim calcmode="lin" valueType="num">
                                      <p:cBhvr additive="base">
                                        <p:cTn id="17" dur="1000" fill="hold"/>
                                        <p:tgtEl>
                                          <p:spTgt spid="19466"/>
                                        </p:tgtEl>
                                        <p:attrNameLst>
                                          <p:attrName>ppt_x</p:attrName>
                                        </p:attrNameLst>
                                      </p:cBhvr>
                                      <p:tavLst>
                                        <p:tav tm="0">
                                          <p:val>
                                            <p:strVal val="#ppt_x"/>
                                          </p:val>
                                        </p:tav>
                                        <p:tav tm="100000">
                                          <p:val>
                                            <p:strVal val="#ppt_x"/>
                                          </p:val>
                                        </p:tav>
                                      </p:tavLst>
                                    </p:anim>
                                    <p:anim calcmode="lin" valueType="num">
                                      <p:cBhvr additive="base">
                                        <p:cTn id="18" dur="1000" fill="hold"/>
                                        <p:tgtEl>
                                          <p:spTgt spid="1946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4" presetClass="entr" presetSubtype="0" accel="100000" fill="hold" nodeType="clickEffect">
                                  <p:stCondLst>
                                    <p:cond delay="0"/>
                                  </p:stCondLst>
                                  <p:childTnLst>
                                    <p:set>
                                      <p:cBhvr>
                                        <p:cTn id="22" dur="1" fill="hold">
                                          <p:stCondLst>
                                            <p:cond delay="0"/>
                                          </p:stCondLst>
                                        </p:cTn>
                                        <p:tgtEl>
                                          <p:spTgt spid="19467"/>
                                        </p:tgtEl>
                                        <p:attrNameLst>
                                          <p:attrName>style.visibility</p:attrName>
                                        </p:attrNameLst>
                                      </p:cBhvr>
                                      <p:to>
                                        <p:strVal val="visible"/>
                                      </p:to>
                                    </p:set>
                                    <p:anim calcmode="lin" valueType="num">
                                      <p:cBhvr>
                                        <p:cTn id="23" dur="500" fill="hold"/>
                                        <p:tgtEl>
                                          <p:spTgt spid="19467"/>
                                        </p:tgtEl>
                                        <p:attrNameLst>
                                          <p:attrName>ppt_w</p:attrName>
                                        </p:attrNameLst>
                                      </p:cBhvr>
                                      <p:tavLst>
                                        <p:tav tm="0">
                                          <p:val>
                                            <p:strVal val="#ppt_w*0.05"/>
                                          </p:val>
                                        </p:tav>
                                        <p:tav tm="100000">
                                          <p:val>
                                            <p:strVal val="#ppt_w"/>
                                          </p:val>
                                        </p:tav>
                                      </p:tavLst>
                                    </p:anim>
                                    <p:anim calcmode="lin" valueType="num">
                                      <p:cBhvr>
                                        <p:cTn id="24" dur="500" fill="hold"/>
                                        <p:tgtEl>
                                          <p:spTgt spid="19467"/>
                                        </p:tgtEl>
                                        <p:attrNameLst>
                                          <p:attrName>ppt_h</p:attrName>
                                        </p:attrNameLst>
                                      </p:cBhvr>
                                      <p:tavLst>
                                        <p:tav tm="0">
                                          <p:val>
                                            <p:strVal val="#ppt_h"/>
                                          </p:val>
                                        </p:tav>
                                        <p:tav tm="100000">
                                          <p:val>
                                            <p:strVal val="#ppt_h"/>
                                          </p:val>
                                        </p:tav>
                                      </p:tavLst>
                                    </p:anim>
                                    <p:anim calcmode="lin" valueType="num">
                                      <p:cBhvr>
                                        <p:cTn id="25" dur="500" fill="hold"/>
                                        <p:tgtEl>
                                          <p:spTgt spid="19467"/>
                                        </p:tgtEl>
                                        <p:attrNameLst>
                                          <p:attrName>ppt_x</p:attrName>
                                        </p:attrNameLst>
                                      </p:cBhvr>
                                      <p:tavLst>
                                        <p:tav tm="0">
                                          <p:val>
                                            <p:strVal val="#ppt_x-.2"/>
                                          </p:val>
                                        </p:tav>
                                        <p:tav tm="100000">
                                          <p:val>
                                            <p:strVal val="#ppt_x"/>
                                          </p:val>
                                        </p:tav>
                                      </p:tavLst>
                                    </p:anim>
                                    <p:anim calcmode="lin" valueType="num">
                                      <p:cBhvr>
                                        <p:cTn id="26" dur="500" fill="hold"/>
                                        <p:tgtEl>
                                          <p:spTgt spid="19467"/>
                                        </p:tgtEl>
                                        <p:attrNameLst>
                                          <p:attrName>ppt_y</p:attrName>
                                        </p:attrNameLst>
                                      </p:cBhvr>
                                      <p:tavLst>
                                        <p:tav tm="0">
                                          <p:val>
                                            <p:strVal val="#ppt_y"/>
                                          </p:val>
                                        </p:tav>
                                        <p:tav tm="100000">
                                          <p:val>
                                            <p:strVal val="#ppt_y"/>
                                          </p:val>
                                        </p:tav>
                                      </p:tavLst>
                                    </p:anim>
                                    <p:animEffect transition="in" filter="fade">
                                      <p:cBhvr>
                                        <p:cTn id="27" dur="500"/>
                                        <p:tgtEl>
                                          <p:spTgt spid="19467"/>
                                        </p:tgtEl>
                                      </p:cBhvr>
                                    </p:animEffect>
                                  </p:childTnLst>
                                </p:cTn>
                              </p:par>
                            </p:childTnLst>
                          </p:cTn>
                        </p:par>
                      </p:childTnLst>
                    </p:cTn>
                  </p:par>
                  <p:par>
                    <p:cTn id="28" fill="hold">
                      <p:stCondLst>
                        <p:cond delay="indefinite"/>
                      </p:stCondLst>
                      <p:childTnLst>
                        <p:par>
                          <p:cTn id="29" fill="hold">
                            <p:stCondLst>
                              <p:cond delay="0"/>
                            </p:stCondLst>
                            <p:childTnLst>
                              <p:par>
                                <p:cTn id="30" presetID="52" presetClass="exit" presetSubtype="0" fill="hold" nodeType="clickEffect">
                                  <p:stCondLst>
                                    <p:cond delay="0"/>
                                  </p:stCondLst>
                                  <p:childTnLst>
                                    <p:animScale>
                                      <p:cBhvr>
                                        <p:cTn id="31" dur="1000" accel="50000">
                                          <p:stCondLst>
                                            <p:cond delay="0"/>
                                          </p:stCondLst>
                                        </p:cTn>
                                        <p:tgtEl>
                                          <p:spTgt spid="1946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2" dur="1000" accel="50000">
                                          <p:stCondLst>
                                            <p:cond delay="0"/>
                                          </p:stCondLst>
                                        </p:cTn>
                                        <p:tgtEl>
                                          <p:spTgt spid="19467"/>
                                        </p:tgtEl>
                                        <p:attrNameLst>
                                          <p:attrName>ppt_x</p:attrName>
                                          <p:attrName>ppt_y</p:attrName>
                                        </p:attrNameLst>
                                      </p:cBhvr>
                                    </p:animMotion>
                                    <p:animEffect transition="out" filter="fade">
                                      <p:cBhvr>
                                        <p:cTn id="33" dur="1000"/>
                                        <p:tgtEl>
                                          <p:spTgt spid="19467"/>
                                        </p:tgtEl>
                                      </p:cBhvr>
                                    </p:animEffect>
                                    <p:set>
                                      <p:cBhvr>
                                        <p:cTn id="34" dur="1" fill="hold">
                                          <p:stCondLst>
                                            <p:cond delay="999"/>
                                          </p:stCondLst>
                                        </p:cTn>
                                        <p:tgtEl>
                                          <p:spTgt spid="19467"/>
                                        </p:tgtEl>
                                        <p:attrNameLst>
                                          <p:attrName>style.visibility</p:attrName>
                                        </p:attrNameLst>
                                      </p:cBhvr>
                                      <p:to>
                                        <p:strVal val="hidden"/>
                                      </p:to>
                                    </p:set>
                                  </p:childTnLst>
                                </p:cTn>
                              </p:par>
                              <p:par>
                                <p:cTn id="35" presetID="25" presetClass="entr" presetSubtype="0" fill="hold" nodeType="withEffect">
                                  <p:stCondLst>
                                    <p:cond delay="0"/>
                                  </p:stCondLst>
                                  <p:childTnLst>
                                    <p:set>
                                      <p:cBhvr>
                                        <p:cTn id="36" dur="1" fill="hold">
                                          <p:stCondLst>
                                            <p:cond delay="0"/>
                                          </p:stCondLst>
                                        </p:cTn>
                                        <p:tgtEl>
                                          <p:spTgt spid="19468"/>
                                        </p:tgtEl>
                                        <p:attrNameLst>
                                          <p:attrName>style.visibility</p:attrName>
                                        </p:attrNameLst>
                                      </p:cBhvr>
                                      <p:to>
                                        <p:strVal val="visible"/>
                                      </p:to>
                                    </p:set>
                                    <p:anim calcmode="lin" valueType="num">
                                      <p:cBhvr>
                                        <p:cTn id="37" dur="500" decel="50000" fill="hold">
                                          <p:stCondLst>
                                            <p:cond delay="0"/>
                                          </p:stCondLst>
                                        </p:cTn>
                                        <p:tgtEl>
                                          <p:spTgt spid="1946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946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9468"/>
                                        </p:tgtEl>
                                        <p:attrNameLst>
                                          <p:attrName>ppt_w</p:attrName>
                                        </p:attrNameLst>
                                      </p:cBhvr>
                                      <p:tavLst>
                                        <p:tav tm="0">
                                          <p:val>
                                            <p:strVal val="#ppt_w*.05"/>
                                          </p:val>
                                        </p:tav>
                                        <p:tav tm="100000">
                                          <p:val>
                                            <p:strVal val="#ppt_w"/>
                                          </p:val>
                                        </p:tav>
                                      </p:tavLst>
                                    </p:anim>
                                    <p:anim calcmode="lin" valueType="num">
                                      <p:cBhvr>
                                        <p:cTn id="40" dur="1000" fill="hold"/>
                                        <p:tgtEl>
                                          <p:spTgt spid="1946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946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946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946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9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P spid="194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808038" y="700088"/>
            <a:ext cx="2936875" cy="641350"/>
          </a:xfrm>
          <a:prstGeom prst="rect">
            <a:avLst/>
          </a:prstGeom>
          <a:noFill/>
          <a:ln w="9525">
            <a:noFill/>
            <a:miter lim="800000"/>
            <a:headEnd/>
            <a:tailEnd/>
          </a:ln>
          <a:effectLst/>
        </p:spPr>
        <p:txBody>
          <a:bodyPr wrap="none">
            <a:spAutoFit/>
          </a:bodyPr>
          <a:lstStyle/>
          <a:p>
            <a:r>
              <a:rPr lang="en-US" altLang="zh-CN" sz="3600" b="1" dirty="0">
                <a:solidFill>
                  <a:schemeClr val="bg1"/>
                </a:solidFill>
                <a:effectLst>
                  <a:outerShdw blurRad="38100" dist="38100" dir="2700000" algn="tl">
                    <a:srgbClr val="C0C0C0"/>
                  </a:outerShdw>
                </a:effectLst>
                <a:ea typeface="黑体" pitchFamily="2" charset="-122"/>
              </a:rPr>
              <a:t>【</a:t>
            </a:r>
            <a:r>
              <a:rPr lang="zh-CN" altLang="en-US" sz="3600" b="1" dirty="0">
                <a:solidFill>
                  <a:schemeClr val="bg1"/>
                </a:solidFill>
                <a:effectLst>
                  <a:outerShdw blurRad="38100" dist="38100" dir="2700000" algn="tl">
                    <a:srgbClr val="C0C0C0"/>
                  </a:outerShdw>
                </a:effectLst>
                <a:ea typeface="黑体" pitchFamily="2" charset="-122"/>
              </a:rPr>
              <a:t>系带暗扣</a:t>
            </a:r>
            <a:r>
              <a:rPr lang="en-US" altLang="zh-CN" sz="3600" b="1" dirty="0">
                <a:solidFill>
                  <a:schemeClr val="bg1"/>
                </a:solidFill>
                <a:effectLst>
                  <a:outerShdw blurRad="38100" dist="38100" dir="2700000" algn="tl">
                    <a:srgbClr val="C0C0C0"/>
                  </a:outerShdw>
                </a:effectLst>
                <a:ea typeface="黑体" pitchFamily="2" charset="-122"/>
              </a:rPr>
              <a:t>】</a:t>
            </a:r>
          </a:p>
        </p:txBody>
      </p:sp>
      <p:sp>
        <p:nvSpPr>
          <p:cNvPr id="67589" name="Text Box 5"/>
          <p:cNvSpPr txBox="1">
            <a:spLocks noChangeArrowheads="1"/>
          </p:cNvSpPr>
          <p:nvPr/>
        </p:nvSpPr>
        <p:spPr bwMode="auto">
          <a:xfrm>
            <a:off x="904876" y="1511300"/>
            <a:ext cx="7383340" cy="1938992"/>
          </a:xfrm>
          <a:prstGeom prst="rect">
            <a:avLst/>
          </a:prstGeom>
          <a:noFill/>
          <a:ln w="9525">
            <a:noFill/>
            <a:miter lim="800000"/>
            <a:headEnd/>
            <a:tailEnd/>
          </a:ln>
          <a:effectLst/>
        </p:spPr>
        <p:txBody>
          <a:bodyPr wrap="square">
            <a:spAutoFit/>
          </a:bodyPr>
          <a:lstStyle/>
          <a:p>
            <a:r>
              <a:rPr lang="zh-CN" altLang="en-US" b="1" dirty="0">
                <a:solidFill>
                  <a:schemeClr val="bg1"/>
                </a:solidFill>
              </a:rPr>
              <a:t>汉服几乎不用一颗纽扣，全由系带结缨的方式穿戴。</a:t>
            </a:r>
          </a:p>
          <a:p>
            <a:r>
              <a:rPr lang="zh-CN" altLang="en-US" b="1" dirty="0">
                <a:solidFill>
                  <a:schemeClr val="bg1"/>
                </a:solidFill>
              </a:rPr>
              <a:t>所以“系带”和“右衽”一样成为了汉服一个外在的显著特点。</a:t>
            </a:r>
          </a:p>
          <a:p>
            <a:endParaRPr lang="zh-CN" altLang="en-US" b="1" dirty="0">
              <a:solidFill>
                <a:schemeClr val="bg1"/>
              </a:solidFill>
            </a:endParaRPr>
          </a:p>
          <a:p>
            <a:r>
              <a:rPr lang="zh-CN" altLang="en-US" b="1" dirty="0">
                <a:solidFill>
                  <a:schemeClr val="bg1"/>
                </a:solidFill>
              </a:rPr>
              <a:t>所谓暗扣，一般用于</a:t>
            </a:r>
            <a:r>
              <a:rPr lang="zh-CN" altLang="en-US" b="1" dirty="0" smtClean="0">
                <a:solidFill>
                  <a:schemeClr val="bg1"/>
                </a:solidFill>
              </a:rPr>
              <a:t>圆领衫。</a:t>
            </a:r>
            <a:endParaRPr lang="zh-CN" altLang="en-US" b="1" dirty="0">
              <a:solidFill>
                <a:schemeClr val="bg1"/>
              </a:solidFill>
            </a:endParaRPr>
          </a:p>
          <a:p>
            <a:r>
              <a:rPr lang="zh-CN" altLang="en-US" b="1" dirty="0">
                <a:solidFill>
                  <a:schemeClr val="bg1"/>
                </a:solidFill>
              </a:rPr>
              <a:t>这其实也说明了，汉服的系带并非因为古人未能发明纽扣</a:t>
            </a:r>
            <a:r>
              <a:rPr lang="zh-CN" altLang="en-US" b="1" dirty="0" smtClean="0">
                <a:solidFill>
                  <a:schemeClr val="bg1"/>
                </a:solidFill>
              </a:rPr>
              <a:t>（中国古人</a:t>
            </a:r>
            <a:r>
              <a:rPr lang="zh-CN" altLang="en-US" b="1" dirty="0">
                <a:solidFill>
                  <a:schemeClr val="bg1"/>
                </a:solidFill>
              </a:rPr>
              <a:t>对纽扣的使用最早可追溯至周朝）。</a:t>
            </a:r>
          </a:p>
        </p:txBody>
      </p:sp>
      <p:grpSp>
        <p:nvGrpSpPr>
          <p:cNvPr id="8" name="组合 7"/>
          <p:cNvGrpSpPr/>
          <p:nvPr/>
        </p:nvGrpSpPr>
        <p:grpSpPr>
          <a:xfrm>
            <a:off x="1123949" y="3763108"/>
            <a:ext cx="6531219" cy="2414954"/>
            <a:chOff x="971550" y="3763108"/>
            <a:chExt cx="6531219" cy="2414954"/>
          </a:xfrm>
        </p:grpSpPr>
        <p:pic>
          <p:nvPicPr>
            <p:cNvPr id="67591" name="Picture 7" descr="100_2767"/>
            <p:cNvPicPr>
              <a:picLocks noChangeAspect="1" noChangeArrowheads="1"/>
            </p:cNvPicPr>
            <p:nvPr/>
          </p:nvPicPr>
          <p:blipFill>
            <a:blip r:embed="rId3" cstate="print"/>
            <a:srcRect/>
            <a:stretch>
              <a:fillRect/>
            </a:stretch>
          </p:blipFill>
          <p:spPr bwMode="auto">
            <a:xfrm>
              <a:off x="971550" y="3789363"/>
              <a:ext cx="1790700" cy="2381250"/>
            </a:xfrm>
            <a:prstGeom prst="rect">
              <a:avLst/>
            </a:prstGeom>
            <a:noFill/>
          </p:spPr>
        </p:pic>
        <p:pic>
          <p:nvPicPr>
            <p:cNvPr id="67592" name="Picture 8" descr="www"/>
            <p:cNvPicPr>
              <a:picLocks noChangeAspect="1" noChangeArrowheads="1"/>
            </p:cNvPicPr>
            <p:nvPr/>
          </p:nvPicPr>
          <p:blipFill>
            <a:blip r:embed="rId4" cstate="print"/>
            <a:srcRect l="52773" t="55542" r="36852" b="27495"/>
            <a:stretch>
              <a:fillRect/>
            </a:stretch>
          </p:blipFill>
          <p:spPr bwMode="auto">
            <a:xfrm>
              <a:off x="3270738" y="3763108"/>
              <a:ext cx="1969477" cy="2414954"/>
            </a:xfrm>
            <a:prstGeom prst="rect">
              <a:avLst/>
            </a:prstGeom>
            <a:noFill/>
          </p:spPr>
        </p:pic>
        <p:pic>
          <p:nvPicPr>
            <p:cNvPr id="67593" name="Picture 9" descr="www"/>
            <p:cNvPicPr>
              <a:picLocks noChangeAspect="1" noChangeArrowheads="1"/>
            </p:cNvPicPr>
            <p:nvPr/>
          </p:nvPicPr>
          <p:blipFill>
            <a:blip r:embed="rId5" cstate="print"/>
            <a:srcRect l="12754" t="51895" r="60368" b="27727"/>
            <a:stretch>
              <a:fillRect/>
            </a:stretch>
          </p:blipFill>
          <p:spPr bwMode="auto">
            <a:xfrm>
              <a:off x="5656040" y="3763108"/>
              <a:ext cx="1846729" cy="2414954"/>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7588"/>
                                        </p:tgtEl>
                                        <p:attrNameLst>
                                          <p:attrName>style.visibility</p:attrName>
                                        </p:attrNameLst>
                                      </p:cBhvr>
                                      <p:to>
                                        <p:strVal val="visible"/>
                                      </p:to>
                                    </p:set>
                                    <p:anim calcmode="lin" valueType="num">
                                      <p:cBhvr additive="base">
                                        <p:cTn id="7" dur="1000" fill="hold"/>
                                        <p:tgtEl>
                                          <p:spTgt spid="67588"/>
                                        </p:tgtEl>
                                        <p:attrNameLst>
                                          <p:attrName>ppt_x</p:attrName>
                                        </p:attrNameLst>
                                      </p:cBhvr>
                                      <p:tavLst>
                                        <p:tav tm="0">
                                          <p:val>
                                            <p:strVal val="#ppt_x"/>
                                          </p:val>
                                        </p:tav>
                                        <p:tav tm="100000">
                                          <p:val>
                                            <p:strVal val="#ppt_x"/>
                                          </p:val>
                                        </p:tav>
                                      </p:tavLst>
                                    </p:anim>
                                    <p:anim calcmode="lin" valueType="num">
                                      <p:cBhvr additive="base">
                                        <p:cTn id="8" dur="1000" fill="hold"/>
                                        <p:tgtEl>
                                          <p:spTgt spid="6758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67589"/>
                                        </p:tgtEl>
                                        <p:attrNameLst>
                                          <p:attrName>style.visibility</p:attrName>
                                        </p:attrNameLst>
                                      </p:cBhvr>
                                      <p:to>
                                        <p:strVal val="visible"/>
                                      </p:to>
                                    </p:set>
                                    <p:anim calcmode="lin" valueType="num">
                                      <p:cBhvr additive="base">
                                        <p:cTn id="12" dur="1000" fill="hold"/>
                                        <p:tgtEl>
                                          <p:spTgt spid="67589"/>
                                        </p:tgtEl>
                                        <p:attrNameLst>
                                          <p:attrName>ppt_x</p:attrName>
                                        </p:attrNameLst>
                                      </p:cBhvr>
                                      <p:tavLst>
                                        <p:tav tm="0">
                                          <p:val>
                                            <p:strVal val="#ppt_x"/>
                                          </p:val>
                                        </p:tav>
                                        <p:tav tm="100000">
                                          <p:val>
                                            <p:strVal val="#ppt_x"/>
                                          </p:val>
                                        </p:tav>
                                      </p:tavLst>
                                    </p:anim>
                                    <p:anim calcmode="lin" valueType="num">
                                      <p:cBhvr additive="base">
                                        <p:cTn id="13" dur="1000" fill="hold"/>
                                        <p:tgtEl>
                                          <p:spTgt spid="6758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p:bldP spid="6758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ext Box 4"/>
          <p:cNvSpPr txBox="1">
            <a:spLocks noChangeArrowheads="1"/>
          </p:cNvSpPr>
          <p:nvPr/>
        </p:nvSpPr>
        <p:spPr bwMode="auto">
          <a:xfrm>
            <a:off x="808038" y="771525"/>
            <a:ext cx="2936875" cy="641350"/>
          </a:xfrm>
          <a:prstGeom prst="rect">
            <a:avLst/>
          </a:prstGeom>
          <a:noFill/>
          <a:ln w="9525">
            <a:noFill/>
            <a:miter lim="800000"/>
            <a:headEnd/>
            <a:tailEnd/>
          </a:ln>
          <a:effectLst/>
        </p:spPr>
        <p:txBody>
          <a:bodyPr wrap="none">
            <a:spAutoFit/>
          </a:bodyPr>
          <a:lstStyle/>
          <a:p>
            <a:r>
              <a:rPr lang="en-US" altLang="zh-CN" sz="3600" b="1">
                <a:solidFill>
                  <a:schemeClr val="bg1"/>
                </a:solidFill>
                <a:effectLst>
                  <a:outerShdw blurRad="38100" dist="38100" dir="2700000" algn="tl">
                    <a:srgbClr val="C0C0C0"/>
                  </a:outerShdw>
                </a:effectLst>
                <a:ea typeface="黑体" pitchFamily="2" charset="-122"/>
              </a:rPr>
              <a:t>【</a:t>
            </a:r>
            <a:r>
              <a:rPr lang="zh-CN" altLang="en-US" sz="3600" b="1">
                <a:solidFill>
                  <a:schemeClr val="bg1"/>
                </a:solidFill>
                <a:effectLst>
                  <a:outerShdw blurRad="38100" dist="38100" dir="2700000" algn="tl">
                    <a:srgbClr val="C0C0C0"/>
                  </a:outerShdw>
                </a:effectLst>
                <a:ea typeface="黑体" pitchFamily="2" charset="-122"/>
              </a:rPr>
              <a:t>潇洒飘逸</a:t>
            </a:r>
            <a:r>
              <a:rPr lang="en-US" altLang="zh-CN" sz="3600" b="1">
                <a:solidFill>
                  <a:schemeClr val="bg1"/>
                </a:solidFill>
                <a:effectLst>
                  <a:outerShdw blurRad="38100" dist="38100" dir="2700000" algn="tl">
                    <a:srgbClr val="C0C0C0"/>
                  </a:outerShdw>
                </a:effectLst>
                <a:ea typeface="黑体" pitchFamily="2" charset="-122"/>
              </a:rPr>
              <a:t>】</a:t>
            </a:r>
          </a:p>
        </p:txBody>
      </p:sp>
      <p:sp>
        <p:nvSpPr>
          <p:cNvPr id="23557" name="Text Box 5"/>
          <p:cNvSpPr txBox="1">
            <a:spLocks noChangeArrowheads="1"/>
          </p:cNvSpPr>
          <p:nvPr/>
        </p:nvSpPr>
        <p:spPr bwMode="auto">
          <a:xfrm>
            <a:off x="904875" y="1525588"/>
            <a:ext cx="7184048" cy="2862322"/>
          </a:xfrm>
          <a:prstGeom prst="rect">
            <a:avLst/>
          </a:prstGeom>
          <a:noFill/>
          <a:ln w="9525">
            <a:noFill/>
            <a:miter lim="800000"/>
            <a:headEnd/>
            <a:tailEnd/>
          </a:ln>
          <a:effectLst/>
        </p:spPr>
        <p:txBody>
          <a:bodyPr wrap="square">
            <a:spAutoFit/>
          </a:bodyPr>
          <a:lstStyle/>
          <a:p>
            <a:r>
              <a:rPr lang="zh-CN" altLang="en-US" b="1" dirty="0" smtClean="0">
                <a:solidFill>
                  <a:schemeClr val="bg1"/>
                </a:solidFill>
              </a:rPr>
              <a:t>　　以上所说的四点都是汉服外在形式的特点，然而“形而下谓之器，形而上谓之道”，“器以载道，道以御器，”汉服仅遵循固定的形式是不够的，而在背后统合这些“器型”</a:t>
            </a:r>
            <a:r>
              <a:rPr lang="en-US" altLang="zh-CN" b="1" dirty="0" smtClean="0">
                <a:solidFill>
                  <a:schemeClr val="bg1"/>
                </a:solidFill>
              </a:rPr>
              <a:t>——</a:t>
            </a:r>
            <a:r>
              <a:rPr lang="zh-CN" altLang="en-US" b="1" dirty="0" smtClean="0">
                <a:solidFill>
                  <a:schemeClr val="bg1"/>
                </a:solidFill>
              </a:rPr>
              <a:t>形式特点的“道”之所在便是“潇洒飘逸”这四个字。</a:t>
            </a:r>
            <a:endParaRPr lang="en-US" altLang="zh-CN" b="1" dirty="0" smtClean="0">
              <a:solidFill>
                <a:schemeClr val="bg1"/>
              </a:solidFill>
            </a:endParaRPr>
          </a:p>
          <a:p>
            <a:r>
              <a:rPr lang="zh-CN" altLang="en-US" b="1" dirty="0" smtClean="0">
                <a:solidFill>
                  <a:schemeClr val="bg1"/>
                </a:solidFill>
              </a:rPr>
              <a:t>　　在</a:t>
            </a:r>
            <a:r>
              <a:rPr lang="zh-CN" altLang="en-US" b="1" dirty="0">
                <a:solidFill>
                  <a:schemeClr val="bg1"/>
                </a:solidFill>
              </a:rPr>
              <a:t>中国古人“天人合一、道法自然”的宇宙观之下，汉服的</a:t>
            </a:r>
            <a:r>
              <a:rPr lang="zh-CN" altLang="en-US" b="1" dirty="0" smtClean="0">
                <a:solidFill>
                  <a:schemeClr val="bg1"/>
                </a:solidFill>
              </a:rPr>
              <a:t>审美始终</a:t>
            </a:r>
            <a:r>
              <a:rPr lang="zh-CN" altLang="en-US" b="1" dirty="0">
                <a:solidFill>
                  <a:schemeClr val="bg1"/>
                </a:solidFill>
              </a:rPr>
              <a:t>在追求一种体现穿着者内在气质的美。</a:t>
            </a:r>
          </a:p>
          <a:p>
            <a:r>
              <a:rPr lang="zh-CN" altLang="en-US" b="1" dirty="0" smtClean="0">
                <a:solidFill>
                  <a:schemeClr val="bg1"/>
                </a:solidFill>
              </a:rPr>
              <a:t>　　尽管</a:t>
            </a:r>
            <a:r>
              <a:rPr lang="zh-CN" altLang="en-US" b="1" dirty="0">
                <a:solidFill>
                  <a:schemeClr val="bg1"/>
                </a:solidFill>
              </a:rPr>
              <a:t>历经数朝，时势</a:t>
            </a:r>
            <a:r>
              <a:rPr lang="zh-CN" altLang="en-US" b="1" dirty="0" smtClean="0">
                <a:solidFill>
                  <a:schemeClr val="bg1"/>
                </a:solidFill>
              </a:rPr>
              <a:t>潮流俱变，各种形制的汉服层出不穷，你方唱罢我登场，但是</a:t>
            </a:r>
            <a:r>
              <a:rPr lang="zh-CN" altLang="en-US" b="1" dirty="0">
                <a:solidFill>
                  <a:schemeClr val="bg1"/>
                </a:solidFill>
              </a:rPr>
              <a:t>“潇洒飘逸”这四个字</a:t>
            </a:r>
            <a:r>
              <a:rPr lang="zh-CN" altLang="en-US" b="1" dirty="0" smtClean="0">
                <a:solidFill>
                  <a:schemeClr val="bg1"/>
                </a:solidFill>
              </a:rPr>
              <a:t>始终是</a:t>
            </a:r>
            <a:r>
              <a:rPr lang="zh-CN" altLang="en-US" b="1" dirty="0">
                <a:solidFill>
                  <a:schemeClr val="bg1"/>
                </a:solidFill>
              </a:rPr>
              <a:t>汉</a:t>
            </a:r>
            <a:r>
              <a:rPr lang="zh-CN" altLang="en-US" b="1" dirty="0" smtClean="0">
                <a:solidFill>
                  <a:schemeClr val="bg1"/>
                </a:solidFill>
              </a:rPr>
              <a:t>服亘古不变</a:t>
            </a:r>
            <a:r>
              <a:rPr lang="zh-CN" altLang="en-US" b="1" dirty="0">
                <a:solidFill>
                  <a:schemeClr val="bg1"/>
                </a:solidFill>
              </a:rPr>
              <a:t>的</a:t>
            </a:r>
            <a:r>
              <a:rPr lang="zh-CN" altLang="en-US" b="1" dirty="0" smtClean="0">
                <a:solidFill>
                  <a:schemeClr val="bg1"/>
                </a:solidFill>
              </a:rPr>
              <a:t>审美、气度内核。</a:t>
            </a:r>
            <a:endParaRPr lang="zh-CN" altLang="en-US" b="1" dirty="0">
              <a:solidFill>
                <a:schemeClr val="bg1"/>
              </a:solidFill>
            </a:endParaRPr>
          </a:p>
        </p:txBody>
      </p:sp>
      <p:pic>
        <p:nvPicPr>
          <p:cNvPr id="23571" name="Picture 19" descr="0908241412824094f15b0ded01"/>
          <p:cNvPicPr>
            <a:picLocks noChangeAspect="1" noChangeArrowheads="1"/>
          </p:cNvPicPr>
          <p:nvPr/>
        </p:nvPicPr>
        <p:blipFill>
          <a:blip r:embed="rId3" cstate="print"/>
          <a:stretch>
            <a:fillRect/>
          </a:stretch>
        </p:blipFill>
        <p:spPr bwMode="auto">
          <a:xfrm>
            <a:off x="1048178" y="1474419"/>
            <a:ext cx="6841453" cy="5131090"/>
          </a:xfrm>
          <a:prstGeom prst="rect">
            <a:avLst/>
          </a:prstGeom>
          <a:noFill/>
        </p:spPr>
      </p:pic>
      <p:pic>
        <p:nvPicPr>
          <p:cNvPr id="23572" name="Picture 20" descr="2008111023401142756"/>
          <p:cNvPicPr>
            <a:picLocks noChangeAspect="1" noChangeArrowheads="1"/>
          </p:cNvPicPr>
          <p:nvPr/>
        </p:nvPicPr>
        <p:blipFill>
          <a:blip r:embed="rId4" cstate="print"/>
          <a:stretch>
            <a:fillRect/>
          </a:stretch>
        </p:blipFill>
        <p:spPr bwMode="auto">
          <a:xfrm>
            <a:off x="4149826" y="1078890"/>
            <a:ext cx="3540512" cy="531076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1000" fill="hold"/>
                                        <p:tgtEl>
                                          <p:spTgt spid="23556"/>
                                        </p:tgtEl>
                                        <p:attrNameLst>
                                          <p:attrName>ppt_x</p:attrName>
                                        </p:attrNameLst>
                                      </p:cBhvr>
                                      <p:tavLst>
                                        <p:tav tm="0">
                                          <p:val>
                                            <p:strVal val="#ppt_x"/>
                                          </p:val>
                                        </p:tav>
                                        <p:tav tm="100000">
                                          <p:val>
                                            <p:strVal val="#ppt_x"/>
                                          </p:val>
                                        </p:tav>
                                      </p:tavLst>
                                    </p:anim>
                                    <p:anim calcmode="lin" valueType="num">
                                      <p:cBhvr additive="base">
                                        <p:cTn id="8" dur="1000" fill="hold"/>
                                        <p:tgtEl>
                                          <p:spTgt spid="2355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23557"/>
                                        </p:tgtEl>
                                        <p:attrNameLst>
                                          <p:attrName>style.visibility</p:attrName>
                                        </p:attrNameLst>
                                      </p:cBhvr>
                                      <p:to>
                                        <p:strVal val="visible"/>
                                      </p:to>
                                    </p:set>
                                    <p:anim calcmode="lin" valueType="num">
                                      <p:cBhvr additive="base">
                                        <p:cTn id="12" dur="1000" fill="hold"/>
                                        <p:tgtEl>
                                          <p:spTgt spid="23557"/>
                                        </p:tgtEl>
                                        <p:attrNameLst>
                                          <p:attrName>ppt_x</p:attrName>
                                        </p:attrNameLst>
                                      </p:cBhvr>
                                      <p:tavLst>
                                        <p:tav tm="0">
                                          <p:val>
                                            <p:strVal val="#ppt_x"/>
                                          </p:val>
                                        </p:tav>
                                        <p:tav tm="100000">
                                          <p:val>
                                            <p:strVal val="#ppt_x"/>
                                          </p:val>
                                        </p:tav>
                                      </p:tavLst>
                                    </p:anim>
                                    <p:anim calcmode="lin" valueType="num">
                                      <p:cBhvr additive="base">
                                        <p:cTn id="13" dur="1000" fill="hold"/>
                                        <p:tgtEl>
                                          <p:spTgt spid="2355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grpId="1" nodeType="clickEffect">
                                  <p:stCondLst>
                                    <p:cond delay="0"/>
                                  </p:stCondLst>
                                  <p:childTnLst>
                                    <p:animEffect transition="out" filter="dissolve">
                                      <p:cBhvr>
                                        <p:cTn id="17" dur="500"/>
                                        <p:tgtEl>
                                          <p:spTgt spid="23557"/>
                                        </p:tgtEl>
                                      </p:cBhvr>
                                    </p:animEffect>
                                    <p:set>
                                      <p:cBhvr>
                                        <p:cTn id="18" dur="1" fill="hold">
                                          <p:stCondLst>
                                            <p:cond delay="499"/>
                                          </p:stCondLst>
                                        </p:cTn>
                                        <p:tgtEl>
                                          <p:spTgt spid="23557"/>
                                        </p:tgtEl>
                                        <p:attrNameLst>
                                          <p:attrName>style.visibility</p:attrName>
                                        </p:attrNameLst>
                                      </p:cBhvr>
                                      <p:to>
                                        <p:strVal val="hidden"/>
                                      </p:to>
                                    </p:se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23571"/>
                                        </p:tgtEl>
                                        <p:attrNameLst>
                                          <p:attrName>style.visibility</p:attrName>
                                        </p:attrNameLst>
                                      </p:cBhvr>
                                      <p:to>
                                        <p:strVal val="visible"/>
                                      </p:to>
                                    </p:set>
                                    <p:anim calcmode="lin" valueType="num">
                                      <p:cBhvr additive="base">
                                        <p:cTn id="22" dur="500" fill="hold"/>
                                        <p:tgtEl>
                                          <p:spTgt spid="23571"/>
                                        </p:tgtEl>
                                        <p:attrNameLst>
                                          <p:attrName>ppt_x</p:attrName>
                                        </p:attrNameLst>
                                      </p:cBhvr>
                                      <p:tavLst>
                                        <p:tav tm="0">
                                          <p:val>
                                            <p:strVal val="#ppt_x"/>
                                          </p:val>
                                        </p:tav>
                                        <p:tav tm="100000">
                                          <p:val>
                                            <p:strVal val="#ppt_x"/>
                                          </p:val>
                                        </p:tav>
                                      </p:tavLst>
                                    </p:anim>
                                    <p:anim calcmode="lin" valueType="num">
                                      <p:cBhvr additive="base">
                                        <p:cTn id="23" dur="500" fill="hold"/>
                                        <p:tgtEl>
                                          <p:spTgt spid="2357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xit" presetSubtype="0" fill="hold" nodeType="clickEffect">
                                  <p:stCondLst>
                                    <p:cond delay="0"/>
                                  </p:stCondLst>
                                  <p:childTnLst>
                                    <p:animEffect transition="out" filter="dissolve">
                                      <p:cBhvr>
                                        <p:cTn id="27" dur="500"/>
                                        <p:tgtEl>
                                          <p:spTgt spid="23571"/>
                                        </p:tgtEl>
                                      </p:cBhvr>
                                    </p:animEffect>
                                    <p:set>
                                      <p:cBhvr>
                                        <p:cTn id="28" dur="1" fill="hold">
                                          <p:stCondLst>
                                            <p:cond delay="499"/>
                                          </p:stCondLst>
                                        </p:cTn>
                                        <p:tgtEl>
                                          <p:spTgt spid="23571"/>
                                        </p:tgtEl>
                                        <p:attrNameLst>
                                          <p:attrName>style.visibility</p:attrName>
                                        </p:attrNameLst>
                                      </p:cBhvr>
                                      <p:to>
                                        <p:strVal val="hidden"/>
                                      </p:to>
                                    </p:se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23572"/>
                                        </p:tgtEl>
                                        <p:attrNameLst>
                                          <p:attrName>style.visibility</p:attrName>
                                        </p:attrNameLst>
                                      </p:cBhvr>
                                      <p:to>
                                        <p:strVal val="visible"/>
                                      </p:to>
                                    </p:set>
                                    <p:anim calcmode="lin" valueType="num">
                                      <p:cBhvr additive="base">
                                        <p:cTn id="32" dur="500" fill="hold"/>
                                        <p:tgtEl>
                                          <p:spTgt spid="23572"/>
                                        </p:tgtEl>
                                        <p:attrNameLst>
                                          <p:attrName>ppt_x</p:attrName>
                                        </p:attrNameLst>
                                      </p:cBhvr>
                                      <p:tavLst>
                                        <p:tav tm="0">
                                          <p:val>
                                            <p:strVal val="#ppt_x"/>
                                          </p:val>
                                        </p:tav>
                                        <p:tav tm="100000">
                                          <p:val>
                                            <p:strVal val="#ppt_x"/>
                                          </p:val>
                                        </p:tav>
                                      </p:tavLst>
                                    </p:anim>
                                    <p:anim calcmode="lin" valueType="num">
                                      <p:cBhvr additive="base">
                                        <p:cTn id="33" dur="500" fill="hold"/>
                                        <p:tgtEl>
                                          <p:spTgt spid="235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P spid="23557" grpId="0"/>
      <p:bldP spid="2355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Text Box 4"/>
          <p:cNvSpPr txBox="1">
            <a:spLocks noChangeArrowheads="1"/>
          </p:cNvSpPr>
          <p:nvPr/>
        </p:nvSpPr>
        <p:spPr bwMode="auto">
          <a:xfrm>
            <a:off x="1250950" y="810113"/>
            <a:ext cx="6602413" cy="641350"/>
          </a:xfrm>
          <a:prstGeom prst="rect">
            <a:avLst/>
          </a:prstGeom>
          <a:noFill/>
          <a:ln w="9525">
            <a:noFill/>
            <a:miter lim="800000"/>
            <a:headEnd/>
            <a:tailEnd/>
          </a:ln>
          <a:effectLst/>
        </p:spPr>
        <p:txBody>
          <a:bodyPr>
            <a:spAutoFit/>
          </a:bodyPr>
          <a:lstStyle/>
          <a:p>
            <a:r>
              <a:rPr lang="zh-CN" altLang="en-US" sz="3600" b="1" dirty="0" smtClean="0">
                <a:solidFill>
                  <a:schemeClr val="bg1"/>
                </a:solidFill>
                <a:effectLst>
                  <a:outerShdw blurRad="38100" dist="38100" dir="2700000" algn="tl">
                    <a:srgbClr val="C0C0C0"/>
                  </a:outerShdw>
                </a:effectLst>
                <a:ea typeface="黑体" pitchFamily="2" charset="-122"/>
              </a:rPr>
              <a:t>辨析壹：</a:t>
            </a:r>
            <a:r>
              <a:rPr lang="zh-CN" altLang="en-US" sz="3600" b="1" dirty="0">
                <a:solidFill>
                  <a:schemeClr val="bg1"/>
                </a:solidFill>
                <a:effectLst>
                  <a:outerShdw blurRad="38100" dist="38100" dir="2700000" algn="tl">
                    <a:srgbClr val="C0C0C0"/>
                  </a:outerShdw>
                </a:effectLst>
                <a:ea typeface="黑体" pitchFamily="2" charset="-122"/>
              </a:rPr>
              <a:t>汉服的右衽、左衽</a:t>
            </a:r>
          </a:p>
        </p:txBody>
      </p:sp>
      <p:sp>
        <p:nvSpPr>
          <p:cNvPr id="165893" name="Text Box 5"/>
          <p:cNvSpPr txBox="1">
            <a:spLocks noChangeArrowheads="1"/>
          </p:cNvSpPr>
          <p:nvPr/>
        </p:nvSpPr>
        <p:spPr bwMode="auto">
          <a:xfrm>
            <a:off x="515815" y="1758460"/>
            <a:ext cx="7666893" cy="4739759"/>
          </a:xfrm>
          <a:prstGeom prst="rect">
            <a:avLst/>
          </a:prstGeom>
          <a:noFill/>
          <a:ln w="9525">
            <a:noFill/>
            <a:miter lim="800000"/>
            <a:headEnd/>
            <a:tailEnd/>
          </a:ln>
          <a:effectLst/>
        </p:spPr>
        <p:txBody>
          <a:bodyPr wrap="square">
            <a:spAutoFit/>
          </a:bodyPr>
          <a:lstStyle/>
          <a:p>
            <a:r>
              <a:rPr lang="zh-CN" altLang="en-US" sz="2200" b="1" dirty="0">
                <a:solidFill>
                  <a:srgbClr val="FFFF00"/>
                </a:solidFill>
              </a:rPr>
              <a:t>疑问：汉服</a:t>
            </a:r>
            <a:r>
              <a:rPr lang="zh-CN" altLang="en-US" b="1" dirty="0">
                <a:solidFill>
                  <a:srgbClr val="FFFF00"/>
                </a:solidFill>
              </a:rPr>
              <a:t>为什么必须是右衽？</a:t>
            </a:r>
            <a:endParaRPr lang="zh-CN" altLang="en-US" sz="2200" b="1" dirty="0">
              <a:solidFill>
                <a:srgbClr val="FFFF00"/>
              </a:solidFill>
            </a:endParaRPr>
          </a:p>
          <a:p>
            <a:r>
              <a:rPr lang="zh-CN" altLang="en-US" b="1" dirty="0">
                <a:solidFill>
                  <a:schemeClr val="bg1"/>
                </a:solidFill>
              </a:rPr>
              <a:t> </a:t>
            </a:r>
            <a:endParaRPr lang="en-US" altLang="zh-CN" b="1" dirty="0" smtClean="0">
              <a:solidFill>
                <a:schemeClr val="bg1"/>
              </a:solidFill>
            </a:endParaRPr>
          </a:p>
          <a:p>
            <a:r>
              <a:rPr lang="zh-CN" altLang="en-US" b="1" dirty="0" smtClean="0">
                <a:solidFill>
                  <a:schemeClr val="bg1"/>
                </a:solidFill>
              </a:rPr>
              <a:t>       </a:t>
            </a:r>
            <a:r>
              <a:rPr lang="zh-CN" altLang="en-US" b="1" dirty="0">
                <a:solidFill>
                  <a:schemeClr val="bg1"/>
                </a:solidFill>
              </a:rPr>
              <a:t>中华民族自古以来就有阴阳观念，体现在传统汉服上，就是左边衣襟代表阳，右边衣襟代表阴，所以左边衣襟压住右边衣襟，代表是阳压阴，天压地，古时候男子行礼的时候也是左手压右手。传统的中华民族的汉服都是右衽，没有左衽之说。</a:t>
            </a:r>
            <a:r>
              <a:rPr lang="zh-CN" altLang="en-US" dirty="0">
                <a:solidFill>
                  <a:schemeClr val="bg1"/>
                </a:solidFill>
              </a:rPr>
              <a:t> </a:t>
            </a:r>
            <a:endParaRPr lang="zh-CN" altLang="en-US" b="1" dirty="0">
              <a:solidFill>
                <a:schemeClr val="bg1"/>
              </a:solidFill>
            </a:endParaRPr>
          </a:p>
          <a:p>
            <a:r>
              <a:rPr lang="zh-CN" altLang="en-US" b="1" dirty="0">
                <a:solidFill>
                  <a:schemeClr val="bg1"/>
                </a:solidFill>
              </a:rPr>
              <a:t>　　我国古代某些少数民族的服装，前襟向左掩，异</a:t>
            </a:r>
            <a:r>
              <a:rPr lang="zh-CN" altLang="en-US" b="1" dirty="0" smtClean="0">
                <a:solidFill>
                  <a:schemeClr val="bg1"/>
                </a:solidFill>
              </a:rPr>
              <a:t>于中原</a:t>
            </a:r>
            <a:r>
              <a:rPr lang="zh-CN" altLang="en-US" b="1" dirty="0">
                <a:solidFill>
                  <a:schemeClr val="bg1"/>
                </a:solidFill>
              </a:rPr>
              <a:t>一带的右衽。成语“披发左衽”就是用于指受外族统治。</a:t>
            </a:r>
          </a:p>
          <a:p>
            <a:r>
              <a:rPr lang="zh-CN" altLang="en-US" b="1" dirty="0">
                <a:solidFill>
                  <a:schemeClr val="bg1"/>
                </a:solidFill>
              </a:rPr>
              <a:t>　　另外</a:t>
            </a:r>
            <a:r>
              <a:rPr lang="zh-CN" altLang="en-US" b="1" dirty="0" smtClean="0">
                <a:solidFill>
                  <a:schemeClr val="bg1"/>
                </a:solidFill>
              </a:rPr>
              <a:t>，左右衽也有摹法斗转星移东升西落的意义，生人向阳，坐北朝南，以双手模拟日月星辰左升右落之势交于身前，便会自然形成了交领右衽之形。而同时死者向阴，坐南朝北，同样模拟自然便会形成左衽，故而汉服唯寿衣可以为左衽。然而汉族又有事死如事生的习俗，所以事实上自古以来，寿衣也少有左衽。</a:t>
            </a:r>
            <a:endParaRPr lang="zh-CN" altLang="en-US" b="1" dirty="0">
              <a:solidFill>
                <a:schemeClr val="bg1"/>
              </a:solidFill>
            </a:endParaRPr>
          </a:p>
          <a:p>
            <a:r>
              <a:rPr lang="zh-CN" altLang="en-US" b="1" dirty="0">
                <a:solidFill>
                  <a:schemeClr val="bg1"/>
                </a:solidFill>
              </a:rPr>
              <a:t>　　</a:t>
            </a:r>
            <a:r>
              <a:rPr lang="zh-CN" altLang="en-US" b="1" dirty="0" smtClean="0">
                <a:solidFill>
                  <a:schemeClr val="bg1"/>
                </a:solidFill>
              </a:rPr>
              <a:t>因此</a:t>
            </a:r>
            <a:r>
              <a:rPr lang="zh-CN" altLang="en-US" b="1" dirty="0">
                <a:solidFill>
                  <a:schemeClr val="bg1"/>
                </a:solidFill>
              </a:rPr>
              <a:t>，“左衽”是汉服大忌</a:t>
            </a:r>
            <a:r>
              <a:rPr lang="zh-CN" altLang="en-US" b="1" dirty="0" smtClean="0">
                <a:solidFill>
                  <a:schemeClr val="bg1"/>
                </a:solidFill>
              </a:rPr>
              <a:t>！但是任何时代总都会有所谓“非主流”，左衽汉服也屡屡出现在历史长河之中，但毕竟不是正脉。</a:t>
            </a:r>
            <a:endParaRPr lang="zh-CN" altLang="en-US" b="1" dirty="0">
              <a:solidFill>
                <a:schemeClr val="bg1"/>
              </a:solidFill>
            </a:endParaRPr>
          </a:p>
        </p:txBody>
      </p:sp>
      <p:pic>
        <p:nvPicPr>
          <p:cNvPr id="165903" name="Picture 15" descr="d3f976ef1ee03c22adafd537"/>
          <p:cNvPicPr>
            <a:picLocks noChangeAspect="1" noChangeArrowheads="1"/>
          </p:cNvPicPr>
          <p:nvPr/>
        </p:nvPicPr>
        <p:blipFill>
          <a:blip r:embed="rId3" cstate="print"/>
          <a:srcRect/>
          <a:stretch>
            <a:fillRect/>
          </a:stretch>
        </p:blipFill>
        <p:spPr bwMode="auto">
          <a:xfrm>
            <a:off x="1376626" y="1386981"/>
            <a:ext cx="6119813" cy="45894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5892"/>
                                        </p:tgtEl>
                                        <p:attrNameLst>
                                          <p:attrName>style.visibility</p:attrName>
                                        </p:attrNameLst>
                                      </p:cBhvr>
                                      <p:to>
                                        <p:strVal val="visible"/>
                                      </p:to>
                                    </p:set>
                                    <p:anim calcmode="lin" valueType="num">
                                      <p:cBhvr additive="base">
                                        <p:cTn id="7" dur="1000" fill="hold"/>
                                        <p:tgtEl>
                                          <p:spTgt spid="165892"/>
                                        </p:tgtEl>
                                        <p:attrNameLst>
                                          <p:attrName>ppt_x</p:attrName>
                                        </p:attrNameLst>
                                      </p:cBhvr>
                                      <p:tavLst>
                                        <p:tav tm="0">
                                          <p:val>
                                            <p:strVal val="#ppt_x"/>
                                          </p:val>
                                        </p:tav>
                                        <p:tav tm="100000">
                                          <p:val>
                                            <p:strVal val="#ppt_x"/>
                                          </p:val>
                                        </p:tav>
                                      </p:tavLst>
                                    </p:anim>
                                    <p:anim calcmode="lin" valueType="num">
                                      <p:cBhvr additive="base">
                                        <p:cTn id="8" dur="1000" fill="hold"/>
                                        <p:tgtEl>
                                          <p:spTgt spid="16589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65893"/>
                                        </p:tgtEl>
                                        <p:attrNameLst>
                                          <p:attrName>style.visibility</p:attrName>
                                        </p:attrNameLst>
                                      </p:cBhvr>
                                      <p:to>
                                        <p:strVal val="visible"/>
                                      </p:to>
                                    </p:set>
                                    <p:anim calcmode="lin" valueType="num">
                                      <p:cBhvr additive="base">
                                        <p:cTn id="12" dur="1000" fill="hold"/>
                                        <p:tgtEl>
                                          <p:spTgt spid="165893"/>
                                        </p:tgtEl>
                                        <p:attrNameLst>
                                          <p:attrName>ppt_x</p:attrName>
                                        </p:attrNameLst>
                                      </p:cBhvr>
                                      <p:tavLst>
                                        <p:tav tm="0">
                                          <p:val>
                                            <p:strVal val="#ppt_x"/>
                                          </p:val>
                                        </p:tav>
                                        <p:tav tm="100000">
                                          <p:val>
                                            <p:strVal val="#ppt_x"/>
                                          </p:val>
                                        </p:tav>
                                      </p:tavLst>
                                    </p:anim>
                                    <p:anim calcmode="lin" valueType="num">
                                      <p:cBhvr additive="base">
                                        <p:cTn id="13" dur="1000" fill="hold"/>
                                        <p:tgtEl>
                                          <p:spTgt spid="16589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grpId="1" nodeType="clickEffect">
                                  <p:stCondLst>
                                    <p:cond delay="0"/>
                                  </p:stCondLst>
                                  <p:childTnLst>
                                    <p:animEffect transition="out" filter="dissolve">
                                      <p:cBhvr>
                                        <p:cTn id="17" dur="500"/>
                                        <p:tgtEl>
                                          <p:spTgt spid="165893"/>
                                        </p:tgtEl>
                                      </p:cBhvr>
                                    </p:animEffect>
                                    <p:set>
                                      <p:cBhvr>
                                        <p:cTn id="18" dur="1" fill="hold">
                                          <p:stCondLst>
                                            <p:cond delay="499"/>
                                          </p:stCondLst>
                                        </p:cTn>
                                        <p:tgtEl>
                                          <p:spTgt spid="165893"/>
                                        </p:tgtEl>
                                        <p:attrNameLst>
                                          <p:attrName>style.visibility</p:attrName>
                                        </p:attrNameLst>
                                      </p:cBhvr>
                                      <p:to>
                                        <p:strVal val="hidden"/>
                                      </p:to>
                                    </p:set>
                                  </p:childTnLst>
                                </p:cTn>
                              </p:par>
                            </p:childTnLst>
                          </p:cTn>
                        </p:par>
                        <p:par>
                          <p:cTn id="19" fill="hold">
                            <p:stCondLst>
                              <p:cond delay="500"/>
                            </p:stCondLst>
                            <p:childTnLst>
                              <p:par>
                                <p:cTn id="20" presetID="23" presetClass="entr" presetSubtype="16" fill="hold" nodeType="afterEffect">
                                  <p:stCondLst>
                                    <p:cond delay="0"/>
                                  </p:stCondLst>
                                  <p:childTnLst>
                                    <p:set>
                                      <p:cBhvr>
                                        <p:cTn id="21" dur="1" fill="hold">
                                          <p:stCondLst>
                                            <p:cond delay="0"/>
                                          </p:stCondLst>
                                        </p:cTn>
                                        <p:tgtEl>
                                          <p:spTgt spid="165903"/>
                                        </p:tgtEl>
                                        <p:attrNameLst>
                                          <p:attrName>style.visibility</p:attrName>
                                        </p:attrNameLst>
                                      </p:cBhvr>
                                      <p:to>
                                        <p:strVal val="visible"/>
                                      </p:to>
                                    </p:set>
                                    <p:anim calcmode="lin" valueType="num">
                                      <p:cBhvr>
                                        <p:cTn id="22" dur="500" fill="hold"/>
                                        <p:tgtEl>
                                          <p:spTgt spid="165903"/>
                                        </p:tgtEl>
                                        <p:attrNameLst>
                                          <p:attrName>ppt_w</p:attrName>
                                        </p:attrNameLst>
                                      </p:cBhvr>
                                      <p:tavLst>
                                        <p:tav tm="0">
                                          <p:val>
                                            <p:fltVal val="0"/>
                                          </p:val>
                                        </p:tav>
                                        <p:tav tm="100000">
                                          <p:val>
                                            <p:strVal val="#ppt_w"/>
                                          </p:val>
                                        </p:tav>
                                      </p:tavLst>
                                    </p:anim>
                                    <p:anim calcmode="lin" valueType="num">
                                      <p:cBhvr>
                                        <p:cTn id="23" dur="500" fill="hold"/>
                                        <p:tgtEl>
                                          <p:spTgt spid="16590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p:bldP spid="165893" grpId="0"/>
      <p:bldP spid="16589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Text Box 4"/>
          <p:cNvSpPr txBox="1">
            <a:spLocks noChangeArrowheads="1"/>
          </p:cNvSpPr>
          <p:nvPr/>
        </p:nvSpPr>
        <p:spPr bwMode="auto">
          <a:xfrm>
            <a:off x="1403350" y="1196975"/>
            <a:ext cx="7051675" cy="641350"/>
          </a:xfrm>
          <a:prstGeom prst="rect">
            <a:avLst/>
          </a:prstGeom>
          <a:noFill/>
          <a:ln w="9525">
            <a:noFill/>
            <a:miter lim="800000"/>
            <a:headEnd/>
            <a:tailEnd/>
          </a:ln>
          <a:effectLst/>
        </p:spPr>
        <p:txBody>
          <a:bodyPr>
            <a:spAutoFit/>
          </a:bodyPr>
          <a:lstStyle/>
          <a:p>
            <a:r>
              <a:rPr lang="zh-CN" altLang="en-US" sz="3600" b="1" dirty="0" smtClean="0">
                <a:solidFill>
                  <a:schemeClr val="bg1"/>
                </a:solidFill>
                <a:effectLst>
                  <a:outerShdw blurRad="38100" dist="38100" dir="2700000" algn="tl">
                    <a:srgbClr val="C0C0C0"/>
                  </a:outerShdw>
                </a:effectLst>
                <a:ea typeface="黑体" pitchFamily="2" charset="-122"/>
              </a:rPr>
              <a:t>辨析貳：</a:t>
            </a:r>
            <a:r>
              <a:rPr lang="zh-CN" altLang="en-US" sz="3600" b="1" dirty="0">
                <a:solidFill>
                  <a:schemeClr val="bg1"/>
                </a:solidFill>
                <a:effectLst>
                  <a:outerShdw blurRad="38100" dist="38100" dir="2700000" algn="tl">
                    <a:srgbClr val="C0C0C0"/>
                  </a:outerShdw>
                </a:effectLst>
                <a:ea typeface="黑体" pitchFamily="2" charset="-122"/>
              </a:rPr>
              <a:t>汉服与唐装、旗袍</a:t>
            </a:r>
          </a:p>
        </p:txBody>
      </p:sp>
      <p:sp>
        <p:nvSpPr>
          <p:cNvPr id="122885" name="Text Box 5"/>
          <p:cNvSpPr txBox="1">
            <a:spLocks noChangeArrowheads="1"/>
          </p:cNvSpPr>
          <p:nvPr/>
        </p:nvSpPr>
        <p:spPr bwMode="auto">
          <a:xfrm>
            <a:off x="1116013" y="2133600"/>
            <a:ext cx="6696075" cy="4124206"/>
          </a:xfrm>
          <a:prstGeom prst="rect">
            <a:avLst/>
          </a:prstGeom>
          <a:noFill/>
          <a:ln w="9525">
            <a:noFill/>
            <a:miter lim="800000"/>
            <a:headEnd/>
            <a:tailEnd/>
          </a:ln>
          <a:effectLst/>
        </p:spPr>
        <p:txBody>
          <a:bodyPr>
            <a:spAutoFit/>
          </a:bodyPr>
          <a:lstStyle/>
          <a:p>
            <a:r>
              <a:rPr lang="zh-CN" altLang="en-US" sz="2200" b="1" dirty="0">
                <a:solidFill>
                  <a:srgbClr val="FFFF00"/>
                </a:solidFill>
              </a:rPr>
              <a:t>疑问：唐装与旗袍是否也是汉服的一种</a:t>
            </a:r>
          </a:p>
          <a:p>
            <a:endParaRPr lang="en-US" altLang="zh-CN" b="1" dirty="0" smtClean="0">
              <a:solidFill>
                <a:schemeClr val="bg1"/>
              </a:solidFill>
            </a:endParaRPr>
          </a:p>
          <a:p>
            <a:r>
              <a:rPr lang="zh-CN" altLang="en-US" b="1" dirty="0" smtClean="0">
                <a:solidFill>
                  <a:schemeClr val="bg1"/>
                </a:solidFill>
              </a:rPr>
              <a:t>        </a:t>
            </a:r>
            <a:r>
              <a:rPr lang="zh-CN" altLang="en-US" b="1" dirty="0">
                <a:solidFill>
                  <a:schemeClr val="bg1"/>
                </a:solidFill>
              </a:rPr>
              <a:t>今天人们看到的“唐装”，并不是真正唐朝的服装，而是借唐朝的名义而结合清朝服饰而“创新”出来的仿古服饰。唐装设计者之一余莺解答说：这主要是因为国外都称华人居住的地方为“唐人街”，那“唐人”穿的衣服自然就应该叫“唐装”了。</a:t>
            </a:r>
          </a:p>
          <a:p>
            <a:r>
              <a:rPr lang="zh-CN" altLang="en-US" b="1" dirty="0"/>
              <a:t>       </a:t>
            </a:r>
            <a:r>
              <a:rPr lang="zh-CN" altLang="en-US" b="1" dirty="0">
                <a:solidFill>
                  <a:schemeClr val="bg1"/>
                </a:solidFill>
              </a:rPr>
              <a:t>旗袍是中国的女性服饰之一，在</a:t>
            </a:r>
            <a:r>
              <a:rPr lang="en-US" altLang="zh-CN" b="1" dirty="0">
                <a:solidFill>
                  <a:schemeClr val="bg1"/>
                </a:solidFill>
              </a:rPr>
              <a:t>20</a:t>
            </a:r>
            <a:r>
              <a:rPr lang="zh-CN" altLang="en-US" b="1" dirty="0">
                <a:solidFill>
                  <a:schemeClr val="bg1"/>
                </a:solidFill>
              </a:rPr>
              <a:t>世纪上半叶由民国时汉族女性参考满族女性传统旗服和西洋文化基础上设计的一种时装，是一种东西方文化揉和的产物。</a:t>
            </a:r>
            <a:r>
              <a:rPr lang="zh-CN" altLang="en-US" dirty="0">
                <a:solidFill>
                  <a:schemeClr val="bg1"/>
                </a:solidFill>
              </a:rPr>
              <a:t> </a:t>
            </a:r>
            <a:endParaRPr lang="zh-CN" altLang="en-US" b="1" dirty="0">
              <a:solidFill>
                <a:schemeClr val="bg1"/>
              </a:solidFill>
            </a:endParaRPr>
          </a:p>
          <a:p>
            <a:r>
              <a:rPr lang="zh-CN" altLang="en-US" b="1" dirty="0">
                <a:solidFill>
                  <a:schemeClr val="bg1"/>
                </a:solidFill>
              </a:rPr>
              <a:t>      以上两种服装带有强烈的满族特色，和</a:t>
            </a:r>
            <a:r>
              <a:rPr lang="en-US" altLang="zh-CN" b="1" dirty="0">
                <a:solidFill>
                  <a:schemeClr val="bg1"/>
                </a:solidFill>
              </a:rPr>
              <a:t>4000</a:t>
            </a:r>
            <a:r>
              <a:rPr lang="zh-CN" altLang="en-US" b="1" dirty="0">
                <a:solidFill>
                  <a:schemeClr val="bg1"/>
                </a:solidFill>
              </a:rPr>
              <a:t>年历史的汉服之间没有连贯的传承，因此不能代表汉族传统服饰，只能作为中式服装穿着。</a:t>
            </a:r>
          </a:p>
        </p:txBody>
      </p:sp>
      <p:grpSp>
        <p:nvGrpSpPr>
          <p:cNvPr id="122901" name="Group 21"/>
          <p:cNvGrpSpPr>
            <a:grpSpLocks/>
          </p:cNvGrpSpPr>
          <p:nvPr/>
        </p:nvGrpSpPr>
        <p:grpSpPr bwMode="auto">
          <a:xfrm>
            <a:off x="1042988" y="2205038"/>
            <a:ext cx="7343775" cy="3941762"/>
            <a:chOff x="431" y="1752"/>
            <a:chExt cx="4626" cy="2483"/>
          </a:xfrm>
        </p:grpSpPr>
        <p:grpSp>
          <p:nvGrpSpPr>
            <p:cNvPr id="122894" name="Group 14"/>
            <p:cNvGrpSpPr>
              <a:grpSpLocks/>
            </p:cNvGrpSpPr>
            <p:nvPr/>
          </p:nvGrpSpPr>
          <p:grpSpPr bwMode="auto">
            <a:xfrm>
              <a:off x="431" y="1752"/>
              <a:ext cx="4626" cy="1998"/>
              <a:chOff x="431" y="1706"/>
              <a:chExt cx="4202" cy="1815"/>
            </a:xfrm>
          </p:grpSpPr>
          <p:pic>
            <p:nvPicPr>
              <p:cNvPr id="122887" name="Picture 7" descr="638bb4a01ecb0582cbefd0c9"/>
              <p:cNvPicPr>
                <a:picLocks noChangeAspect="1" noChangeArrowheads="1"/>
              </p:cNvPicPr>
              <p:nvPr/>
            </p:nvPicPr>
            <p:blipFill>
              <a:blip r:embed="rId3" cstate="print"/>
              <a:srcRect/>
              <a:stretch>
                <a:fillRect/>
              </a:stretch>
            </p:blipFill>
            <p:spPr bwMode="auto">
              <a:xfrm>
                <a:off x="1746" y="1706"/>
                <a:ext cx="1531" cy="1814"/>
              </a:xfrm>
              <a:prstGeom prst="rect">
                <a:avLst/>
              </a:prstGeom>
              <a:noFill/>
            </p:spPr>
          </p:pic>
          <p:pic>
            <p:nvPicPr>
              <p:cNvPr id="122889" name="Picture 9" descr="01300000053621120081021392948"/>
              <p:cNvPicPr>
                <a:picLocks noChangeAspect="1" noChangeArrowheads="1"/>
              </p:cNvPicPr>
              <p:nvPr/>
            </p:nvPicPr>
            <p:blipFill>
              <a:blip r:embed="rId4" cstate="print"/>
              <a:srcRect/>
              <a:stretch>
                <a:fillRect/>
              </a:stretch>
            </p:blipFill>
            <p:spPr bwMode="auto">
              <a:xfrm>
                <a:off x="431" y="1706"/>
                <a:ext cx="1238" cy="1814"/>
              </a:xfrm>
              <a:prstGeom prst="rect">
                <a:avLst/>
              </a:prstGeom>
              <a:noFill/>
            </p:spPr>
          </p:pic>
          <p:pic>
            <p:nvPicPr>
              <p:cNvPr id="122893" name="Picture 13" descr="W020081029304666405077"/>
              <p:cNvPicPr>
                <a:picLocks noChangeAspect="1" noChangeArrowheads="1"/>
              </p:cNvPicPr>
              <p:nvPr/>
            </p:nvPicPr>
            <p:blipFill>
              <a:blip r:embed="rId5" cstate="print"/>
              <a:srcRect t="6807" r="61234" b="2353"/>
              <a:stretch>
                <a:fillRect/>
              </a:stretch>
            </p:blipFill>
            <p:spPr bwMode="auto">
              <a:xfrm>
                <a:off x="3470" y="1706"/>
                <a:ext cx="1163" cy="1815"/>
              </a:xfrm>
              <a:prstGeom prst="rect">
                <a:avLst/>
              </a:prstGeom>
              <a:noFill/>
            </p:spPr>
          </p:pic>
        </p:grpSp>
        <p:sp>
          <p:nvSpPr>
            <p:cNvPr id="122898" name="Text Box 18"/>
            <p:cNvSpPr txBox="1">
              <a:spLocks noChangeArrowheads="1"/>
            </p:cNvSpPr>
            <p:nvPr/>
          </p:nvSpPr>
          <p:spPr bwMode="auto">
            <a:xfrm>
              <a:off x="613" y="3793"/>
              <a:ext cx="816" cy="250"/>
            </a:xfrm>
            <a:prstGeom prst="rect">
              <a:avLst/>
            </a:prstGeom>
            <a:noFill/>
            <a:ln w="9525">
              <a:noFill/>
              <a:miter lim="800000"/>
              <a:headEnd/>
              <a:tailEnd/>
            </a:ln>
            <a:effectLst/>
          </p:spPr>
          <p:txBody>
            <a:bodyPr>
              <a:spAutoFit/>
            </a:bodyPr>
            <a:lstStyle/>
            <a:p>
              <a:pPr>
                <a:spcBef>
                  <a:spcPct val="50000"/>
                </a:spcBef>
              </a:pPr>
              <a:r>
                <a:rPr lang="zh-CN" altLang="en-US">
                  <a:solidFill>
                    <a:schemeClr val="bg1"/>
                  </a:solidFill>
                </a:rPr>
                <a:t>唐式汉服</a:t>
              </a:r>
            </a:p>
          </p:txBody>
        </p:sp>
        <p:sp>
          <p:nvSpPr>
            <p:cNvPr id="122899" name="Text Box 19"/>
            <p:cNvSpPr txBox="1">
              <a:spLocks noChangeArrowheads="1"/>
            </p:cNvSpPr>
            <p:nvPr/>
          </p:nvSpPr>
          <p:spPr bwMode="auto">
            <a:xfrm>
              <a:off x="2562" y="3793"/>
              <a:ext cx="454" cy="442"/>
            </a:xfrm>
            <a:prstGeom prst="rect">
              <a:avLst/>
            </a:prstGeom>
            <a:noFill/>
            <a:ln w="9525">
              <a:noFill/>
              <a:miter lim="800000"/>
              <a:headEnd/>
              <a:tailEnd/>
            </a:ln>
            <a:effectLst/>
          </p:spPr>
          <p:txBody>
            <a:bodyPr>
              <a:spAutoFit/>
            </a:bodyPr>
            <a:lstStyle/>
            <a:p>
              <a:pPr>
                <a:spcBef>
                  <a:spcPct val="50000"/>
                </a:spcBef>
              </a:pPr>
              <a:r>
                <a:rPr lang="zh-CN" altLang="en-US">
                  <a:solidFill>
                    <a:schemeClr val="bg1"/>
                  </a:solidFill>
                </a:rPr>
                <a:t>唐装旗袍</a:t>
              </a:r>
            </a:p>
          </p:txBody>
        </p:sp>
        <p:sp>
          <p:nvSpPr>
            <p:cNvPr id="122900" name="Text Box 20"/>
            <p:cNvSpPr txBox="1">
              <a:spLocks noChangeArrowheads="1"/>
            </p:cNvSpPr>
            <p:nvPr/>
          </p:nvSpPr>
          <p:spPr bwMode="auto">
            <a:xfrm>
              <a:off x="4241" y="3793"/>
              <a:ext cx="454" cy="250"/>
            </a:xfrm>
            <a:prstGeom prst="rect">
              <a:avLst/>
            </a:prstGeom>
            <a:noFill/>
            <a:ln w="9525">
              <a:noFill/>
              <a:miter lim="800000"/>
              <a:headEnd/>
              <a:tailEnd/>
            </a:ln>
            <a:effectLst/>
          </p:spPr>
          <p:txBody>
            <a:bodyPr>
              <a:spAutoFit/>
            </a:bodyPr>
            <a:lstStyle/>
            <a:p>
              <a:pPr>
                <a:spcBef>
                  <a:spcPct val="50000"/>
                </a:spcBef>
              </a:pPr>
              <a:r>
                <a:rPr lang="zh-CN" altLang="en-US">
                  <a:solidFill>
                    <a:schemeClr val="bg1"/>
                  </a:solidFill>
                </a:rPr>
                <a:t>满服</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2884"/>
                                        </p:tgtEl>
                                        <p:attrNameLst>
                                          <p:attrName>style.visibility</p:attrName>
                                        </p:attrNameLst>
                                      </p:cBhvr>
                                      <p:to>
                                        <p:strVal val="visible"/>
                                      </p:to>
                                    </p:set>
                                    <p:anim calcmode="lin" valueType="num">
                                      <p:cBhvr additive="base">
                                        <p:cTn id="7" dur="1000" fill="hold"/>
                                        <p:tgtEl>
                                          <p:spTgt spid="122884"/>
                                        </p:tgtEl>
                                        <p:attrNameLst>
                                          <p:attrName>ppt_x</p:attrName>
                                        </p:attrNameLst>
                                      </p:cBhvr>
                                      <p:tavLst>
                                        <p:tav tm="0">
                                          <p:val>
                                            <p:strVal val="#ppt_x"/>
                                          </p:val>
                                        </p:tav>
                                        <p:tav tm="100000">
                                          <p:val>
                                            <p:strVal val="#ppt_x"/>
                                          </p:val>
                                        </p:tav>
                                      </p:tavLst>
                                    </p:anim>
                                    <p:anim calcmode="lin" valueType="num">
                                      <p:cBhvr additive="base">
                                        <p:cTn id="8" dur="1000" fill="hold"/>
                                        <p:tgtEl>
                                          <p:spTgt spid="12288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22885"/>
                                        </p:tgtEl>
                                        <p:attrNameLst>
                                          <p:attrName>style.visibility</p:attrName>
                                        </p:attrNameLst>
                                      </p:cBhvr>
                                      <p:to>
                                        <p:strVal val="visible"/>
                                      </p:to>
                                    </p:set>
                                    <p:anim calcmode="lin" valueType="num">
                                      <p:cBhvr additive="base">
                                        <p:cTn id="12" dur="1000" fill="hold"/>
                                        <p:tgtEl>
                                          <p:spTgt spid="122885"/>
                                        </p:tgtEl>
                                        <p:attrNameLst>
                                          <p:attrName>ppt_x</p:attrName>
                                        </p:attrNameLst>
                                      </p:cBhvr>
                                      <p:tavLst>
                                        <p:tav tm="0">
                                          <p:val>
                                            <p:strVal val="#ppt_x"/>
                                          </p:val>
                                        </p:tav>
                                        <p:tav tm="100000">
                                          <p:val>
                                            <p:strVal val="#ppt_x"/>
                                          </p:val>
                                        </p:tav>
                                      </p:tavLst>
                                    </p:anim>
                                    <p:anim calcmode="lin" valueType="num">
                                      <p:cBhvr additive="base">
                                        <p:cTn id="13" dur="1000" fill="hold"/>
                                        <p:tgtEl>
                                          <p:spTgt spid="12288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grpId="1" nodeType="clickEffect">
                                  <p:stCondLst>
                                    <p:cond delay="0"/>
                                  </p:stCondLst>
                                  <p:childTnLst>
                                    <p:animEffect transition="out" filter="dissolve">
                                      <p:cBhvr>
                                        <p:cTn id="17" dur="500"/>
                                        <p:tgtEl>
                                          <p:spTgt spid="122885"/>
                                        </p:tgtEl>
                                      </p:cBhvr>
                                    </p:animEffect>
                                    <p:set>
                                      <p:cBhvr>
                                        <p:cTn id="18" dur="1" fill="hold">
                                          <p:stCondLst>
                                            <p:cond delay="499"/>
                                          </p:stCondLst>
                                        </p:cTn>
                                        <p:tgtEl>
                                          <p:spTgt spid="122885"/>
                                        </p:tgtEl>
                                        <p:attrNameLst>
                                          <p:attrName>style.visibility</p:attrName>
                                        </p:attrNameLst>
                                      </p:cBhvr>
                                      <p:to>
                                        <p:strVal val="hidden"/>
                                      </p:to>
                                    </p:set>
                                  </p:childTnLst>
                                </p:cTn>
                              </p:par>
                            </p:childTnLst>
                          </p:cTn>
                        </p:par>
                        <p:par>
                          <p:cTn id="19" fill="hold">
                            <p:stCondLst>
                              <p:cond delay="500"/>
                            </p:stCondLst>
                            <p:childTnLst>
                              <p:par>
                                <p:cTn id="20" presetID="12" presetClass="entr" presetSubtype="1" fill="hold" nodeType="afterEffect">
                                  <p:stCondLst>
                                    <p:cond delay="0"/>
                                  </p:stCondLst>
                                  <p:childTnLst>
                                    <p:set>
                                      <p:cBhvr>
                                        <p:cTn id="21" dur="1" fill="hold">
                                          <p:stCondLst>
                                            <p:cond delay="0"/>
                                          </p:stCondLst>
                                        </p:cTn>
                                        <p:tgtEl>
                                          <p:spTgt spid="122901"/>
                                        </p:tgtEl>
                                        <p:attrNameLst>
                                          <p:attrName>style.visibility</p:attrName>
                                        </p:attrNameLst>
                                      </p:cBhvr>
                                      <p:to>
                                        <p:strVal val="visible"/>
                                      </p:to>
                                    </p:set>
                                    <p:animEffect transition="in" filter="slide(fromTop)">
                                      <p:cBhvr>
                                        <p:cTn id="22" dur="1000"/>
                                        <p:tgtEl>
                                          <p:spTgt spid="122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885" grpId="0"/>
      <p:bldP spid="12288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EMP\华.tif"/>
          <p:cNvPicPr>
            <a:picLocks noChangeAspect="1" noChangeArrowheads="1"/>
          </p:cNvPicPr>
          <p:nvPr/>
        </p:nvPicPr>
        <p:blipFill>
          <a:blip r:embed="rId3" cstate="print"/>
          <a:srcRect/>
          <a:stretch>
            <a:fillRect/>
          </a:stretch>
        </p:blipFill>
        <p:spPr bwMode="auto">
          <a:xfrm>
            <a:off x="1755828" y="2099734"/>
            <a:ext cx="1893081" cy="3335866"/>
          </a:xfrm>
          <a:prstGeom prst="rect">
            <a:avLst/>
          </a:prstGeom>
          <a:noFill/>
        </p:spPr>
      </p:pic>
      <p:pic>
        <p:nvPicPr>
          <p:cNvPr id="3075" name="Picture 3" descr="H:\TEMP\夏.tif"/>
          <p:cNvPicPr>
            <a:picLocks noChangeAspect="1" noChangeArrowheads="1"/>
          </p:cNvPicPr>
          <p:nvPr/>
        </p:nvPicPr>
        <p:blipFill>
          <a:blip r:embed="rId4" cstate="print"/>
          <a:srcRect/>
          <a:stretch>
            <a:fillRect/>
          </a:stretch>
        </p:blipFill>
        <p:spPr bwMode="auto">
          <a:xfrm>
            <a:off x="5586415" y="2065866"/>
            <a:ext cx="1711853" cy="3478632"/>
          </a:xfrm>
          <a:prstGeom prst="rect">
            <a:avLst/>
          </a:prstGeom>
          <a:noFill/>
        </p:spPr>
      </p:pic>
      <p:sp>
        <p:nvSpPr>
          <p:cNvPr id="5" name="TextBox 4"/>
          <p:cNvSpPr txBox="1"/>
          <p:nvPr/>
        </p:nvSpPr>
        <p:spPr>
          <a:xfrm>
            <a:off x="1816608" y="1543732"/>
            <a:ext cx="5513048" cy="2215991"/>
          </a:xfrm>
          <a:prstGeom prst="rect">
            <a:avLst/>
          </a:prstGeom>
          <a:noFill/>
        </p:spPr>
        <p:txBody>
          <a:bodyPr wrap="none" rtlCol="0">
            <a:spAutoFit/>
          </a:bodyPr>
          <a:lstStyle/>
          <a:p>
            <a:r>
              <a:rPr lang="zh-CN" altLang="en-US" sz="13800" b="1" dirty="0" smtClean="0">
                <a:solidFill>
                  <a:schemeClr val="bg1"/>
                </a:solidFill>
                <a:effectLst>
                  <a:outerShdw blurRad="38100" dist="38100" dir="2700000" algn="tl">
                    <a:srgbClr val="C0C0C0"/>
                  </a:outerShdw>
                </a:effectLst>
                <a:latin typeface="楷体_GB2312" pitchFamily="49" charset="-122"/>
              </a:rPr>
              <a:t>法天地</a:t>
            </a:r>
            <a:endParaRPr lang="en-US" altLang="zh-CN" sz="13800" b="1" dirty="0">
              <a:solidFill>
                <a:schemeClr val="bg1"/>
              </a:solidFill>
              <a:effectLst>
                <a:outerShdw blurRad="38100" dist="38100" dir="2700000" algn="tl">
                  <a:srgbClr val="C0C0C0"/>
                </a:outerShdw>
              </a:effectLst>
              <a:latin typeface="楷体_GB2312" pitchFamily="49" charset="-122"/>
            </a:endParaRPr>
          </a:p>
        </p:txBody>
      </p:sp>
      <p:sp>
        <p:nvSpPr>
          <p:cNvPr id="6" name="TextBox 5"/>
          <p:cNvSpPr txBox="1"/>
          <p:nvPr/>
        </p:nvSpPr>
        <p:spPr>
          <a:xfrm>
            <a:off x="1179094" y="4343400"/>
            <a:ext cx="6713621" cy="830997"/>
          </a:xfrm>
          <a:prstGeom prst="rect">
            <a:avLst/>
          </a:prstGeom>
          <a:noFill/>
        </p:spPr>
        <p:txBody>
          <a:bodyPr wrap="square" rtlCol="0">
            <a:spAutoFit/>
          </a:bodyPr>
          <a:lstStyle/>
          <a:p>
            <a:r>
              <a:rPr lang="zh-CN" altLang="en-US" sz="2400" dirty="0" smtClean="0">
                <a:solidFill>
                  <a:schemeClr val="bg1"/>
                </a:solidFill>
                <a:latin typeface="黑体" pitchFamily="2" charset="-122"/>
                <a:ea typeface="黑体" pitchFamily="2" charset="-122"/>
              </a:rPr>
              <a:t>故圣人作则，必以天地为本。</a:t>
            </a:r>
            <a:endParaRPr lang="en-US" altLang="zh-CN" sz="2400" dirty="0" smtClean="0">
              <a:solidFill>
                <a:schemeClr val="bg1"/>
              </a:solidFill>
              <a:latin typeface="黑体" pitchFamily="2" charset="-122"/>
              <a:ea typeface="黑体" pitchFamily="2" charset="-122"/>
            </a:endParaRPr>
          </a:p>
          <a:p>
            <a:pPr algn="r"/>
            <a:r>
              <a:rPr lang="en-US" altLang="zh-CN" sz="2400" dirty="0" smtClean="0">
                <a:solidFill>
                  <a:schemeClr val="bg1"/>
                </a:solidFill>
                <a:latin typeface="黑体" pitchFamily="2" charset="-122"/>
                <a:ea typeface="黑体" pitchFamily="2" charset="-122"/>
              </a:rPr>
              <a:t>——《</a:t>
            </a:r>
            <a:r>
              <a:rPr lang="zh-CN" altLang="en-US" sz="2400" dirty="0" smtClean="0">
                <a:solidFill>
                  <a:schemeClr val="bg1"/>
                </a:solidFill>
                <a:latin typeface="黑体" pitchFamily="2" charset="-122"/>
                <a:ea typeface="黑体" pitchFamily="2" charset="-122"/>
              </a:rPr>
              <a:t>礼记</a:t>
            </a:r>
            <a:r>
              <a:rPr lang="en-US" altLang="zh-CN" sz="2400" dirty="0" smtClean="0">
                <a:solidFill>
                  <a:schemeClr val="bg1"/>
                </a:solidFill>
                <a:latin typeface="黑体" pitchFamily="2" charset="-122"/>
                <a:ea typeface="黑体" pitchFamily="2" charset="-122"/>
              </a:rPr>
              <a:t>·</a:t>
            </a:r>
            <a:r>
              <a:rPr lang="zh-CN" altLang="en-US" sz="2400" dirty="0" smtClean="0">
                <a:solidFill>
                  <a:schemeClr val="bg1"/>
                </a:solidFill>
                <a:latin typeface="黑体" pitchFamily="2" charset="-122"/>
                <a:ea typeface="黑体" pitchFamily="2" charset="-122"/>
              </a:rPr>
              <a:t>礼运</a:t>
            </a:r>
            <a:r>
              <a:rPr lang="en-US" altLang="zh-CN" sz="2400" dirty="0" smtClean="0">
                <a:solidFill>
                  <a:schemeClr val="bg1"/>
                </a:solidFill>
                <a:latin typeface="黑体" pitchFamily="2" charset="-122"/>
                <a:ea typeface="黑体" pitchFamily="2" charset="-122"/>
              </a:rPr>
              <a:t>》</a:t>
            </a:r>
            <a:endParaRPr lang="zh-CN" altLang="en-US" sz="2400" dirty="0">
              <a:solidFill>
                <a:schemeClr val="bg1"/>
              </a:solidFill>
              <a:latin typeface="黑体" pitchFamily="2" charset="-122"/>
              <a:ea typeface="黑体" pitchFamily="2" charset="-122"/>
            </a:endParaRPr>
          </a:p>
        </p:txBody>
      </p:sp>
      <p:pic>
        <p:nvPicPr>
          <p:cNvPr id="3076" name="Picture 4" descr="H:\TEMP\礼.tif"/>
          <p:cNvPicPr>
            <a:picLocks noChangeAspect="1" noChangeArrowheads="1"/>
          </p:cNvPicPr>
          <p:nvPr/>
        </p:nvPicPr>
        <p:blipFill>
          <a:blip r:embed="rId5" cstate="print"/>
          <a:srcRect/>
          <a:stretch>
            <a:fillRect/>
          </a:stretch>
        </p:blipFill>
        <p:spPr bwMode="auto">
          <a:xfrm>
            <a:off x="2338916" y="1615547"/>
            <a:ext cx="4078816" cy="3096244"/>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childTnLst>
                                </p:cTn>
                              </p:par>
                              <p:par>
                                <p:cTn id="8" presetID="10" presetClass="entr" presetSubtype="0"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fade">
                                      <p:cBhvr>
                                        <p:cTn id="10" dur="1000"/>
                                        <p:tgtEl>
                                          <p:spTgt spid="307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1000"/>
                                        <p:tgtEl>
                                          <p:spTgt spid="3074"/>
                                        </p:tgtEl>
                                      </p:cBhvr>
                                    </p:animEffect>
                                    <p:set>
                                      <p:cBhvr>
                                        <p:cTn id="15" dur="1" fill="hold">
                                          <p:stCondLst>
                                            <p:cond delay="999"/>
                                          </p:stCondLst>
                                        </p:cTn>
                                        <p:tgtEl>
                                          <p:spTgt spid="3074"/>
                                        </p:tgtEl>
                                        <p:attrNameLst>
                                          <p:attrName>style.visibility</p:attrName>
                                        </p:attrNameLst>
                                      </p:cBhvr>
                                      <p:to>
                                        <p:strVal val="hidden"/>
                                      </p:to>
                                    </p:set>
                                  </p:childTnLst>
                                </p:cTn>
                              </p:par>
                              <p:par>
                                <p:cTn id="16" presetID="56" presetClass="path" presetSubtype="0" accel="50000" decel="50000" fill="hold" nodeType="withEffect">
                                  <p:stCondLst>
                                    <p:cond delay="0"/>
                                  </p:stCondLst>
                                  <p:childTnLst>
                                    <p:animMotion origin="layout" path="M 0.03056 -0.00255 L -0.20833 -0.07407 " pathEditMode="fixed" rAng="0" ptsTypes="AA">
                                      <p:cBhvr>
                                        <p:cTn id="17" dur="1000" fill="hold"/>
                                        <p:tgtEl>
                                          <p:spTgt spid="3075"/>
                                        </p:tgtEl>
                                        <p:attrNameLst>
                                          <p:attrName>ppt_x</p:attrName>
                                          <p:attrName>ppt_y</p:attrName>
                                        </p:attrNameLst>
                                      </p:cBhvr>
                                      <p:rCtr x="-119" y="-36"/>
                                    </p:animMotion>
                                  </p:childTnLst>
                                </p:cTn>
                              </p:par>
                              <p:par>
                                <p:cTn id="18" presetID="6" presetClass="emph" presetSubtype="0" fill="hold" nodeType="withEffect">
                                  <p:stCondLst>
                                    <p:cond delay="0"/>
                                  </p:stCondLst>
                                  <p:childTnLst>
                                    <p:animScale>
                                      <p:cBhvr>
                                        <p:cTn id="19" dur="1000" fill="hold"/>
                                        <p:tgtEl>
                                          <p:spTgt spid="3075"/>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9" presetClass="exit" presetSubtype="0" fill="hold" nodeType="clickEffect">
                                  <p:stCondLst>
                                    <p:cond delay="0"/>
                                  </p:stCondLst>
                                  <p:childTnLst>
                                    <p:animEffect transition="out" filter="dissolve">
                                      <p:cBhvr>
                                        <p:cTn id="23" dur="500"/>
                                        <p:tgtEl>
                                          <p:spTgt spid="3075"/>
                                        </p:tgtEl>
                                      </p:cBhvr>
                                    </p:animEffect>
                                    <p:set>
                                      <p:cBhvr>
                                        <p:cTn id="24" dur="1" fill="hold">
                                          <p:stCondLst>
                                            <p:cond delay="499"/>
                                          </p:stCondLst>
                                        </p:cTn>
                                        <p:tgtEl>
                                          <p:spTgt spid="3075"/>
                                        </p:tgtEl>
                                        <p:attrNameLst>
                                          <p:attrName>style.visibility</p:attrName>
                                        </p:attrNameLst>
                                      </p:cBhvr>
                                      <p:to>
                                        <p:strVal val="hidden"/>
                                      </p:to>
                                    </p:set>
                                  </p:childTnLst>
                                </p:cTn>
                              </p:par>
                              <p:par>
                                <p:cTn id="25" presetID="9" presetClass="entr" presetSubtype="0" fill="hold" nodeType="with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dissolve">
                                      <p:cBhvr>
                                        <p:cTn id="27" dur="500"/>
                                        <p:tgtEl>
                                          <p:spTgt spid="307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nodeType="clickEffect">
                                  <p:stCondLst>
                                    <p:cond delay="0"/>
                                  </p:stCondLst>
                                  <p:childTnLst>
                                    <p:animEffect transition="out" filter="dissolve">
                                      <p:cBhvr>
                                        <p:cTn id="31" dur="500"/>
                                        <p:tgtEl>
                                          <p:spTgt spid="3076"/>
                                        </p:tgtEl>
                                      </p:cBhvr>
                                    </p:animEffect>
                                    <p:set>
                                      <p:cBhvr>
                                        <p:cTn id="32" dur="1" fill="hold">
                                          <p:stCondLst>
                                            <p:cond delay="499"/>
                                          </p:stCondLst>
                                        </p:cTn>
                                        <p:tgtEl>
                                          <p:spTgt spid="3076"/>
                                        </p:tgtEl>
                                        <p:attrNameLst>
                                          <p:attrName>style.visibility</p:attrName>
                                        </p:attrNameLst>
                                      </p:cBhvr>
                                      <p:to>
                                        <p:strVal val="hidden"/>
                                      </p:to>
                                    </p:set>
                                  </p:childTnLst>
                                </p:cTn>
                              </p:par>
                              <p:par>
                                <p:cTn id="33" presetID="9"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childTnLst>
                          </p:cTn>
                        </p:par>
                        <p:par>
                          <p:cTn id="36" fill="hold">
                            <p:stCondLst>
                              <p:cond delay="500"/>
                            </p:stCondLst>
                            <p:childTnLst>
                              <p:par>
                                <p:cTn id="37" presetID="47"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anim calcmode="lin" valueType="num">
                                      <p:cBhvr>
                                        <p:cTn id="40" dur="500" fill="hold"/>
                                        <p:tgtEl>
                                          <p:spTgt spid="6"/>
                                        </p:tgtEl>
                                        <p:attrNameLst>
                                          <p:attrName>ppt_x</p:attrName>
                                        </p:attrNameLst>
                                      </p:cBhvr>
                                      <p:tavLst>
                                        <p:tav tm="0">
                                          <p:val>
                                            <p:strVal val="#ppt_x"/>
                                          </p:val>
                                        </p:tav>
                                        <p:tav tm="100000">
                                          <p:val>
                                            <p:strVal val="#ppt_x"/>
                                          </p:val>
                                        </p:tav>
                                      </p:tavLst>
                                    </p:anim>
                                    <p:anim calcmode="lin" valueType="num">
                                      <p:cBhvr>
                                        <p:cTn id="41"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17520" y="235291"/>
            <a:ext cx="1572768"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自然</a:t>
            </a:r>
            <a:endParaRPr lang="zh-CN" altLang="en-US" sz="3600" dirty="0">
              <a:solidFill>
                <a:schemeClr val="bg1"/>
              </a:solidFill>
              <a:latin typeface="黑体" pitchFamily="2" charset="-122"/>
              <a:ea typeface="黑体" pitchFamily="2" charset="-122"/>
            </a:endParaRPr>
          </a:p>
        </p:txBody>
      </p:sp>
      <p:sp>
        <p:nvSpPr>
          <p:cNvPr id="3" name="TextBox 2"/>
          <p:cNvSpPr txBox="1"/>
          <p:nvPr/>
        </p:nvSpPr>
        <p:spPr>
          <a:xfrm>
            <a:off x="3017520" y="3060787"/>
            <a:ext cx="1572768"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天</a:t>
            </a:r>
            <a:endParaRPr lang="zh-CN" altLang="en-US" sz="3600" dirty="0">
              <a:solidFill>
                <a:schemeClr val="bg1"/>
              </a:solidFill>
              <a:latin typeface="黑体" pitchFamily="2" charset="-122"/>
              <a:ea typeface="黑体" pitchFamily="2" charset="-122"/>
            </a:endParaRPr>
          </a:p>
        </p:txBody>
      </p:sp>
      <p:sp>
        <p:nvSpPr>
          <p:cNvPr id="4" name="TextBox 3"/>
          <p:cNvSpPr txBox="1"/>
          <p:nvPr/>
        </p:nvSpPr>
        <p:spPr>
          <a:xfrm>
            <a:off x="3017520" y="4473535"/>
            <a:ext cx="1572768"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地</a:t>
            </a:r>
            <a:endParaRPr lang="zh-CN" altLang="en-US" sz="3600" dirty="0">
              <a:solidFill>
                <a:schemeClr val="bg1"/>
              </a:solidFill>
              <a:latin typeface="黑体" pitchFamily="2" charset="-122"/>
              <a:ea typeface="黑体" pitchFamily="2" charset="-122"/>
            </a:endParaRPr>
          </a:p>
        </p:txBody>
      </p:sp>
      <p:sp>
        <p:nvSpPr>
          <p:cNvPr id="5" name="TextBox 4"/>
          <p:cNvSpPr txBox="1"/>
          <p:nvPr/>
        </p:nvSpPr>
        <p:spPr>
          <a:xfrm>
            <a:off x="3017520" y="5886283"/>
            <a:ext cx="1572768"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人</a:t>
            </a:r>
            <a:endParaRPr lang="zh-CN" altLang="en-US" sz="3600" dirty="0">
              <a:solidFill>
                <a:schemeClr val="bg1"/>
              </a:solidFill>
              <a:latin typeface="黑体" pitchFamily="2" charset="-122"/>
              <a:ea typeface="黑体" pitchFamily="2" charset="-122"/>
            </a:endParaRPr>
          </a:p>
        </p:txBody>
      </p:sp>
      <p:sp>
        <p:nvSpPr>
          <p:cNvPr id="6" name="TextBox 5"/>
          <p:cNvSpPr txBox="1"/>
          <p:nvPr/>
        </p:nvSpPr>
        <p:spPr>
          <a:xfrm>
            <a:off x="3017520" y="1648039"/>
            <a:ext cx="1572768"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道</a:t>
            </a:r>
            <a:endParaRPr lang="zh-CN" altLang="en-US" sz="3600" dirty="0">
              <a:solidFill>
                <a:schemeClr val="bg1"/>
              </a:solidFill>
              <a:latin typeface="黑体" pitchFamily="2" charset="-122"/>
              <a:ea typeface="黑体" pitchFamily="2" charset="-122"/>
            </a:endParaRPr>
          </a:p>
        </p:txBody>
      </p:sp>
      <p:sp>
        <p:nvSpPr>
          <p:cNvPr id="8" name="上箭头 7"/>
          <p:cNvSpPr/>
          <p:nvPr/>
        </p:nvSpPr>
        <p:spPr>
          <a:xfrm>
            <a:off x="3749040" y="923454"/>
            <a:ext cx="109728" cy="682752"/>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上箭头 8"/>
          <p:cNvSpPr/>
          <p:nvPr/>
        </p:nvSpPr>
        <p:spPr>
          <a:xfrm>
            <a:off x="3749040" y="2336201"/>
            <a:ext cx="109728" cy="682752"/>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上箭头 9"/>
          <p:cNvSpPr/>
          <p:nvPr/>
        </p:nvSpPr>
        <p:spPr>
          <a:xfrm>
            <a:off x="3749040" y="3748949"/>
            <a:ext cx="109728" cy="682752"/>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上箭头 10"/>
          <p:cNvSpPr/>
          <p:nvPr/>
        </p:nvSpPr>
        <p:spPr>
          <a:xfrm>
            <a:off x="3749040" y="5161697"/>
            <a:ext cx="109728" cy="682752"/>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655468" y="936331"/>
            <a:ext cx="2565947"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物我两忘</a:t>
            </a:r>
            <a:endParaRPr lang="zh-CN" altLang="en-US" sz="3600" dirty="0">
              <a:solidFill>
                <a:schemeClr val="bg1"/>
              </a:solidFill>
              <a:latin typeface="黑体" pitchFamily="2" charset="-122"/>
              <a:ea typeface="黑体" pitchFamily="2" charset="-122"/>
            </a:endParaRPr>
          </a:p>
        </p:txBody>
      </p:sp>
      <p:sp>
        <p:nvSpPr>
          <p:cNvPr id="13" name="TextBox 12"/>
          <p:cNvSpPr txBox="1"/>
          <p:nvPr/>
        </p:nvSpPr>
        <p:spPr>
          <a:xfrm>
            <a:off x="4655468" y="3761827"/>
            <a:ext cx="2073578"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格物穷理</a:t>
            </a:r>
            <a:endParaRPr lang="zh-CN" altLang="en-US" sz="3600" dirty="0">
              <a:solidFill>
                <a:schemeClr val="bg1"/>
              </a:solidFill>
              <a:latin typeface="黑体" pitchFamily="2" charset="-122"/>
              <a:ea typeface="黑体" pitchFamily="2" charset="-122"/>
            </a:endParaRPr>
          </a:p>
        </p:txBody>
      </p:sp>
      <p:sp>
        <p:nvSpPr>
          <p:cNvPr id="14" name="TextBox 13"/>
          <p:cNvSpPr txBox="1"/>
          <p:nvPr/>
        </p:nvSpPr>
        <p:spPr>
          <a:xfrm>
            <a:off x="4655467" y="5174575"/>
            <a:ext cx="2448717"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举止合礼</a:t>
            </a:r>
            <a:endParaRPr lang="zh-CN" altLang="en-US" sz="3600" dirty="0">
              <a:solidFill>
                <a:schemeClr val="bg1"/>
              </a:solidFill>
              <a:latin typeface="黑体" pitchFamily="2" charset="-122"/>
              <a:ea typeface="黑体" pitchFamily="2" charset="-122"/>
            </a:endParaRPr>
          </a:p>
        </p:txBody>
      </p:sp>
      <p:sp>
        <p:nvSpPr>
          <p:cNvPr id="15" name="TextBox 14"/>
          <p:cNvSpPr txBox="1"/>
          <p:nvPr/>
        </p:nvSpPr>
        <p:spPr>
          <a:xfrm>
            <a:off x="4655468" y="2349079"/>
            <a:ext cx="2319762"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净心明性</a:t>
            </a:r>
            <a:endParaRPr lang="zh-CN" altLang="en-US" sz="3600" dirty="0">
              <a:solidFill>
                <a:schemeClr val="bg1"/>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1"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1"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1"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1"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animBg="1"/>
      <p:bldP spid="9" grpId="0" animBg="1"/>
      <p:bldP spid="10" grpId="0" animBg="1"/>
      <p:bldP spid="11" grpId="0" animBg="1"/>
      <p:bldP spid="12" grpId="1"/>
      <p:bldP spid="13" grpId="1"/>
      <p:bldP spid="14" grpId="1"/>
      <p:bldP spid="1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624" y="338029"/>
            <a:ext cx="7309104" cy="830997"/>
          </a:xfrm>
          <a:prstGeom prst="rect">
            <a:avLst/>
          </a:prstGeom>
          <a:noFill/>
        </p:spPr>
        <p:txBody>
          <a:bodyPr wrap="square" rtlCol="0" anchor="ctr">
            <a:spAutoFit/>
          </a:bodyPr>
          <a:lstStyle/>
          <a:p>
            <a:r>
              <a:rPr lang="zh-CN" altLang="en-US" sz="2400" dirty="0" smtClean="0">
                <a:solidFill>
                  <a:schemeClr val="bg1"/>
                </a:solidFill>
                <a:latin typeface="黑体" pitchFamily="2" charset="-122"/>
                <a:ea typeface="黑体" pitchFamily="2" charset="-122"/>
              </a:rPr>
              <a:t>地势坤，君子以厚德载物。</a:t>
            </a:r>
            <a:endParaRPr lang="en-US" altLang="zh-CN" sz="2400" dirty="0" smtClean="0">
              <a:solidFill>
                <a:schemeClr val="bg1"/>
              </a:solidFill>
              <a:latin typeface="黑体" pitchFamily="2" charset="-122"/>
              <a:ea typeface="黑体" pitchFamily="2" charset="-122"/>
            </a:endParaRPr>
          </a:p>
          <a:p>
            <a:pPr algn="r"/>
            <a:r>
              <a:rPr lang="en-US" altLang="zh-CN" sz="2400" dirty="0" smtClean="0">
                <a:solidFill>
                  <a:schemeClr val="bg1"/>
                </a:solidFill>
                <a:latin typeface="黑体" pitchFamily="2" charset="-122"/>
                <a:ea typeface="黑体" pitchFamily="2" charset="-122"/>
              </a:rPr>
              <a:t>——《</a:t>
            </a:r>
            <a:r>
              <a:rPr lang="zh-CN" altLang="en-US" sz="2400" dirty="0" smtClean="0">
                <a:solidFill>
                  <a:schemeClr val="bg1"/>
                </a:solidFill>
                <a:latin typeface="黑体" pitchFamily="2" charset="-122"/>
                <a:ea typeface="黑体" pitchFamily="2" charset="-122"/>
              </a:rPr>
              <a:t>周易</a:t>
            </a:r>
            <a:r>
              <a:rPr lang="en-US" altLang="zh-CN" sz="2400" dirty="0" smtClean="0">
                <a:solidFill>
                  <a:schemeClr val="bg1"/>
                </a:solidFill>
                <a:latin typeface="黑体" pitchFamily="2" charset="-122"/>
                <a:ea typeface="黑体" pitchFamily="2" charset="-122"/>
              </a:rPr>
              <a:t>·</a:t>
            </a:r>
            <a:r>
              <a:rPr lang="zh-CN" altLang="en-US" sz="2400" dirty="0" smtClean="0">
                <a:solidFill>
                  <a:schemeClr val="bg1"/>
                </a:solidFill>
                <a:latin typeface="黑体" pitchFamily="2" charset="-122"/>
                <a:ea typeface="黑体" pitchFamily="2" charset="-122"/>
              </a:rPr>
              <a:t>坤卦</a:t>
            </a:r>
            <a:r>
              <a:rPr lang="en-US" altLang="zh-CN" sz="2400" dirty="0" smtClean="0">
                <a:solidFill>
                  <a:schemeClr val="bg1"/>
                </a:solidFill>
                <a:latin typeface="黑体" pitchFamily="2" charset="-122"/>
                <a:ea typeface="黑体" pitchFamily="2" charset="-122"/>
              </a:rPr>
              <a:t>》</a:t>
            </a:r>
            <a:endParaRPr lang="zh-CN" altLang="en-US" sz="2400" dirty="0">
              <a:solidFill>
                <a:schemeClr val="bg1"/>
              </a:solidFill>
              <a:latin typeface="黑体" pitchFamily="2" charset="-122"/>
              <a:ea typeface="黑体" pitchFamily="2" charset="-122"/>
            </a:endParaRPr>
          </a:p>
        </p:txBody>
      </p:sp>
      <p:sp>
        <p:nvSpPr>
          <p:cNvPr id="3" name="TextBox 2"/>
          <p:cNvSpPr txBox="1"/>
          <p:nvPr/>
        </p:nvSpPr>
        <p:spPr>
          <a:xfrm>
            <a:off x="969264" y="2750474"/>
            <a:ext cx="5959074" cy="3046988"/>
          </a:xfrm>
          <a:prstGeom prst="rect">
            <a:avLst/>
          </a:prstGeom>
          <a:noFill/>
        </p:spPr>
        <p:txBody>
          <a:bodyPr wrap="square" rtlCol="0" anchor="ctr">
            <a:spAutoFit/>
          </a:bodyPr>
          <a:lstStyle/>
          <a:p>
            <a:r>
              <a:rPr lang="zh-CN" altLang="en-US" sz="2400" dirty="0" smtClean="0">
                <a:solidFill>
                  <a:schemeClr val="bg1"/>
                </a:solidFill>
                <a:latin typeface="黑体" pitchFamily="2" charset="-122"/>
                <a:ea typeface="黑体" pitchFamily="2" charset="-122"/>
              </a:rPr>
              <a:t>汉礼在外在形式上讲求高度的对称和谐：</a:t>
            </a:r>
            <a:endParaRPr lang="en-US" altLang="zh-CN" sz="2400" dirty="0" smtClean="0">
              <a:solidFill>
                <a:schemeClr val="bg1"/>
              </a:solidFill>
              <a:latin typeface="黑体" pitchFamily="2" charset="-122"/>
              <a:ea typeface="黑体" pitchFamily="2" charset="-122"/>
            </a:endParaRPr>
          </a:p>
          <a:p>
            <a:endParaRPr lang="en-US" altLang="zh-CN" sz="2400" dirty="0" smtClean="0">
              <a:solidFill>
                <a:schemeClr val="bg1"/>
              </a:solidFill>
              <a:latin typeface="黑体" pitchFamily="2" charset="-122"/>
              <a:ea typeface="黑体" pitchFamily="2" charset="-122"/>
            </a:endParaRPr>
          </a:p>
          <a:p>
            <a:pPr>
              <a:buFont typeface="Arial" pitchFamily="34" charset="0"/>
              <a:buChar char="•"/>
            </a:pPr>
            <a:r>
              <a:rPr lang="zh-CN" altLang="en-US" sz="2400" dirty="0" smtClean="0">
                <a:solidFill>
                  <a:schemeClr val="bg1"/>
                </a:solidFill>
                <a:latin typeface="黑体" pitchFamily="2" charset="-122"/>
                <a:ea typeface="黑体" pitchFamily="2" charset="-122"/>
              </a:rPr>
              <a:t> 礼仪场地的布置；</a:t>
            </a:r>
            <a:endParaRPr lang="en-US" altLang="zh-CN" sz="2400" dirty="0" smtClean="0">
              <a:solidFill>
                <a:schemeClr val="bg1"/>
              </a:solidFill>
              <a:latin typeface="黑体" pitchFamily="2" charset="-122"/>
              <a:ea typeface="黑体" pitchFamily="2" charset="-122"/>
            </a:endParaRPr>
          </a:p>
          <a:p>
            <a:pPr>
              <a:buFont typeface="Arial" pitchFamily="34" charset="0"/>
              <a:buChar char="•"/>
            </a:pPr>
            <a:endParaRPr lang="en-US" altLang="zh-CN" sz="2400" dirty="0" smtClean="0">
              <a:solidFill>
                <a:schemeClr val="bg1"/>
              </a:solidFill>
              <a:latin typeface="黑体" pitchFamily="2" charset="-122"/>
              <a:ea typeface="黑体" pitchFamily="2" charset="-122"/>
            </a:endParaRPr>
          </a:p>
          <a:p>
            <a:pPr>
              <a:buFont typeface="Arial" pitchFamily="34" charset="0"/>
              <a:buChar char="•"/>
            </a:pPr>
            <a:r>
              <a:rPr lang="zh-CN" altLang="en-US" sz="2400" dirty="0" smtClean="0">
                <a:solidFill>
                  <a:schemeClr val="bg1"/>
                </a:solidFill>
                <a:latin typeface="黑体" pitchFamily="2" charset="-122"/>
                <a:ea typeface="黑体" pitchFamily="2" charset="-122"/>
              </a:rPr>
              <a:t> 礼仪流程的收放；</a:t>
            </a:r>
            <a:endParaRPr lang="en-US" altLang="zh-CN" sz="2400" dirty="0" smtClean="0">
              <a:solidFill>
                <a:schemeClr val="bg1"/>
              </a:solidFill>
              <a:latin typeface="黑体" pitchFamily="2" charset="-122"/>
              <a:ea typeface="黑体" pitchFamily="2" charset="-122"/>
            </a:endParaRPr>
          </a:p>
          <a:p>
            <a:pPr>
              <a:buFont typeface="Arial" pitchFamily="34" charset="0"/>
              <a:buChar char="•"/>
            </a:pPr>
            <a:endParaRPr lang="en-US" altLang="zh-CN" sz="2400" dirty="0" smtClean="0">
              <a:solidFill>
                <a:schemeClr val="bg1"/>
              </a:solidFill>
              <a:latin typeface="黑体" pitchFamily="2" charset="-122"/>
              <a:ea typeface="黑体" pitchFamily="2" charset="-122"/>
            </a:endParaRPr>
          </a:p>
          <a:p>
            <a:pPr>
              <a:buFont typeface="Arial" pitchFamily="34" charset="0"/>
              <a:buChar char="•"/>
            </a:pPr>
            <a:r>
              <a:rPr lang="en-US" altLang="zh-CN" sz="2400" dirty="0" smtClean="0">
                <a:solidFill>
                  <a:schemeClr val="bg1"/>
                </a:solidFill>
                <a:latin typeface="黑体" pitchFamily="2" charset="-122"/>
                <a:ea typeface="黑体" pitchFamily="2" charset="-122"/>
              </a:rPr>
              <a:t> </a:t>
            </a:r>
            <a:r>
              <a:rPr lang="zh-CN" altLang="en-US" sz="2400" dirty="0" smtClean="0">
                <a:solidFill>
                  <a:schemeClr val="bg1"/>
                </a:solidFill>
                <a:latin typeface="黑体" pitchFamily="2" charset="-122"/>
                <a:ea typeface="黑体" pitchFamily="2" charset="-122"/>
              </a:rPr>
              <a:t>礼仪动作的举止。</a:t>
            </a:r>
            <a:endParaRPr lang="en-US" altLang="zh-CN" sz="2400" dirty="0" smtClean="0">
              <a:solidFill>
                <a:schemeClr val="bg1"/>
              </a:solidFill>
              <a:latin typeface="黑体" pitchFamily="2" charset="-122"/>
              <a:ea typeface="黑体" pitchFamily="2" charset="-122"/>
            </a:endParaRPr>
          </a:p>
          <a:p>
            <a:pPr>
              <a:buFont typeface="Arial" pitchFamily="34" charset="0"/>
              <a:buChar char="•"/>
            </a:pPr>
            <a:endParaRPr lang="zh-CN" altLang="en-US" sz="2400" dirty="0">
              <a:solidFill>
                <a:schemeClr val="bg1"/>
              </a:solidFill>
              <a:latin typeface="黑体" pitchFamily="2" charset="-122"/>
              <a:ea typeface="黑体" pitchFamily="2" charset="-122"/>
            </a:endParaRPr>
          </a:p>
        </p:txBody>
      </p:sp>
      <p:sp>
        <p:nvSpPr>
          <p:cNvPr id="5" name="TextBox 4"/>
          <p:cNvSpPr txBox="1"/>
          <p:nvPr/>
        </p:nvSpPr>
        <p:spPr>
          <a:xfrm>
            <a:off x="2931707" y="2323288"/>
            <a:ext cx="3322320" cy="646331"/>
          </a:xfrm>
          <a:prstGeom prst="rect">
            <a:avLst/>
          </a:prstGeom>
          <a:noFill/>
        </p:spPr>
        <p:txBody>
          <a:bodyPr wrap="square" rtlCol="0" anchor="ctr">
            <a:spAutoFit/>
          </a:bodyPr>
          <a:lstStyle/>
          <a:p>
            <a:pPr algn="ctr"/>
            <a:r>
              <a:rPr lang="en-US" altLang="zh-CN" sz="3600" b="1" dirty="0" smtClean="0">
                <a:solidFill>
                  <a:schemeClr val="bg1"/>
                </a:solidFill>
                <a:effectLst>
                  <a:outerShdw blurRad="38100" dist="38100" dir="2700000" algn="tl">
                    <a:srgbClr val="C0C0C0"/>
                  </a:outerShdw>
                </a:effectLst>
                <a:ea typeface="黑体" pitchFamily="2" charset="-122"/>
              </a:rPr>
              <a:t>【</a:t>
            </a:r>
            <a:r>
              <a:rPr lang="zh-CN" altLang="en-US" sz="3600" b="1" dirty="0" smtClean="0">
                <a:solidFill>
                  <a:schemeClr val="bg1"/>
                </a:solidFill>
                <a:effectLst>
                  <a:outerShdw blurRad="38100" dist="38100" dir="2700000" algn="tl">
                    <a:srgbClr val="C0C0C0"/>
                  </a:outerShdw>
                </a:effectLst>
                <a:ea typeface="黑体" pitchFamily="2" charset="-122"/>
              </a:rPr>
              <a:t>平和中正</a:t>
            </a:r>
            <a:r>
              <a:rPr lang="en-US" altLang="zh-CN" sz="3600" b="1" dirty="0" smtClean="0">
                <a:solidFill>
                  <a:schemeClr val="bg1"/>
                </a:solidFill>
                <a:effectLst>
                  <a:outerShdw blurRad="38100" dist="38100" dir="2700000" algn="tl">
                    <a:srgbClr val="C0C0C0"/>
                  </a:outerShdw>
                </a:effectLst>
                <a:ea typeface="黑体" pitchFamily="2" charset="-122"/>
              </a:rPr>
              <a:t>】</a:t>
            </a:r>
            <a:endParaRPr lang="zh-CN" altLang="en-US" sz="3600" b="1" dirty="0" smtClean="0">
              <a:solidFill>
                <a:schemeClr val="bg1"/>
              </a:solidFill>
              <a:effectLst>
                <a:outerShdw blurRad="38100" dist="38100" dir="2700000" algn="tl">
                  <a:srgbClr val="C0C0C0"/>
                </a:outerShdw>
              </a:effectLst>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1"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decel="50000" fill="hold" grpId="2" nodeType="clickEffect">
                                  <p:stCondLst>
                                    <p:cond delay="0"/>
                                  </p:stCondLst>
                                  <p:childTnLst>
                                    <p:animMotion origin="layout" path="M 3.05556E-6 3.7037E-7 L 3.05556E-6 -0.08611 " pathEditMode="relative" rAng="0" ptsTypes="AA">
                                      <p:cBhvr>
                                        <p:cTn id="20" dur="500" fill="hold"/>
                                        <p:tgtEl>
                                          <p:spTgt spid="5"/>
                                        </p:tgtEl>
                                        <p:attrNameLst>
                                          <p:attrName>ppt_x</p:attrName>
                                          <p:attrName>ppt_y</p:attrName>
                                        </p:attrNameLst>
                                      </p:cBhvr>
                                      <p:rCtr x="0" y="-43"/>
                                    </p:animMotion>
                                  </p:childTnLst>
                                </p:cTn>
                              </p:par>
                              <p:par>
                                <p:cTn id="21" presetID="42"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1"/>
      <p:bldP spid="5" grpId="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150124" y="551274"/>
            <a:ext cx="3322320"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谦</a:t>
            </a:r>
            <a:endParaRPr lang="zh-CN" altLang="en-US" sz="3600" dirty="0">
              <a:solidFill>
                <a:schemeClr val="bg1"/>
              </a:solidFill>
              <a:latin typeface="黑体" pitchFamily="2" charset="-122"/>
              <a:ea typeface="黑体" pitchFamily="2" charset="-122"/>
            </a:endParaRPr>
          </a:p>
        </p:txBody>
      </p:sp>
      <p:sp>
        <p:nvSpPr>
          <p:cNvPr id="16" name="TextBox 15"/>
          <p:cNvSpPr txBox="1"/>
          <p:nvPr/>
        </p:nvSpPr>
        <p:spPr>
          <a:xfrm>
            <a:off x="2607911" y="551128"/>
            <a:ext cx="3322320"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恭</a:t>
            </a:r>
            <a:endParaRPr lang="zh-CN" altLang="en-US" sz="3600" dirty="0">
              <a:solidFill>
                <a:schemeClr val="bg1"/>
              </a:solidFill>
              <a:latin typeface="黑体" pitchFamily="2" charset="-122"/>
              <a:ea typeface="黑体" pitchFamily="2" charset="-122"/>
            </a:endParaRPr>
          </a:p>
        </p:txBody>
      </p:sp>
      <p:sp>
        <p:nvSpPr>
          <p:cNvPr id="17" name="TextBox 16"/>
          <p:cNvSpPr txBox="1"/>
          <p:nvPr/>
        </p:nvSpPr>
        <p:spPr>
          <a:xfrm>
            <a:off x="3064056" y="551019"/>
            <a:ext cx="3322320"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肃</a:t>
            </a:r>
            <a:endParaRPr lang="zh-CN" altLang="en-US" sz="3600" dirty="0">
              <a:solidFill>
                <a:schemeClr val="bg1"/>
              </a:solidFill>
              <a:latin typeface="黑体" pitchFamily="2" charset="-122"/>
              <a:ea typeface="黑体" pitchFamily="2" charset="-122"/>
            </a:endParaRPr>
          </a:p>
        </p:txBody>
      </p:sp>
      <p:sp>
        <p:nvSpPr>
          <p:cNvPr id="18" name="TextBox 17"/>
          <p:cNvSpPr txBox="1"/>
          <p:nvPr/>
        </p:nvSpPr>
        <p:spPr>
          <a:xfrm>
            <a:off x="3521110" y="550543"/>
            <a:ext cx="3322320" cy="646331"/>
          </a:xfrm>
          <a:prstGeom prst="rect">
            <a:avLst/>
          </a:prstGeom>
          <a:noFill/>
        </p:spPr>
        <p:txBody>
          <a:bodyPr wrap="square" rtlCol="0" anchor="ctr">
            <a:spAutoFit/>
          </a:bodyPr>
          <a:lstStyle/>
          <a:p>
            <a:pPr algn="ctr"/>
            <a:r>
              <a:rPr lang="zh-CN" altLang="en-US" sz="3600" dirty="0" smtClean="0">
                <a:solidFill>
                  <a:schemeClr val="bg1"/>
                </a:solidFill>
                <a:latin typeface="黑体" pitchFamily="2" charset="-122"/>
                <a:ea typeface="黑体" pitchFamily="2" charset="-122"/>
              </a:rPr>
              <a:t>雅</a:t>
            </a:r>
            <a:endParaRPr lang="zh-CN" altLang="en-US" sz="3600" dirty="0">
              <a:solidFill>
                <a:schemeClr val="bg1"/>
              </a:solidFill>
              <a:latin typeface="黑体" pitchFamily="2" charset="-122"/>
              <a:ea typeface="黑体" pitchFamily="2" charset="-122"/>
            </a:endParaRPr>
          </a:p>
        </p:txBody>
      </p:sp>
      <p:sp>
        <p:nvSpPr>
          <p:cNvPr id="19" name="TextBox 18"/>
          <p:cNvSpPr txBox="1"/>
          <p:nvPr/>
        </p:nvSpPr>
        <p:spPr>
          <a:xfrm>
            <a:off x="2372863" y="1430506"/>
            <a:ext cx="3934152"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谦虚</a:t>
            </a:r>
            <a:r>
              <a:rPr lang="en-US" altLang="zh-CN" sz="3600" dirty="0" smtClean="0">
                <a:solidFill>
                  <a:schemeClr val="bg1"/>
                </a:solidFill>
                <a:latin typeface="黑体" pitchFamily="2" charset="-122"/>
                <a:ea typeface="黑体" pitchFamily="2" charset="-122"/>
              </a:rPr>
              <a:t>——</a:t>
            </a:r>
            <a:r>
              <a:rPr lang="zh-CN" altLang="en-US" sz="3600" dirty="0" smtClean="0">
                <a:solidFill>
                  <a:schemeClr val="bg1"/>
                </a:solidFill>
                <a:latin typeface="黑体" pitchFamily="2" charset="-122"/>
                <a:ea typeface="黑体" pitchFamily="2" charset="-122"/>
              </a:rPr>
              <a:t>看待自身</a:t>
            </a:r>
            <a:endParaRPr lang="zh-CN" altLang="en-US" sz="3600" dirty="0">
              <a:solidFill>
                <a:schemeClr val="bg1"/>
              </a:solidFill>
              <a:latin typeface="黑体" pitchFamily="2" charset="-122"/>
              <a:ea typeface="黑体" pitchFamily="2" charset="-122"/>
            </a:endParaRPr>
          </a:p>
        </p:txBody>
      </p:sp>
      <p:sp>
        <p:nvSpPr>
          <p:cNvPr id="20" name="TextBox 19"/>
          <p:cNvSpPr txBox="1"/>
          <p:nvPr/>
        </p:nvSpPr>
        <p:spPr>
          <a:xfrm>
            <a:off x="2372863" y="2551770"/>
            <a:ext cx="3864695"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恭敬</a:t>
            </a:r>
            <a:r>
              <a:rPr lang="en-US" altLang="zh-CN" sz="3600" dirty="0" smtClean="0">
                <a:solidFill>
                  <a:schemeClr val="bg1"/>
                </a:solidFill>
                <a:latin typeface="黑体" pitchFamily="2" charset="-122"/>
                <a:ea typeface="黑体" pitchFamily="2" charset="-122"/>
              </a:rPr>
              <a:t>——</a:t>
            </a:r>
            <a:r>
              <a:rPr lang="zh-CN" altLang="en-US" sz="3600" dirty="0" smtClean="0">
                <a:solidFill>
                  <a:schemeClr val="bg1"/>
                </a:solidFill>
                <a:latin typeface="黑体" pitchFamily="2" charset="-122"/>
                <a:ea typeface="黑体" pitchFamily="2" charset="-122"/>
              </a:rPr>
              <a:t>对待他人</a:t>
            </a:r>
            <a:endParaRPr lang="zh-CN" altLang="en-US" sz="3600" dirty="0">
              <a:solidFill>
                <a:schemeClr val="bg1"/>
              </a:solidFill>
              <a:latin typeface="黑体" pitchFamily="2" charset="-122"/>
              <a:ea typeface="黑体" pitchFamily="2" charset="-122"/>
            </a:endParaRPr>
          </a:p>
        </p:txBody>
      </p:sp>
      <p:sp>
        <p:nvSpPr>
          <p:cNvPr id="21" name="TextBox 20"/>
          <p:cNvSpPr txBox="1"/>
          <p:nvPr/>
        </p:nvSpPr>
        <p:spPr>
          <a:xfrm>
            <a:off x="2372863" y="3673034"/>
            <a:ext cx="4051383"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肃穆</a:t>
            </a:r>
            <a:r>
              <a:rPr lang="en-US" altLang="zh-CN" sz="3600" dirty="0" smtClean="0">
                <a:solidFill>
                  <a:schemeClr val="bg1"/>
                </a:solidFill>
                <a:latin typeface="黑体" pitchFamily="2" charset="-122"/>
                <a:ea typeface="黑体" pitchFamily="2" charset="-122"/>
              </a:rPr>
              <a:t>——</a:t>
            </a:r>
            <a:r>
              <a:rPr lang="zh-CN" altLang="en-US" sz="3600" dirty="0" smtClean="0">
                <a:solidFill>
                  <a:schemeClr val="bg1"/>
                </a:solidFill>
                <a:latin typeface="黑体" pitchFamily="2" charset="-122"/>
                <a:ea typeface="黑体" pitchFamily="2" charset="-122"/>
              </a:rPr>
              <a:t>心存敬畏</a:t>
            </a:r>
            <a:endParaRPr lang="zh-CN" altLang="en-US" sz="3600" dirty="0">
              <a:solidFill>
                <a:schemeClr val="bg1"/>
              </a:solidFill>
              <a:latin typeface="黑体" pitchFamily="2" charset="-122"/>
              <a:ea typeface="黑体" pitchFamily="2" charset="-122"/>
            </a:endParaRPr>
          </a:p>
        </p:txBody>
      </p:sp>
      <p:sp>
        <p:nvSpPr>
          <p:cNvPr id="22" name="TextBox 21"/>
          <p:cNvSpPr txBox="1"/>
          <p:nvPr/>
        </p:nvSpPr>
        <p:spPr>
          <a:xfrm>
            <a:off x="2372863" y="4794297"/>
            <a:ext cx="4004491" cy="646331"/>
          </a:xfrm>
          <a:prstGeom prst="rect">
            <a:avLst/>
          </a:prstGeom>
          <a:noFill/>
        </p:spPr>
        <p:txBody>
          <a:bodyPr wrap="square" rtlCol="0" anchor="ctr">
            <a:spAutoFit/>
          </a:bodyPr>
          <a:lstStyle/>
          <a:p>
            <a:r>
              <a:rPr lang="zh-CN" altLang="en-US" sz="3600" dirty="0" smtClean="0">
                <a:solidFill>
                  <a:schemeClr val="bg1"/>
                </a:solidFill>
                <a:latin typeface="黑体" pitchFamily="2" charset="-122"/>
                <a:ea typeface="黑体" pitchFamily="2" charset="-122"/>
              </a:rPr>
              <a:t>优雅</a:t>
            </a:r>
            <a:r>
              <a:rPr lang="en-US" altLang="zh-CN" sz="3600" dirty="0" smtClean="0">
                <a:solidFill>
                  <a:schemeClr val="bg1"/>
                </a:solidFill>
                <a:latin typeface="黑体" pitchFamily="2" charset="-122"/>
                <a:ea typeface="黑体" pitchFamily="2" charset="-122"/>
              </a:rPr>
              <a:t>——</a:t>
            </a:r>
            <a:r>
              <a:rPr lang="zh-CN" altLang="en-US" sz="3600" dirty="0" smtClean="0">
                <a:solidFill>
                  <a:schemeClr val="bg1"/>
                </a:solidFill>
                <a:latin typeface="黑体" pitchFamily="2" charset="-122"/>
                <a:ea typeface="黑体" pitchFamily="2" charset="-122"/>
              </a:rPr>
              <a:t>高贵从容</a:t>
            </a:r>
            <a:endParaRPr lang="zh-CN" altLang="en-US" sz="3600" dirty="0">
              <a:solidFill>
                <a:schemeClr val="bg1"/>
              </a:solidFill>
              <a:latin typeface="黑体" pitchFamily="2" charset="-122"/>
              <a:ea typeface="黑体" pitchFamily="2" charset="-122"/>
            </a:endParaRPr>
          </a:p>
        </p:txBody>
      </p:sp>
      <p:sp>
        <p:nvSpPr>
          <p:cNvPr id="24" name="TextBox 23"/>
          <p:cNvSpPr txBox="1"/>
          <p:nvPr/>
        </p:nvSpPr>
        <p:spPr>
          <a:xfrm>
            <a:off x="2814476" y="564827"/>
            <a:ext cx="3322320" cy="646331"/>
          </a:xfrm>
          <a:prstGeom prst="rect">
            <a:avLst/>
          </a:prstGeom>
          <a:noFill/>
        </p:spPr>
        <p:txBody>
          <a:bodyPr wrap="square" rtlCol="0" anchor="ctr">
            <a:spAutoFit/>
          </a:bodyPr>
          <a:lstStyle/>
          <a:p>
            <a:pPr algn="ctr"/>
            <a:r>
              <a:rPr lang="en-US" altLang="zh-CN" sz="3600" b="1" dirty="0" smtClean="0">
                <a:solidFill>
                  <a:schemeClr val="bg1"/>
                </a:solidFill>
                <a:effectLst>
                  <a:outerShdw blurRad="38100" dist="38100" dir="2700000" algn="tl">
                    <a:srgbClr val="C0C0C0"/>
                  </a:outerShdw>
                </a:effectLst>
                <a:ea typeface="黑体" pitchFamily="2" charset="-122"/>
              </a:rPr>
              <a:t>【</a:t>
            </a:r>
            <a:r>
              <a:rPr lang="zh-CN" altLang="en-US" sz="3600" b="1" dirty="0" smtClean="0">
                <a:solidFill>
                  <a:schemeClr val="bg1"/>
                </a:solidFill>
                <a:effectLst>
                  <a:outerShdw blurRad="38100" dist="38100" dir="2700000" algn="tl">
                    <a:srgbClr val="C0C0C0"/>
                  </a:outerShdw>
                </a:effectLst>
                <a:ea typeface="黑体" pitchFamily="2" charset="-122"/>
              </a:rPr>
              <a:t>谦恭肃雅</a:t>
            </a:r>
            <a:r>
              <a:rPr lang="en-US" altLang="zh-CN" sz="3600" b="1" dirty="0" smtClean="0">
                <a:solidFill>
                  <a:schemeClr val="bg1"/>
                </a:solidFill>
                <a:effectLst>
                  <a:outerShdw blurRad="38100" dist="38100" dir="2700000" algn="tl">
                    <a:srgbClr val="C0C0C0"/>
                  </a:outerShdw>
                </a:effectLst>
                <a:ea typeface="黑体" pitchFamily="2" charset="-122"/>
              </a:rPr>
              <a:t>】</a:t>
            </a:r>
            <a:endParaRPr lang="zh-CN" altLang="en-US" sz="3600" b="1" dirty="0" smtClean="0">
              <a:solidFill>
                <a:schemeClr val="bg1"/>
              </a:solidFill>
              <a:effectLst>
                <a:outerShdw blurRad="38100" dist="38100" dir="2700000" algn="tl">
                  <a:srgbClr val="C0C0C0"/>
                </a:outerShdw>
              </a:effectLst>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2"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par>
                                <p:cTn id="20" presetID="1" presetClass="exit" presetSubtype="0" fill="hold" grpId="1" nodeType="withEffect">
                                  <p:stCondLst>
                                    <p:cond delay="0"/>
                                  </p:stCondLst>
                                  <p:childTnLst>
                                    <p:set>
                                      <p:cBhvr>
                                        <p:cTn id="21" dur="1" fill="hold">
                                          <p:stCondLst>
                                            <p:cond delay="0"/>
                                          </p:stCondLst>
                                        </p:cTn>
                                        <p:tgtEl>
                                          <p:spTgt spid="24"/>
                                        </p:tgtEl>
                                        <p:attrNameLst>
                                          <p:attrName>style.visibility</p:attrName>
                                        </p:attrNameLst>
                                      </p:cBhvr>
                                      <p:to>
                                        <p:strVal val="hidden"/>
                                      </p:to>
                                    </p:set>
                                  </p:childTnLst>
                                </p:cTn>
                              </p:par>
                            </p:childTnLst>
                          </p:cTn>
                        </p:par>
                        <p:par>
                          <p:cTn id="22" fill="hold">
                            <p:stCondLst>
                              <p:cond delay="0"/>
                            </p:stCondLst>
                            <p:childTnLst>
                              <p:par>
                                <p:cTn id="23" presetID="49" presetClass="path" presetSubtype="0" accel="50000" decel="50000" fill="hold" grpId="1" nodeType="afterEffect">
                                  <p:stCondLst>
                                    <p:cond delay="0"/>
                                  </p:stCondLst>
                                  <p:childTnLst>
                                    <p:animMotion origin="layout" path="M 3.33333E-6 -4.81481E-6 L -0.12205 0.13056 " pathEditMode="relative" rAng="0" ptsTypes="AA">
                                      <p:cBhvr>
                                        <p:cTn id="24" dur="500" fill="hold"/>
                                        <p:tgtEl>
                                          <p:spTgt spid="15"/>
                                        </p:tgtEl>
                                        <p:attrNameLst>
                                          <p:attrName>ppt_x</p:attrName>
                                          <p:attrName>ppt_y</p:attrName>
                                        </p:attrNameLst>
                                      </p:cBhvr>
                                      <p:rCtr x="-61" y="65"/>
                                    </p:animMotion>
                                  </p:childTnLst>
                                </p:cTn>
                              </p:par>
                              <p:par>
                                <p:cTn id="25" presetID="49" presetClass="path" presetSubtype="0" accel="50000" decel="50000" fill="hold" grpId="1" nodeType="withEffect">
                                  <p:stCondLst>
                                    <p:cond delay="0"/>
                                  </p:stCondLst>
                                  <p:childTnLst>
                                    <p:animMotion origin="layout" path="M -2.77778E-7 -4.81481E-6 L -0.17257 0.29375 " pathEditMode="relative" rAng="0" ptsTypes="AA">
                                      <p:cBhvr>
                                        <p:cTn id="26" dur="500" fill="hold"/>
                                        <p:tgtEl>
                                          <p:spTgt spid="16"/>
                                        </p:tgtEl>
                                        <p:attrNameLst>
                                          <p:attrName>ppt_x</p:attrName>
                                          <p:attrName>ppt_y</p:attrName>
                                        </p:attrNameLst>
                                      </p:cBhvr>
                                      <p:rCtr x="-86" y="147"/>
                                    </p:animMotion>
                                  </p:childTnLst>
                                </p:cTn>
                              </p:par>
                              <p:par>
                                <p:cTn id="27" presetID="49" presetClass="path" presetSubtype="0" accel="50000" decel="50000" fill="hold" grpId="1" nodeType="withEffect">
                                  <p:stCondLst>
                                    <p:cond delay="0"/>
                                  </p:stCondLst>
                                  <p:childTnLst>
                                    <p:animMotion origin="layout" path="M 0.00034 -0.00138 L -0.22153 0.45857 " pathEditMode="relative" rAng="0" ptsTypes="AA">
                                      <p:cBhvr>
                                        <p:cTn id="28" dur="500" fill="hold"/>
                                        <p:tgtEl>
                                          <p:spTgt spid="17"/>
                                        </p:tgtEl>
                                        <p:attrNameLst>
                                          <p:attrName>ppt_x</p:attrName>
                                          <p:attrName>ppt_y</p:attrName>
                                        </p:attrNameLst>
                                      </p:cBhvr>
                                      <p:rCtr x="-111" y="230"/>
                                    </p:animMotion>
                                  </p:childTnLst>
                                </p:cTn>
                              </p:par>
                              <p:par>
                                <p:cTn id="29" presetID="49" presetClass="path" presetSubtype="0" accel="50000" decel="50000" fill="hold" grpId="1" nodeType="withEffect">
                                  <p:stCondLst>
                                    <p:cond delay="0"/>
                                  </p:stCondLst>
                                  <p:childTnLst>
                                    <p:animMotion origin="layout" path="M 3.33333E-6 -4.81481E-6 L -0.22101 0.61945 " pathEditMode="relative" rAng="0" ptsTypes="AA">
                                      <p:cBhvr>
                                        <p:cTn id="30" dur="500" fill="hold"/>
                                        <p:tgtEl>
                                          <p:spTgt spid="18"/>
                                        </p:tgtEl>
                                        <p:attrNameLst>
                                          <p:attrName>ppt_x</p:attrName>
                                          <p:attrName>ppt_y</p:attrName>
                                        </p:attrNameLst>
                                      </p:cBhvr>
                                      <p:rCtr x="-111" y="310"/>
                                    </p:animMotion>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par>
                                <p:cTn id="44" presetID="1" presetClass="exit" presetSubtype="0" fill="hold" grpId="2" nodeType="withEffect">
                                  <p:stCondLst>
                                    <p:cond delay="200"/>
                                  </p:stCondLst>
                                  <p:childTnLst>
                                    <p:set>
                                      <p:cBhvr>
                                        <p:cTn id="45" dur="1" fill="hold">
                                          <p:stCondLst>
                                            <p:cond delay="0"/>
                                          </p:stCondLst>
                                        </p:cTn>
                                        <p:tgtEl>
                                          <p:spTgt spid="15"/>
                                        </p:tgtEl>
                                        <p:attrNameLst>
                                          <p:attrName>style.visibility</p:attrName>
                                        </p:attrNameLst>
                                      </p:cBhvr>
                                      <p:to>
                                        <p:strVal val="hidden"/>
                                      </p:to>
                                    </p:set>
                                  </p:childTnLst>
                                </p:cTn>
                              </p:par>
                              <p:par>
                                <p:cTn id="46" presetID="1" presetClass="exit" presetSubtype="0" fill="hold" grpId="2" nodeType="withEffect">
                                  <p:stCondLst>
                                    <p:cond delay="200"/>
                                  </p:stCondLst>
                                  <p:childTnLst>
                                    <p:set>
                                      <p:cBhvr>
                                        <p:cTn id="47" dur="1" fill="hold">
                                          <p:stCondLst>
                                            <p:cond delay="0"/>
                                          </p:stCondLst>
                                        </p:cTn>
                                        <p:tgtEl>
                                          <p:spTgt spid="16"/>
                                        </p:tgtEl>
                                        <p:attrNameLst>
                                          <p:attrName>style.visibility</p:attrName>
                                        </p:attrNameLst>
                                      </p:cBhvr>
                                      <p:to>
                                        <p:strVal val="hidden"/>
                                      </p:to>
                                    </p:set>
                                  </p:childTnLst>
                                </p:cTn>
                              </p:par>
                              <p:par>
                                <p:cTn id="48" presetID="1" presetClass="exit" presetSubtype="0" fill="hold" grpId="2" nodeType="withEffect">
                                  <p:stCondLst>
                                    <p:cond delay="200"/>
                                  </p:stCondLst>
                                  <p:childTnLst>
                                    <p:set>
                                      <p:cBhvr>
                                        <p:cTn id="49" dur="1" fill="hold">
                                          <p:stCondLst>
                                            <p:cond delay="0"/>
                                          </p:stCondLst>
                                        </p:cTn>
                                        <p:tgtEl>
                                          <p:spTgt spid="17"/>
                                        </p:tgtEl>
                                        <p:attrNameLst>
                                          <p:attrName>style.visibility</p:attrName>
                                        </p:attrNameLst>
                                      </p:cBhvr>
                                      <p:to>
                                        <p:strVal val="hidden"/>
                                      </p:to>
                                    </p:set>
                                  </p:childTnLst>
                                </p:cTn>
                              </p:par>
                              <p:par>
                                <p:cTn id="50" presetID="1" presetClass="exit" presetSubtype="0" fill="hold" grpId="2" nodeType="withEffect">
                                  <p:stCondLst>
                                    <p:cond delay="200"/>
                                  </p:stCondLst>
                                  <p:childTnLst>
                                    <p:set>
                                      <p:cBhvr>
                                        <p:cTn id="51"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P spid="15" grpId="2"/>
      <p:bldP spid="16" grpId="1"/>
      <p:bldP spid="16" grpId="2"/>
      <p:bldP spid="17" grpId="1"/>
      <p:bldP spid="17" grpId="2"/>
      <p:bldP spid="18" grpId="1"/>
      <p:bldP spid="18" grpId="2"/>
      <p:bldP spid="19" grpId="0"/>
      <p:bldP spid="20" grpId="0"/>
      <p:bldP spid="21" grpId="0"/>
      <p:bldP spid="22" grpId="0"/>
      <p:bldP spid="24" grpId="1"/>
      <p:bldP spid="24"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37923" y="459320"/>
            <a:ext cx="3322320" cy="646331"/>
          </a:xfrm>
          <a:prstGeom prst="rect">
            <a:avLst/>
          </a:prstGeom>
          <a:noFill/>
        </p:spPr>
        <p:txBody>
          <a:bodyPr wrap="square" rtlCol="0" anchor="ctr">
            <a:spAutoFit/>
          </a:bodyPr>
          <a:lstStyle/>
          <a:p>
            <a:pPr algn="ctr"/>
            <a:r>
              <a:rPr lang="en-US" altLang="zh-CN" sz="3600" b="1" dirty="0" smtClean="0">
                <a:solidFill>
                  <a:schemeClr val="bg1"/>
                </a:solidFill>
                <a:effectLst>
                  <a:outerShdw blurRad="38100" dist="38100" dir="2700000" algn="tl">
                    <a:srgbClr val="C0C0C0"/>
                  </a:outerShdw>
                </a:effectLst>
                <a:ea typeface="黑体" pitchFamily="2" charset="-122"/>
              </a:rPr>
              <a:t>【</a:t>
            </a:r>
            <a:r>
              <a:rPr lang="zh-CN" altLang="en-US" sz="3600" b="1" dirty="0" smtClean="0">
                <a:solidFill>
                  <a:schemeClr val="bg1"/>
                </a:solidFill>
                <a:effectLst>
                  <a:outerShdw blurRad="38100" dist="38100" dir="2700000" algn="tl">
                    <a:srgbClr val="C0C0C0"/>
                  </a:outerShdw>
                </a:effectLst>
                <a:ea typeface="黑体" pitchFamily="2" charset="-122"/>
              </a:rPr>
              <a:t>情礼交融</a:t>
            </a:r>
            <a:r>
              <a:rPr lang="en-US" altLang="zh-CN" sz="3600" b="1" dirty="0" smtClean="0">
                <a:solidFill>
                  <a:schemeClr val="bg1"/>
                </a:solidFill>
                <a:effectLst>
                  <a:outerShdw blurRad="38100" dist="38100" dir="2700000" algn="tl">
                    <a:srgbClr val="C0C0C0"/>
                  </a:outerShdw>
                </a:effectLst>
                <a:ea typeface="黑体" pitchFamily="2" charset="-122"/>
              </a:rPr>
              <a:t>】</a:t>
            </a:r>
            <a:endParaRPr lang="zh-CN" altLang="en-US" sz="3600" b="1" dirty="0" smtClean="0">
              <a:solidFill>
                <a:schemeClr val="bg1"/>
              </a:solidFill>
              <a:effectLst>
                <a:outerShdw blurRad="38100" dist="38100" dir="2700000" algn="tl">
                  <a:srgbClr val="C0C0C0"/>
                </a:outerShdw>
              </a:effectLst>
              <a:ea typeface="黑体" pitchFamily="2" charset="-122"/>
            </a:endParaRPr>
          </a:p>
        </p:txBody>
      </p:sp>
      <p:sp>
        <p:nvSpPr>
          <p:cNvPr id="5" name="矩形 4"/>
          <p:cNvSpPr/>
          <p:nvPr/>
        </p:nvSpPr>
        <p:spPr>
          <a:xfrm>
            <a:off x="504092" y="1455785"/>
            <a:ext cx="7362092" cy="2246769"/>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　　故圣人之所以治人七情，脩十义，讲信脩睦，尚辞让，去争夺，舍礼何以治之？唯礼可耳。</a:t>
            </a:r>
            <a:endParaRPr lang="en-US" altLang="zh-CN" dirty="0" smtClean="0">
              <a:solidFill>
                <a:schemeClr val="bg1"/>
              </a:solidFill>
              <a:latin typeface="黑体" pitchFamily="2" charset="-122"/>
              <a:ea typeface="黑体" pitchFamily="2" charset="-122"/>
            </a:endParaRPr>
          </a:p>
          <a:p>
            <a:endParaRPr lang="en-US" altLang="zh-CN" dirty="0" smtClean="0">
              <a:solidFill>
                <a:schemeClr val="bg1"/>
              </a:solidFill>
              <a:latin typeface="黑体" pitchFamily="2" charset="-122"/>
              <a:ea typeface="黑体" pitchFamily="2" charset="-122"/>
            </a:endParaRPr>
          </a:p>
          <a:p>
            <a:r>
              <a:rPr lang="zh-CN" altLang="en-US" dirty="0" smtClean="0">
                <a:solidFill>
                  <a:schemeClr val="bg1"/>
                </a:solidFill>
                <a:latin typeface="黑体" pitchFamily="2" charset="-122"/>
                <a:ea typeface="黑体" pitchFamily="2" charset="-122"/>
              </a:rPr>
              <a:t>　　故人情者，圣王之田也，脩礼以耕之，陈义以种之，讲学以耨之，本仁以聚之，播乐以安之。</a:t>
            </a:r>
            <a:endParaRPr lang="en-US" altLang="zh-CN" dirty="0" smtClean="0">
              <a:solidFill>
                <a:schemeClr val="bg1"/>
              </a:solidFill>
              <a:latin typeface="黑体" pitchFamily="2" charset="-122"/>
              <a:ea typeface="黑体" pitchFamily="2" charset="-122"/>
            </a:endParaRPr>
          </a:p>
          <a:p>
            <a:endParaRPr lang="en-US" altLang="zh-CN" dirty="0" smtClean="0">
              <a:solidFill>
                <a:schemeClr val="bg1"/>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礼记</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礼运</a:t>
            </a:r>
            <a:r>
              <a:rPr lang="en-US" altLang="zh-CN" dirty="0" smtClean="0">
                <a:solidFill>
                  <a:schemeClr val="bg1"/>
                </a:solidFill>
                <a:latin typeface="黑体" pitchFamily="2" charset="-122"/>
                <a:ea typeface="黑体" pitchFamily="2" charset="-122"/>
              </a:rPr>
              <a:t>》</a:t>
            </a:r>
            <a:endParaRPr lang="zh-CN" altLang="en-US" dirty="0">
              <a:solidFill>
                <a:schemeClr val="bg1"/>
              </a:solidFill>
              <a:latin typeface="黑体" pitchFamily="2" charset="-122"/>
              <a:ea typeface="黑体" pitchFamily="2" charset="-122"/>
            </a:endParaRPr>
          </a:p>
        </p:txBody>
      </p:sp>
      <p:sp>
        <p:nvSpPr>
          <p:cNvPr id="6" name="矩形 5"/>
          <p:cNvSpPr/>
          <p:nvPr/>
        </p:nvSpPr>
        <p:spPr>
          <a:xfrm>
            <a:off x="422031" y="3817138"/>
            <a:ext cx="7643446" cy="400110"/>
          </a:xfrm>
          <a:prstGeom prst="rect">
            <a:avLst/>
          </a:prstGeom>
        </p:spPr>
        <p:txBody>
          <a:bodyPr wrap="square">
            <a:spAutoFit/>
          </a:bodyPr>
          <a:lstStyle/>
          <a:p>
            <a:r>
              <a:rPr lang="zh-CN" altLang="en-US" dirty="0" smtClean="0">
                <a:solidFill>
                  <a:schemeClr val="bg1"/>
                </a:solidFill>
                <a:latin typeface="楷体_GB2312" pitchFamily="49" charset="-122"/>
              </a:rPr>
              <a:t>礼的作用：治情，脩义，发扬辞让，去止争夺。</a:t>
            </a:r>
          </a:p>
        </p:txBody>
      </p:sp>
      <p:sp>
        <p:nvSpPr>
          <p:cNvPr id="7" name="矩形 6"/>
          <p:cNvSpPr/>
          <p:nvPr/>
        </p:nvSpPr>
        <p:spPr>
          <a:xfrm>
            <a:off x="422032" y="4356397"/>
            <a:ext cx="7643446" cy="400110"/>
          </a:xfrm>
          <a:prstGeom prst="rect">
            <a:avLst/>
          </a:prstGeom>
        </p:spPr>
        <p:txBody>
          <a:bodyPr wrap="square">
            <a:spAutoFit/>
          </a:bodyPr>
          <a:lstStyle/>
          <a:p>
            <a:r>
              <a:rPr lang="zh-CN" altLang="en-US" dirty="0" smtClean="0">
                <a:solidFill>
                  <a:schemeClr val="bg1"/>
                </a:solidFill>
                <a:latin typeface="楷体_GB2312" pitchFamily="49" charset="-122"/>
              </a:rPr>
              <a:t>人情是礼、义、学、仁、乐作用的对象。</a:t>
            </a:r>
          </a:p>
        </p:txBody>
      </p:sp>
      <p:sp>
        <p:nvSpPr>
          <p:cNvPr id="8" name="矩形 7"/>
          <p:cNvSpPr/>
          <p:nvPr/>
        </p:nvSpPr>
        <p:spPr>
          <a:xfrm>
            <a:off x="422032" y="5024608"/>
            <a:ext cx="7643446" cy="1384995"/>
          </a:xfrm>
          <a:prstGeom prst="rect">
            <a:avLst/>
          </a:prstGeom>
        </p:spPr>
        <p:txBody>
          <a:bodyPr wrap="square">
            <a:spAutoFit/>
          </a:bodyPr>
          <a:lstStyle/>
          <a:p>
            <a:pPr algn="ctr"/>
            <a:r>
              <a:rPr lang="zh-CN" altLang="en-US" sz="2800" dirty="0" smtClean="0">
                <a:solidFill>
                  <a:srgbClr val="FF0000"/>
                </a:solidFill>
                <a:latin typeface="楷体_GB2312" pitchFamily="49" charset="-122"/>
              </a:rPr>
              <a:t>情与礼是道路和路标的关系。</a:t>
            </a:r>
            <a:endParaRPr lang="en-US" altLang="zh-CN" sz="2800" dirty="0" smtClean="0">
              <a:solidFill>
                <a:srgbClr val="FF0000"/>
              </a:solidFill>
              <a:latin typeface="楷体_GB2312" pitchFamily="49" charset="-122"/>
            </a:endParaRPr>
          </a:p>
          <a:p>
            <a:pPr algn="ctr"/>
            <a:r>
              <a:rPr lang="zh-CN" altLang="en-US" sz="2800" dirty="0" smtClean="0">
                <a:solidFill>
                  <a:srgbClr val="FF0000"/>
                </a:solidFill>
                <a:latin typeface="楷体_GB2312" pitchFamily="49" charset="-122"/>
              </a:rPr>
              <a:t>没有情，礼无以作为；没有礼，情无以约束。</a:t>
            </a:r>
            <a:endParaRPr lang="en-US" altLang="zh-CN" sz="2800" dirty="0" smtClean="0">
              <a:solidFill>
                <a:srgbClr val="FF0000"/>
              </a:solidFill>
              <a:latin typeface="楷体_GB2312" pitchFamily="49" charset="-122"/>
            </a:endParaRPr>
          </a:p>
          <a:p>
            <a:pPr algn="ctr"/>
            <a:r>
              <a:rPr lang="zh-CN" altLang="en-US" sz="2800" dirty="0" smtClean="0">
                <a:solidFill>
                  <a:srgbClr val="FF0000"/>
                </a:solidFill>
                <a:latin typeface="楷体_GB2312" pitchFamily="49" charset="-122"/>
              </a:rPr>
              <a:t>二者互为关照，相依相生。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6876" y="388980"/>
            <a:ext cx="3322320" cy="646331"/>
          </a:xfrm>
          <a:prstGeom prst="rect">
            <a:avLst/>
          </a:prstGeom>
          <a:noFill/>
        </p:spPr>
        <p:txBody>
          <a:bodyPr wrap="square" rtlCol="0" anchor="ctr">
            <a:spAutoFit/>
          </a:bodyPr>
          <a:lstStyle/>
          <a:p>
            <a:pPr algn="ctr"/>
            <a:r>
              <a:rPr lang="en-US" altLang="zh-CN" sz="3600" b="1" dirty="0" smtClean="0">
                <a:solidFill>
                  <a:schemeClr val="bg1"/>
                </a:solidFill>
                <a:effectLst>
                  <a:outerShdw blurRad="38100" dist="38100" dir="2700000" algn="tl">
                    <a:srgbClr val="C0C0C0"/>
                  </a:outerShdw>
                </a:effectLst>
                <a:ea typeface="黑体" pitchFamily="2" charset="-122"/>
              </a:rPr>
              <a:t>【</a:t>
            </a:r>
            <a:r>
              <a:rPr lang="zh-CN" altLang="en-US" sz="3600" b="1" dirty="0" smtClean="0">
                <a:solidFill>
                  <a:schemeClr val="bg1"/>
                </a:solidFill>
                <a:effectLst>
                  <a:outerShdw blurRad="38100" dist="38100" dir="2700000" algn="tl">
                    <a:srgbClr val="C0C0C0"/>
                  </a:outerShdw>
                </a:effectLst>
                <a:ea typeface="黑体" pitchFamily="2" charset="-122"/>
              </a:rPr>
              <a:t>文质彬彬</a:t>
            </a:r>
            <a:r>
              <a:rPr lang="en-US" altLang="zh-CN" sz="3600" b="1" dirty="0" smtClean="0">
                <a:solidFill>
                  <a:schemeClr val="bg1"/>
                </a:solidFill>
                <a:effectLst>
                  <a:outerShdw blurRad="38100" dist="38100" dir="2700000" algn="tl">
                    <a:srgbClr val="C0C0C0"/>
                  </a:outerShdw>
                </a:effectLst>
                <a:ea typeface="黑体" pitchFamily="2" charset="-122"/>
              </a:rPr>
              <a:t>】</a:t>
            </a:r>
            <a:endParaRPr lang="zh-CN" altLang="en-US" sz="3600" b="1" dirty="0" smtClean="0">
              <a:solidFill>
                <a:schemeClr val="bg1"/>
              </a:solidFill>
              <a:effectLst>
                <a:outerShdw blurRad="38100" dist="38100" dir="2700000" algn="tl">
                  <a:srgbClr val="C0C0C0"/>
                </a:outerShdw>
              </a:effectLst>
              <a:ea typeface="黑体" pitchFamily="2" charset="-122"/>
            </a:endParaRPr>
          </a:p>
        </p:txBody>
      </p:sp>
      <p:sp>
        <p:nvSpPr>
          <p:cNvPr id="3" name="矩形 2"/>
          <p:cNvSpPr/>
          <p:nvPr/>
        </p:nvSpPr>
        <p:spPr>
          <a:xfrm>
            <a:off x="574431" y="1502677"/>
            <a:ext cx="7526215" cy="707886"/>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子曰：“质胜文则野，文胜质则史。文质彬彬，然後君子。”</a:t>
            </a: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论语</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雍也</a:t>
            </a:r>
            <a:r>
              <a:rPr lang="en-US" altLang="zh-CN" dirty="0" smtClean="0">
                <a:solidFill>
                  <a:schemeClr val="bg1"/>
                </a:solidFill>
                <a:latin typeface="黑体" pitchFamily="2" charset="-122"/>
                <a:ea typeface="黑体" pitchFamily="2" charset="-122"/>
              </a:rPr>
              <a:t>》</a:t>
            </a:r>
            <a:endParaRPr lang="zh-CN" altLang="en-US" dirty="0">
              <a:solidFill>
                <a:schemeClr val="bg1"/>
              </a:solidFill>
              <a:latin typeface="黑体" pitchFamily="2" charset="-122"/>
              <a:ea typeface="黑体" pitchFamily="2" charset="-122"/>
            </a:endParaRPr>
          </a:p>
        </p:txBody>
      </p:sp>
      <p:sp>
        <p:nvSpPr>
          <p:cNvPr id="4" name="矩形 3"/>
          <p:cNvSpPr/>
          <p:nvPr/>
        </p:nvSpPr>
        <p:spPr>
          <a:xfrm>
            <a:off x="556845" y="2586223"/>
            <a:ext cx="7643446" cy="707886"/>
          </a:xfrm>
          <a:prstGeom prst="rect">
            <a:avLst/>
          </a:prstGeom>
        </p:spPr>
        <p:txBody>
          <a:bodyPr wrap="square">
            <a:spAutoFit/>
          </a:bodyPr>
          <a:lstStyle/>
          <a:p>
            <a:r>
              <a:rPr lang="zh-CN" altLang="en-US" dirty="0" smtClean="0">
                <a:solidFill>
                  <a:schemeClr val="bg1"/>
                </a:solidFill>
                <a:latin typeface="楷体_GB2312" pitchFamily="49" charset="-122"/>
              </a:rPr>
              <a:t>质</a:t>
            </a:r>
            <a:r>
              <a:rPr lang="en-US" altLang="zh-CN" dirty="0" smtClean="0">
                <a:solidFill>
                  <a:schemeClr val="bg1"/>
                </a:solidFill>
                <a:latin typeface="楷体_GB2312" pitchFamily="49" charset="-122"/>
              </a:rPr>
              <a:t>——</a:t>
            </a:r>
            <a:r>
              <a:rPr lang="zh-CN" altLang="en-US" dirty="0" smtClean="0">
                <a:solidFill>
                  <a:schemeClr val="bg1"/>
                </a:solidFill>
                <a:latin typeface="楷体_GB2312" pitchFamily="49" charset="-122"/>
              </a:rPr>
              <a:t>人的本质，本性，本能。本能呈现过多不受约束，人就会变得近于动物而具野性。</a:t>
            </a:r>
          </a:p>
        </p:txBody>
      </p:sp>
      <p:sp>
        <p:nvSpPr>
          <p:cNvPr id="5" name="矩形 4"/>
          <p:cNvSpPr/>
          <p:nvPr/>
        </p:nvSpPr>
        <p:spPr>
          <a:xfrm>
            <a:off x="556845" y="3499127"/>
            <a:ext cx="7791288" cy="1015663"/>
          </a:xfrm>
          <a:prstGeom prst="rect">
            <a:avLst/>
          </a:prstGeom>
        </p:spPr>
        <p:txBody>
          <a:bodyPr wrap="square">
            <a:spAutoFit/>
          </a:bodyPr>
          <a:lstStyle/>
          <a:p>
            <a:pPr indent="-1080000"/>
            <a:r>
              <a:rPr lang="zh-CN" altLang="en-US" dirty="0" smtClean="0">
                <a:solidFill>
                  <a:schemeClr val="bg1"/>
                </a:solidFill>
                <a:latin typeface="楷体_GB2312" pitchFamily="49" charset="-122"/>
              </a:rPr>
              <a:t>文</a:t>
            </a:r>
            <a:r>
              <a:rPr lang="en-US" altLang="zh-CN" dirty="0" smtClean="0">
                <a:solidFill>
                  <a:schemeClr val="bg1"/>
                </a:solidFill>
                <a:latin typeface="楷体_GB2312" pitchFamily="49" charset="-122"/>
              </a:rPr>
              <a:t>——</a:t>
            </a:r>
            <a:r>
              <a:rPr lang="zh-CN" altLang="en-US" dirty="0" smtClean="0">
                <a:solidFill>
                  <a:schemeClr val="bg1"/>
                </a:solidFill>
                <a:latin typeface="楷体_GB2312" pitchFamily="49" charset="-122"/>
              </a:rPr>
              <a:t>即纹饰（“文”是“纹”的本字，上古无“纹”字），是社会规范对人性的修饰，规范，约束。约束过甚就成为对人性的压制，把人变得冷漠如同史（吏）般“理性”、“客观”而无情。</a:t>
            </a:r>
          </a:p>
        </p:txBody>
      </p:sp>
      <p:sp>
        <p:nvSpPr>
          <p:cNvPr id="6" name="矩形 5"/>
          <p:cNvSpPr/>
          <p:nvPr/>
        </p:nvSpPr>
        <p:spPr>
          <a:xfrm>
            <a:off x="556845" y="4719808"/>
            <a:ext cx="7643446" cy="400110"/>
          </a:xfrm>
          <a:prstGeom prst="rect">
            <a:avLst/>
          </a:prstGeom>
        </p:spPr>
        <p:txBody>
          <a:bodyPr wrap="square">
            <a:spAutoFit/>
          </a:bodyPr>
          <a:lstStyle/>
          <a:p>
            <a:r>
              <a:rPr lang="zh-CN" altLang="en-US" dirty="0" smtClean="0">
                <a:solidFill>
                  <a:schemeClr val="bg1"/>
                </a:solidFill>
                <a:latin typeface="楷体_GB2312" pitchFamily="49" charset="-122"/>
              </a:rPr>
              <a:t>彬彬</a:t>
            </a:r>
            <a:r>
              <a:rPr lang="en-US" altLang="zh-CN" dirty="0" smtClean="0">
                <a:solidFill>
                  <a:schemeClr val="bg1"/>
                </a:solidFill>
                <a:latin typeface="楷体_GB2312" pitchFamily="49" charset="-122"/>
              </a:rPr>
              <a:t>——</a:t>
            </a:r>
            <a:r>
              <a:rPr lang="zh-CN" altLang="en-US" dirty="0" smtClean="0">
                <a:solidFill>
                  <a:schemeClr val="bg1"/>
                </a:solidFill>
                <a:latin typeface="楷体_GB2312" pitchFamily="49" charset="-122"/>
              </a:rPr>
              <a:t>古文本作“份份（</a:t>
            </a:r>
            <a:r>
              <a:rPr lang="en-US" altLang="zh-CN" dirty="0" err="1" smtClean="0">
                <a:solidFill>
                  <a:schemeClr val="bg1"/>
                </a:solidFill>
                <a:latin typeface="Times New Roman" pitchFamily="18" charset="0"/>
                <a:cs typeface="Times New Roman" pitchFamily="18" charset="0"/>
              </a:rPr>
              <a:t>bīnbīn</a:t>
            </a:r>
            <a:r>
              <a:rPr lang="zh-CN" altLang="en-US" dirty="0" smtClean="0">
                <a:solidFill>
                  <a:schemeClr val="bg1"/>
                </a:solidFill>
                <a:latin typeface="楷体_GB2312" pitchFamily="49" charset="-122"/>
              </a:rPr>
              <a:t>）”。即掺杂、参半之义。</a:t>
            </a:r>
          </a:p>
        </p:txBody>
      </p:sp>
      <p:sp>
        <p:nvSpPr>
          <p:cNvPr id="9" name="矩形 8"/>
          <p:cNvSpPr/>
          <p:nvPr/>
        </p:nvSpPr>
        <p:spPr>
          <a:xfrm>
            <a:off x="556846" y="5392615"/>
            <a:ext cx="7643446" cy="1261884"/>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君子要文质兼备而和谐共融：</a:t>
            </a:r>
            <a:endParaRPr lang="en-US" altLang="zh-CN" dirty="0" smtClean="0">
              <a:solidFill>
                <a:schemeClr val="bg1"/>
              </a:solidFill>
              <a:latin typeface="黑体" pitchFamily="2" charset="-122"/>
              <a:ea typeface="黑体" pitchFamily="2" charset="-122"/>
            </a:endParaRPr>
          </a:p>
          <a:p>
            <a:pPr algn="ctr">
              <a:lnSpc>
                <a:spcPct val="150000"/>
              </a:lnSpc>
            </a:pPr>
            <a:r>
              <a:rPr lang="zh-CN" altLang="en-US" sz="2400" dirty="0" smtClean="0">
                <a:solidFill>
                  <a:srgbClr val="FF0000"/>
                </a:solidFill>
                <a:latin typeface="黑体" pitchFamily="2" charset="-122"/>
                <a:ea typeface="黑体" pitchFamily="2" charset="-122"/>
              </a:rPr>
              <a:t>“发乎情，止乎礼义。”</a:t>
            </a:r>
            <a:endParaRPr lang="en-US" altLang="zh-CN" sz="2400" dirty="0" smtClean="0">
              <a:solidFill>
                <a:srgbClr val="FF0000"/>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诗</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注</a:t>
            </a:r>
            <a:r>
              <a:rPr lang="en-US" altLang="zh-CN" dirty="0" smtClean="0">
                <a:solidFill>
                  <a:schemeClr val="bg1"/>
                </a:solidFill>
                <a:latin typeface="黑体" pitchFamily="2" charset="-122"/>
                <a:ea typeface="黑体" pitchFamily="2" charset="-122"/>
              </a:rPr>
              <a:t>》</a:t>
            </a:r>
            <a:endParaRPr lang="zh-CN" altLang="en-US" dirty="0" smtClean="0">
              <a:solidFill>
                <a:schemeClr val="bg1"/>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1030" y="517934"/>
            <a:ext cx="3322320" cy="646331"/>
          </a:xfrm>
          <a:prstGeom prst="rect">
            <a:avLst/>
          </a:prstGeom>
          <a:noFill/>
        </p:spPr>
        <p:txBody>
          <a:bodyPr wrap="square" rtlCol="0" anchor="ctr">
            <a:spAutoFit/>
          </a:bodyPr>
          <a:lstStyle/>
          <a:p>
            <a:pPr algn="ctr"/>
            <a:r>
              <a:rPr lang="en-US" altLang="zh-CN" sz="3600" b="1" dirty="0" smtClean="0">
                <a:solidFill>
                  <a:schemeClr val="bg1"/>
                </a:solidFill>
                <a:effectLst>
                  <a:outerShdw blurRad="38100" dist="38100" dir="2700000" algn="tl">
                    <a:srgbClr val="C0C0C0"/>
                  </a:outerShdw>
                </a:effectLst>
                <a:ea typeface="黑体" pitchFamily="2" charset="-122"/>
              </a:rPr>
              <a:t>【</a:t>
            </a:r>
            <a:r>
              <a:rPr lang="zh-CN" altLang="en-US" sz="3600" b="1" dirty="0" smtClean="0">
                <a:solidFill>
                  <a:schemeClr val="bg1"/>
                </a:solidFill>
                <a:effectLst>
                  <a:outerShdw blurRad="38100" dist="38100" dir="2700000" algn="tl">
                    <a:srgbClr val="C0C0C0"/>
                  </a:outerShdw>
                </a:effectLst>
                <a:ea typeface="黑体" pitchFamily="2" charset="-122"/>
              </a:rPr>
              <a:t>损益时新</a:t>
            </a:r>
            <a:r>
              <a:rPr lang="en-US" altLang="zh-CN" sz="3600" b="1" dirty="0" smtClean="0">
                <a:solidFill>
                  <a:schemeClr val="bg1"/>
                </a:solidFill>
                <a:effectLst>
                  <a:outerShdw blurRad="38100" dist="38100" dir="2700000" algn="tl">
                    <a:srgbClr val="C0C0C0"/>
                  </a:outerShdw>
                </a:effectLst>
                <a:ea typeface="黑体" pitchFamily="2" charset="-122"/>
              </a:rPr>
              <a:t>】</a:t>
            </a:r>
            <a:endParaRPr lang="zh-CN" altLang="en-US" sz="3600" b="1" dirty="0" smtClean="0">
              <a:solidFill>
                <a:schemeClr val="bg1"/>
              </a:solidFill>
              <a:effectLst>
                <a:outerShdw blurRad="38100" dist="38100" dir="2700000" algn="tl">
                  <a:srgbClr val="C0C0C0"/>
                </a:outerShdw>
              </a:effectLst>
              <a:ea typeface="黑体" pitchFamily="2" charset="-122"/>
            </a:endParaRPr>
          </a:p>
        </p:txBody>
      </p:sp>
      <p:sp>
        <p:nvSpPr>
          <p:cNvPr id="6" name="矩形 5"/>
          <p:cNvSpPr/>
          <p:nvPr/>
        </p:nvSpPr>
        <p:spPr>
          <a:xfrm>
            <a:off x="422031" y="5536902"/>
            <a:ext cx="7643446" cy="707886"/>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变而通之以尽利，鼓之舞之以尽神。</a:t>
            </a:r>
            <a:endParaRPr lang="en-US" altLang="zh-CN" dirty="0" smtClean="0">
              <a:solidFill>
                <a:schemeClr val="bg1"/>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周易</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系辞上</a:t>
            </a:r>
            <a:r>
              <a:rPr lang="en-US" altLang="zh-CN" dirty="0" smtClean="0">
                <a:solidFill>
                  <a:schemeClr val="bg1"/>
                </a:solidFill>
                <a:latin typeface="黑体" pitchFamily="2" charset="-122"/>
                <a:ea typeface="黑体" pitchFamily="2" charset="-122"/>
              </a:rPr>
              <a:t>》</a:t>
            </a:r>
            <a:endParaRPr lang="zh-CN" altLang="en-US" dirty="0">
              <a:solidFill>
                <a:schemeClr val="bg1"/>
              </a:solidFill>
              <a:latin typeface="黑体" pitchFamily="2" charset="-122"/>
              <a:ea typeface="黑体" pitchFamily="2" charset="-122"/>
            </a:endParaRPr>
          </a:p>
        </p:txBody>
      </p:sp>
      <p:sp>
        <p:nvSpPr>
          <p:cNvPr id="7" name="矩形 6"/>
          <p:cNvSpPr/>
          <p:nvPr/>
        </p:nvSpPr>
        <p:spPr>
          <a:xfrm>
            <a:off x="422031" y="4618969"/>
            <a:ext cx="7643446" cy="707886"/>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化而裁之谓之变，推而行之谓之通。</a:t>
            </a:r>
            <a:endParaRPr lang="en-US" altLang="zh-CN" dirty="0" smtClean="0">
              <a:solidFill>
                <a:schemeClr val="bg1"/>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周易</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系辞上</a:t>
            </a:r>
            <a:r>
              <a:rPr lang="en-US" altLang="zh-CN" dirty="0" smtClean="0">
                <a:solidFill>
                  <a:schemeClr val="bg1"/>
                </a:solidFill>
                <a:latin typeface="黑体" pitchFamily="2" charset="-122"/>
                <a:ea typeface="黑体" pitchFamily="2" charset="-122"/>
              </a:rPr>
              <a:t>》</a:t>
            </a:r>
          </a:p>
        </p:txBody>
      </p:sp>
      <p:sp>
        <p:nvSpPr>
          <p:cNvPr id="8" name="矩形 7"/>
          <p:cNvSpPr/>
          <p:nvPr/>
        </p:nvSpPr>
        <p:spPr>
          <a:xfrm>
            <a:off x="422031" y="3090875"/>
            <a:ext cx="7643446" cy="707886"/>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穷则变，变则通，通则久。</a:t>
            </a:r>
            <a:endParaRPr lang="en-US" altLang="zh-CN" dirty="0" smtClean="0">
              <a:solidFill>
                <a:schemeClr val="bg1"/>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周易</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系辞下</a:t>
            </a:r>
            <a:r>
              <a:rPr lang="en-US" altLang="zh-CN" dirty="0" smtClean="0">
                <a:solidFill>
                  <a:schemeClr val="bg1"/>
                </a:solidFill>
                <a:latin typeface="黑体" pitchFamily="2" charset="-122"/>
                <a:ea typeface="黑体" pitchFamily="2" charset="-122"/>
              </a:rPr>
              <a:t>》</a:t>
            </a:r>
          </a:p>
        </p:txBody>
      </p:sp>
      <p:sp>
        <p:nvSpPr>
          <p:cNvPr id="10" name="矩形 9"/>
          <p:cNvSpPr/>
          <p:nvPr/>
        </p:nvSpPr>
        <p:spPr>
          <a:xfrm>
            <a:off x="422031" y="1562781"/>
            <a:ext cx="7643446" cy="707886"/>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夫礼必本於天，动而之地，列而之事，</a:t>
            </a:r>
            <a:r>
              <a:rPr lang="zh-CN" altLang="en-US" b="1" dirty="0" smtClean="0">
                <a:solidFill>
                  <a:schemeClr val="bg1"/>
                </a:solidFill>
                <a:latin typeface="黑体" pitchFamily="2" charset="-122"/>
                <a:ea typeface="黑体" pitchFamily="2" charset="-122"/>
              </a:rPr>
              <a:t>变而从时，协於分艺。</a:t>
            </a:r>
            <a:endParaRPr lang="en-US" altLang="zh-CN" b="1" dirty="0" smtClean="0">
              <a:solidFill>
                <a:schemeClr val="bg1"/>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礼记</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礼运</a:t>
            </a:r>
            <a:r>
              <a:rPr lang="en-US" altLang="zh-CN" dirty="0" smtClean="0">
                <a:solidFill>
                  <a:schemeClr val="bg1"/>
                </a:solidFill>
                <a:latin typeface="黑体" pitchFamily="2" charset="-122"/>
                <a:ea typeface="黑体" pitchFamily="2" charset="-122"/>
              </a:rPr>
              <a:t>》</a:t>
            </a:r>
            <a:endParaRPr lang="zh-CN" altLang="en-US" dirty="0" smtClean="0">
              <a:solidFill>
                <a:schemeClr val="bg1"/>
              </a:solidFill>
              <a:latin typeface="黑体" pitchFamily="2" charset="-122"/>
              <a:ea typeface="黑体" pitchFamily="2" charset="-122"/>
            </a:endParaRPr>
          </a:p>
        </p:txBody>
      </p:sp>
      <p:sp>
        <p:nvSpPr>
          <p:cNvPr id="9" name="矩形 8"/>
          <p:cNvSpPr/>
          <p:nvPr/>
        </p:nvSpPr>
        <p:spPr>
          <a:xfrm>
            <a:off x="422031" y="2363486"/>
            <a:ext cx="7643446" cy="400110"/>
          </a:xfrm>
          <a:prstGeom prst="rect">
            <a:avLst/>
          </a:prstGeom>
        </p:spPr>
        <p:txBody>
          <a:bodyPr wrap="square">
            <a:spAutoFit/>
          </a:bodyPr>
          <a:lstStyle/>
          <a:p>
            <a:r>
              <a:rPr lang="zh-CN" altLang="en-US" dirty="0" smtClean="0">
                <a:solidFill>
                  <a:schemeClr val="bg1"/>
                </a:solidFill>
                <a:latin typeface="楷体_GB2312" pitchFamily="49" charset="-122"/>
              </a:rPr>
              <a:t>也就是说礼必须顺时变通，才能与世间万事万物时时刻刻相协调。</a:t>
            </a:r>
          </a:p>
        </p:txBody>
      </p:sp>
      <p:sp>
        <p:nvSpPr>
          <p:cNvPr id="11" name="矩形 10"/>
          <p:cNvSpPr/>
          <p:nvPr/>
        </p:nvSpPr>
        <p:spPr>
          <a:xfrm>
            <a:off x="422031" y="3879857"/>
            <a:ext cx="7643446" cy="400110"/>
          </a:xfrm>
          <a:prstGeom prst="rect">
            <a:avLst/>
          </a:prstGeom>
        </p:spPr>
        <p:txBody>
          <a:bodyPr wrap="square">
            <a:spAutoFit/>
          </a:bodyPr>
          <a:lstStyle/>
          <a:p>
            <a:r>
              <a:rPr lang="zh-CN" altLang="en-US" dirty="0" smtClean="0">
                <a:solidFill>
                  <a:schemeClr val="bg1"/>
                </a:solidFill>
                <a:latin typeface="楷体_GB2312" pitchFamily="49" charset="-122"/>
              </a:rPr>
              <a:t>变通的意思是：</a:t>
            </a:r>
          </a:p>
        </p:txBody>
      </p:sp>
      <p:sp>
        <p:nvSpPr>
          <p:cNvPr id="13" name="矩形 12"/>
          <p:cNvSpPr/>
          <p:nvPr/>
        </p:nvSpPr>
        <p:spPr>
          <a:xfrm>
            <a:off x="422031" y="1562783"/>
            <a:ext cx="7643446" cy="707886"/>
          </a:xfrm>
          <a:prstGeom prst="rect">
            <a:avLst/>
          </a:prstGeom>
        </p:spPr>
        <p:txBody>
          <a:bodyPr wrap="square">
            <a:spAutoFit/>
          </a:bodyPr>
          <a:lstStyle/>
          <a:p>
            <a:r>
              <a:rPr lang="zh-CN" altLang="en-US" dirty="0" smtClean="0">
                <a:solidFill>
                  <a:schemeClr val="bg1"/>
                </a:solidFill>
                <a:latin typeface="黑体" pitchFamily="2" charset="-122"/>
                <a:ea typeface="黑体" pitchFamily="2" charset="-122"/>
              </a:rPr>
              <a:t>夫礼必本於天，动而之地，列而之事，</a:t>
            </a:r>
            <a:r>
              <a:rPr lang="zh-CN" altLang="en-US" b="1" dirty="0" smtClean="0">
                <a:solidFill>
                  <a:srgbClr val="FF0000"/>
                </a:solidFill>
                <a:latin typeface="黑体" pitchFamily="2" charset="-122"/>
                <a:ea typeface="黑体" pitchFamily="2" charset="-122"/>
              </a:rPr>
              <a:t>变而从时，协於分艺。</a:t>
            </a:r>
            <a:endParaRPr lang="en-US" altLang="zh-CN" b="1" dirty="0" smtClean="0">
              <a:solidFill>
                <a:schemeClr val="bg1"/>
              </a:solidFill>
              <a:latin typeface="黑体" pitchFamily="2" charset="-122"/>
              <a:ea typeface="黑体" pitchFamily="2" charset="-122"/>
            </a:endParaRPr>
          </a:p>
          <a:p>
            <a:pPr algn="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礼记</a:t>
            </a:r>
            <a:r>
              <a:rPr lang="en-US" altLang="zh-CN" dirty="0" smtClean="0">
                <a:solidFill>
                  <a:schemeClr val="bg1"/>
                </a:solidFill>
                <a:latin typeface="黑体" pitchFamily="2" charset="-122"/>
                <a:ea typeface="黑体" pitchFamily="2" charset="-122"/>
              </a:rPr>
              <a:t>·</a:t>
            </a:r>
            <a:r>
              <a:rPr lang="zh-CN" altLang="en-US" dirty="0" smtClean="0">
                <a:solidFill>
                  <a:schemeClr val="bg1"/>
                </a:solidFill>
                <a:latin typeface="黑体" pitchFamily="2" charset="-122"/>
                <a:ea typeface="黑体" pitchFamily="2" charset="-122"/>
              </a:rPr>
              <a:t>礼运</a:t>
            </a:r>
            <a:r>
              <a:rPr lang="en-US" altLang="zh-CN" dirty="0" smtClean="0">
                <a:solidFill>
                  <a:schemeClr val="bg1"/>
                </a:solidFill>
                <a:latin typeface="黑体" pitchFamily="2" charset="-122"/>
                <a:ea typeface="黑体" pitchFamily="2" charset="-122"/>
              </a:rPr>
              <a:t>》</a:t>
            </a:r>
            <a:endParaRPr lang="zh-CN" altLang="en-US" dirty="0" smtClean="0">
              <a:solidFill>
                <a:schemeClr val="bg1"/>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childTnLst>
                          </p:cTn>
                        </p:par>
                        <p:par>
                          <p:cTn id="22" fill="hold">
                            <p:stCondLst>
                              <p:cond delay="500"/>
                            </p:stCondLst>
                            <p:childTnLst>
                              <p:par>
                                <p:cTn id="23" presetID="1" presetClass="exit" presetSubtype="0" fill="hold" grpId="1" nodeType="after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anim calcmode="lin" valueType="num">
                                      <p:cBhvr>
                                        <p:cTn id="37" dur="500" fill="hold"/>
                                        <p:tgtEl>
                                          <p:spTgt spid="8"/>
                                        </p:tgtEl>
                                        <p:attrNameLst>
                                          <p:attrName>ppt_x</p:attrName>
                                        </p:attrNameLst>
                                      </p:cBhvr>
                                      <p:tavLst>
                                        <p:tav tm="0">
                                          <p:val>
                                            <p:strVal val="#ppt_x"/>
                                          </p:val>
                                        </p:tav>
                                        <p:tav tm="100000">
                                          <p:val>
                                            <p:strVal val="#ppt_x"/>
                                          </p:val>
                                        </p:tav>
                                      </p:tavLst>
                                    </p:anim>
                                    <p:anim calcmode="lin" valueType="num">
                                      <p:cBhvr>
                                        <p:cTn id="38"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anim calcmode="lin" valueType="num">
                                      <p:cBhvr>
                                        <p:cTn id="50" dur="500" fill="hold"/>
                                        <p:tgtEl>
                                          <p:spTgt spid="7"/>
                                        </p:tgtEl>
                                        <p:attrNameLst>
                                          <p:attrName>ppt_x</p:attrName>
                                        </p:attrNameLst>
                                      </p:cBhvr>
                                      <p:tavLst>
                                        <p:tav tm="0">
                                          <p:val>
                                            <p:strVal val="#ppt_x"/>
                                          </p:val>
                                        </p:tav>
                                        <p:tav tm="100000">
                                          <p:val>
                                            <p:strVal val="#ppt_x"/>
                                          </p:val>
                                        </p:tav>
                                      </p:tavLst>
                                    </p:anim>
                                    <p:anim calcmode="lin" valueType="num">
                                      <p:cBhvr>
                                        <p:cTn id="5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anim calcmode="lin" valueType="num">
                                      <p:cBhvr>
                                        <p:cTn id="57" dur="500" fill="hold"/>
                                        <p:tgtEl>
                                          <p:spTgt spid="6"/>
                                        </p:tgtEl>
                                        <p:attrNameLst>
                                          <p:attrName>ppt_x</p:attrName>
                                        </p:attrNameLst>
                                      </p:cBhvr>
                                      <p:tavLst>
                                        <p:tav tm="0">
                                          <p:val>
                                            <p:strVal val="#ppt_x"/>
                                          </p:val>
                                        </p:tav>
                                        <p:tav tm="100000">
                                          <p:val>
                                            <p:strVal val="#ppt_x"/>
                                          </p:val>
                                        </p:tav>
                                      </p:tavLst>
                                    </p:anim>
                                    <p:anim calcmode="lin" valueType="num">
                                      <p:cBhvr>
                                        <p:cTn id="5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0" grpId="0"/>
      <p:bldP spid="10" grpId="1"/>
      <p:bldP spid="9" grpId="0"/>
      <p:bldP spid="11"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808038" y="750888"/>
            <a:ext cx="2964273" cy="646331"/>
          </a:xfrm>
          <a:prstGeom prst="rect">
            <a:avLst/>
          </a:prstGeom>
          <a:noFill/>
          <a:ln w="9525">
            <a:noFill/>
            <a:miter lim="800000"/>
            <a:headEnd/>
            <a:tailEnd/>
          </a:ln>
          <a:effectLst/>
        </p:spPr>
        <p:txBody>
          <a:bodyPr wrap="none">
            <a:spAutoFit/>
          </a:bodyPr>
          <a:lstStyle/>
          <a:p>
            <a:r>
              <a:rPr lang="zh-CN" altLang="en-US" sz="3600" b="1" dirty="0" smtClean="0">
                <a:solidFill>
                  <a:schemeClr val="bg1"/>
                </a:solidFill>
                <a:effectLst>
                  <a:outerShdw blurRad="38100" dist="38100" dir="2700000" algn="tl">
                    <a:srgbClr val="C0C0C0"/>
                  </a:outerShdw>
                </a:effectLst>
                <a:ea typeface="黑体" pitchFamily="2" charset="-122"/>
              </a:rPr>
              <a:t>汉礼的</a:t>
            </a:r>
            <a:r>
              <a:rPr lang="zh-CN" altLang="en-US" sz="3600" b="1" dirty="0">
                <a:solidFill>
                  <a:schemeClr val="bg1"/>
                </a:solidFill>
                <a:effectLst>
                  <a:outerShdw blurRad="38100" dist="38100" dir="2700000" algn="tl">
                    <a:srgbClr val="C0C0C0"/>
                  </a:outerShdw>
                </a:effectLst>
                <a:ea typeface="黑体" pitchFamily="2" charset="-122"/>
              </a:rPr>
              <a:t>特点：</a:t>
            </a:r>
          </a:p>
        </p:txBody>
      </p:sp>
      <p:sp>
        <p:nvSpPr>
          <p:cNvPr id="61445" name="Text Box 5"/>
          <p:cNvSpPr txBox="1">
            <a:spLocks noChangeArrowheads="1"/>
          </p:cNvSpPr>
          <p:nvPr/>
        </p:nvSpPr>
        <p:spPr bwMode="auto">
          <a:xfrm>
            <a:off x="3281578" y="2142222"/>
            <a:ext cx="2914650" cy="3170099"/>
          </a:xfrm>
          <a:prstGeom prst="rect">
            <a:avLst/>
          </a:prstGeom>
          <a:noFill/>
          <a:ln w="9525">
            <a:noFill/>
            <a:miter lim="800000"/>
            <a:headEnd/>
            <a:tailEnd/>
          </a:ln>
          <a:effectLst/>
        </p:spPr>
        <p:txBody>
          <a:bodyPr>
            <a:spAutoFit/>
          </a:bodyPr>
          <a:lstStyle/>
          <a:p>
            <a:pPr>
              <a:lnSpc>
                <a:spcPct val="125000"/>
              </a:lnSpc>
              <a:buFontTx/>
              <a:buChar char="•"/>
            </a:pPr>
            <a:r>
              <a:rPr lang="en-US" altLang="zh-CN" sz="3200" b="1" dirty="0">
                <a:solidFill>
                  <a:schemeClr val="bg1"/>
                </a:solidFill>
                <a:effectLst>
                  <a:outerShdw blurRad="38100" dist="38100" dir="2700000" algn="tl">
                    <a:srgbClr val="C0C0C0"/>
                  </a:outerShdw>
                </a:effectLst>
              </a:rPr>
              <a:t> </a:t>
            </a:r>
            <a:r>
              <a:rPr lang="zh-CN" altLang="en-US" sz="3200" b="1" dirty="0" smtClean="0">
                <a:solidFill>
                  <a:schemeClr val="bg1"/>
                </a:solidFill>
                <a:effectLst>
                  <a:outerShdw blurRad="38100" dist="38100" dir="2700000" algn="tl">
                    <a:srgbClr val="C0C0C0"/>
                  </a:outerShdw>
                </a:effectLst>
              </a:rPr>
              <a:t>平和中正</a:t>
            </a:r>
            <a:endParaRPr lang="zh-CN" altLang="en-US" sz="3200" b="1" dirty="0">
              <a:solidFill>
                <a:schemeClr val="bg1"/>
              </a:solidFill>
              <a:effectLst>
                <a:outerShdw blurRad="38100" dist="38100" dir="2700000" algn="tl">
                  <a:srgbClr val="C0C0C0"/>
                </a:outerShdw>
              </a:effectLst>
            </a:endParaRPr>
          </a:p>
          <a:p>
            <a:pPr>
              <a:lnSpc>
                <a:spcPct val="125000"/>
              </a:lnSpc>
              <a:buFontTx/>
              <a:buChar char="•"/>
            </a:pPr>
            <a:r>
              <a:rPr lang="zh-CN" altLang="en-US" sz="3200" b="1" dirty="0" smtClean="0">
                <a:solidFill>
                  <a:schemeClr val="bg1"/>
                </a:solidFill>
                <a:effectLst>
                  <a:outerShdw blurRad="38100" dist="38100" dir="2700000" algn="tl">
                    <a:srgbClr val="C0C0C0"/>
                  </a:outerShdw>
                </a:effectLst>
              </a:rPr>
              <a:t> 谦恭肃雅</a:t>
            </a:r>
            <a:endParaRPr lang="en-US" altLang="zh-CN" sz="3200" b="1" dirty="0" smtClean="0">
              <a:solidFill>
                <a:schemeClr val="bg1"/>
              </a:solidFill>
              <a:effectLst>
                <a:outerShdw blurRad="38100" dist="38100" dir="2700000" algn="tl">
                  <a:srgbClr val="C0C0C0"/>
                </a:outerShdw>
              </a:effectLst>
            </a:endParaRPr>
          </a:p>
          <a:p>
            <a:pPr>
              <a:lnSpc>
                <a:spcPct val="125000"/>
              </a:lnSpc>
              <a:buFontTx/>
              <a:buChar char="•"/>
            </a:pPr>
            <a:r>
              <a:rPr lang="zh-CN" altLang="en-US" sz="3200" b="1" dirty="0" smtClean="0">
                <a:solidFill>
                  <a:schemeClr val="bg1"/>
                </a:solidFill>
                <a:effectLst>
                  <a:outerShdw blurRad="38100" dist="38100" dir="2700000" algn="tl">
                    <a:srgbClr val="C0C0C0"/>
                  </a:outerShdw>
                </a:effectLst>
              </a:rPr>
              <a:t> 情礼交融</a:t>
            </a:r>
            <a:endParaRPr lang="zh-CN" altLang="en-US" sz="3200" b="1" dirty="0">
              <a:solidFill>
                <a:schemeClr val="bg1"/>
              </a:solidFill>
              <a:effectLst>
                <a:outerShdw blurRad="38100" dist="38100" dir="2700000" algn="tl">
                  <a:srgbClr val="C0C0C0"/>
                </a:outerShdw>
              </a:effectLst>
            </a:endParaRPr>
          </a:p>
          <a:p>
            <a:pPr>
              <a:lnSpc>
                <a:spcPct val="125000"/>
              </a:lnSpc>
              <a:buFontTx/>
              <a:buChar char="•"/>
            </a:pPr>
            <a:r>
              <a:rPr lang="zh-CN" altLang="en-US" sz="3200" b="1" dirty="0" smtClean="0">
                <a:solidFill>
                  <a:schemeClr val="bg1"/>
                </a:solidFill>
                <a:effectLst>
                  <a:outerShdw blurRad="38100" dist="38100" dir="2700000" algn="tl">
                    <a:srgbClr val="C0C0C0"/>
                  </a:outerShdw>
                </a:effectLst>
              </a:rPr>
              <a:t> 文质彬彬</a:t>
            </a:r>
            <a:endParaRPr lang="en-US" altLang="zh-CN" sz="3200" b="1" dirty="0" smtClean="0">
              <a:solidFill>
                <a:schemeClr val="bg1"/>
              </a:solidFill>
              <a:effectLst>
                <a:outerShdw blurRad="38100" dist="38100" dir="2700000" algn="tl">
                  <a:srgbClr val="C0C0C0"/>
                </a:outerShdw>
              </a:effectLst>
            </a:endParaRPr>
          </a:p>
          <a:p>
            <a:pPr>
              <a:lnSpc>
                <a:spcPct val="125000"/>
              </a:lnSpc>
              <a:buFontTx/>
              <a:buChar char="•"/>
            </a:pPr>
            <a:r>
              <a:rPr lang="zh-CN" altLang="en-US" sz="3200" b="1" dirty="0" smtClean="0">
                <a:solidFill>
                  <a:schemeClr val="bg1"/>
                </a:solidFill>
                <a:effectLst>
                  <a:outerShdw blurRad="38100" dist="38100" dir="2700000" algn="tl">
                    <a:srgbClr val="C0C0C0"/>
                  </a:outerShdw>
                </a:effectLst>
              </a:rPr>
              <a:t> 损益时新</a:t>
            </a:r>
            <a:endParaRPr lang="zh-CN" altLang="en-US" sz="3200" b="1" dirty="0">
              <a:solidFill>
                <a:schemeClr val="bg1"/>
              </a:solidFill>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1444"/>
                                        </p:tgtEl>
                                        <p:attrNameLst>
                                          <p:attrName>style.visibility</p:attrName>
                                        </p:attrNameLst>
                                      </p:cBhvr>
                                      <p:to>
                                        <p:strVal val="visible"/>
                                      </p:to>
                                    </p:set>
                                    <p:animEffect transition="in" filter="slide(fromBottom)">
                                      <p:cBhvr>
                                        <p:cTn id="7" dur="1000"/>
                                        <p:tgtEl>
                                          <p:spTgt spid="61444"/>
                                        </p:tgtEl>
                                      </p:cBhvr>
                                    </p:animEffect>
                                  </p:childTnLst>
                                </p:cTn>
                              </p:par>
                            </p:childTnLst>
                          </p:cTn>
                        </p:par>
                        <p:par>
                          <p:cTn id="8" fill="hold">
                            <p:stCondLst>
                              <p:cond delay="1000"/>
                            </p:stCondLst>
                            <p:childTnLst>
                              <p:par>
                                <p:cTn id="9" presetID="2" presetClass="entr" presetSubtype="4" fill="hold" grpId="0" nodeType="afterEffect">
                                  <p:stCondLst>
                                    <p:cond delay="1000"/>
                                  </p:stCondLst>
                                  <p:childTnLst>
                                    <p:set>
                                      <p:cBhvr>
                                        <p:cTn id="10" dur="1" fill="hold">
                                          <p:stCondLst>
                                            <p:cond delay="0"/>
                                          </p:stCondLst>
                                        </p:cTn>
                                        <p:tgtEl>
                                          <p:spTgt spid="61445"/>
                                        </p:tgtEl>
                                        <p:attrNameLst>
                                          <p:attrName>style.visibility</p:attrName>
                                        </p:attrNameLst>
                                      </p:cBhvr>
                                      <p:to>
                                        <p:strVal val="visible"/>
                                      </p:to>
                                    </p:set>
                                    <p:anim calcmode="lin" valueType="num">
                                      <p:cBhvr additive="base">
                                        <p:cTn id="11" dur="1000" fill="hold"/>
                                        <p:tgtEl>
                                          <p:spTgt spid="61445"/>
                                        </p:tgtEl>
                                        <p:attrNameLst>
                                          <p:attrName>ppt_x</p:attrName>
                                        </p:attrNameLst>
                                      </p:cBhvr>
                                      <p:tavLst>
                                        <p:tav tm="0">
                                          <p:val>
                                            <p:strVal val="#ppt_x"/>
                                          </p:val>
                                        </p:tav>
                                        <p:tav tm="100000">
                                          <p:val>
                                            <p:strVal val="#ppt_x"/>
                                          </p:val>
                                        </p:tav>
                                      </p:tavLst>
                                    </p:anim>
                                    <p:anim calcmode="lin" valueType="num">
                                      <p:cBhvr additive="base">
                                        <p:cTn id="12" dur="1000" fill="hold"/>
                                        <p:tgtEl>
                                          <p:spTgt spid="614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p:bldP spid="614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Text Box 4"/>
          <p:cNvSpPr txBox="1">
            <a:spLocks noChangeArrowheads="1"/>
          </p:cNvSpPr>
          <p:nvPr/>
        </p:nvSpPr>
        <p:spPr bwMode="auto">
          <a:xfrm>
            <a:off x="1672980" y="388083"/>
            <a:ext cx="5325697" cy="641350"/>
          </a:xfrm>
          <a:prstGeom prst="rect">
            <a:avLst/>
          </a:prstGeom>
          <a:noFill/>
          <a:ln w="9525">
            <a:noFill/>
            <a:miter lim="800000"/>
            <a:headEnd/>
            <a:tailEnd/>
          </a:ln>
          <a:effectLst/>
        </p:spPr>
        <p:txBody>
          <a:bodyPr wrap="square">
            <a:spAutoFit/>
          </a:bodyPr>
          <a:lstStyle/>
          <a:p>
            <a:r>
              <a:rPr lang="zh-CN" altLang="en-US" sz="3600" b="1" dirty="0" smtClean="0">
                <a:solidFill>
                  <a:schemeClr val="bg1"/>
                </a:solidFill>
                <a:effectLst>
                  <a:outerShdw blurRad="38100" dist="38100" dir="2700000" algn="tl">
                    <a:srgbClr val="C0C0C0"/>
                  </a:outerShdw>
                </a:effectLst>
                <a:ea typeface="黑体" pitchFamily="2" charset="-122"/>
              </a:rPr>
              <a:t>辨析叁：礼不是繁文缛节</a:t>
            </a:r>
            <a:endParaRPr lang="zh-CN" altLang="en-US" sz="3600" b="1" dirty="0">
              <a:solidFill>
                <a:schemeClr val="bg1"/>
              </a:solidFill>
              <a:effectLst>
                <a:outerShdw blurRad="38100" dist="38100" dir="2700000" algn="tl">
                  <a:srgbClr val="C0C0C0"/>
                </a:outerShdw>
              </a:effectLst>
              <a:ea typeface="黑体" pitchFamily="2" charset="-122"/>
            </a:endParaRPr>
          </a:p>
        </p:txBody>
      </p:sp>
      <p:sp>
        <p:nvSpPr>
          <p:cNvPr id="165893" name="Text Box 5"/>
          <p:cNvSpPr txBox="1">
            <a:spLocks noChangeArrowheads="1"/>
          </p:cNvSpPr>
          <p:nvPr/>
        </p:nvSpPr>
        <p:spPr bwMode="auto">
          <a:xfrm>
            <a:off x="381001" y="1113694"/>
            <a:ext cx="7725507" cy="430887"/>
          </a:xfrm>
          <a:prstGeom prst="rect">
            <a:avLst/>
          </a:prstGeom>
          <a:noFill/>
          <a:ln w="9525">
            <a:noFill/>
            <a:miter lim="800000"/>
            <a:headEnd/>
            <a:tailEnd/>
          </a:ln>
          <a:effectLst/>
        </p:spPr>
        <p:txBody>
          <a:bodyPr wrap="square">
            <a:spAutoFit/>
          </a:bodyPr>
          <a:lstStyle/>
          <a:p>
            <a:r>
              <a:rPr lang="zh-CN" altLang="en-US" sz="2200" b="1" dirty="0">
                <a:solidFill>
                  <a:srgbClr val="FFFF00"/>
                </a:solidFill>
              </a:rPr>
              <a:t>疑问</a:t>
            </a:r>
            <a:r>
              <a:rPr lang="zh-CN" altLang="en-US" sz="2200" b="1" dirty="0" smtClean="0">
                <a:solidFill>
                  <a:srgbClr val="FFFF00"/>
                </a:solidFill>
              </a:rPr>
              <a:t>：礼的作用是什么</a:t>
            </a:r>
            <a:r>
              <a:rPr lang="zh-CN" altLang="en-US" b="1" dirty="0" smtClean="0">
                <a:solidFill>
                  <a:srgbClr val="FFFF00"/>
                </a:solidFill>
              </a:rPr>
              <a:t>？</a:t>
            </a:r>
            <a:endParaRPr lang="zh-CN" altLang="en-US" b="1" dirty="0">
              <a:solidFill>
                <a:schemeClr val="bg1"/>
              </a:solidFill>
            </a:endParaRPr>
          </a:p>
        </p:txBody>
      </p:sp>
      <p:sp>
        <p:nvSpPr>
          <p:cNvPr id="4" name="Text Box 5"/>
          <p:cNvSpPr txBox="1">
            <a:spLocks noChangeArrowheads="1"/>
          </p:cNvSpPr>
          <p:nvPr/>
        </p:nvSpPr>
        <p:spPr bwMode="auto">
          <a:xfrm>
            <a:off x="381001" y="1840522"/>
            <a:ext cx="7725507" cy="2554545"/>
          </a:xfrm>
          <a:prstGeom prst="rect">
            <a:avLst/>
          </a:prstGeom>
          <a:noFill/>
          <a:ln w="9525">
            <a:noFill/>
            <a:miter lim="800000"/>
            <a:headEnd/>
            <a:tailEnd/>
          </a:ln>
          <a:effectLst/>
        </p:spPr>
        <p:txBody>
          <a:bodyPr wrap="square">
            <a:spAutoFit/>
          </a:bodyPr>
          <a:lstStyle/>
          <a:p>
            <a:r>
              <a:rPr lang="zh-CN" altLang="en-US" b="1" dirty="0" smtClean="0">
                <a:solidFill>
                  <a:schemeClr val="bg1"/>
                </a:solidFill>
              </a:rPr>
              <a:t>　　晋侯谓女叔齐曰：“鲁侯不亦善于礼乎？”对曰：“鲁侯焉知礼！”公曰：“何为？自郊劳至于赠贿。礼无违者，何故不知？”对曰：“是仪也，不可谓礼。礼所以守其国，行其政令，无失其民者也。今政令在家，不能取也。有子家羁，弗能用也。奸大国之盟，陵虐小国。利人之难，不知其私。公室四分，民食于他。思莫在公，不图其终。为国君，难将及身，不恤其所。礼之本末，将于此乎在，而屑屑焉习仪以亟。言以习仪为急。言善于礼，不亦远乎？</a:t>
            </a:r>
            <a:endParaRPr lang="en-US" altLang="zh-CN" b="1" dirty="0" smtClean="0">
              <a:solidFill>
                <a:schemeClr val="bg1"/>
              </a:solidFill>
            </a:endParaRPr>
          </a:p>
          <a:p>
            <a:pPr algn="r"/>
            <a:r>
              <a:rPr lang="en-US" altLang="zh-CN" b="1" dirty="0" smtClean="0">
                <a:solidFill>
                  <a:schemeClr val="bg1"/>
                </a:solidFill>
              </a:rPr>
              <a:t>——《</a:t>
            </a:r>
            <a:r>
              <a:rPr lang="zh-CN" altLang="en-US" b="1" dirty="0" smtClean="0">
                <a:solidFill>
                  <a:schemeClr val="bg1"/>
                </a:solidFill>
              </a:rPr>
              <a:t>左传</a:t>
            </a:r>
            <a:r>
              <a:rPr lang="en-US" altLang="zh-CN" b="1" dirty="0" smtClean="0">
                <a:solidFill>
                  <a:schemeClr val="bg1"/>
                </a:solidFill>
                <a:latin typeface="黑体" pitchFamily="2" charset="-122"/>
                <a:ea typeface="黑体" pitchFamily="2" charset="-122"/>
              </a:rPr>
              <a:t>·</a:t>
            </a:r>
            <a:r>
              <a:rPr lang="zh-CN" altLang="en-US" b="1" dirty="0" smtClean="0">
                <a:solidFill>
                  <a:schemeClr val="bg1"/>
                </a:solidFill>
              </a:rPr>
              <a:t>昭公五年</a:t>
            </a:r>
            <a:r>
              <a:rPr lang="en-US" altLang="zh-CN" b="1" dirty="0" smtClean="0">
                <a:solidFill>
                  <a:schemeClr val="bg1"/>
                </a:solidFill>
              </a:rPr>
              <a:t>》</a:t>
            </a:r>
          </a:p>
        </p:txBody>
      </p:sp>
      <p:sp>
        <p:nvSpPr>
          <p:cNvPr id="5" name="Text Box 5"/>
          <p:cNvSpPr txBox="1">
            <a:spLocks noChangeArrowheads="1"/>
          </p:cNvSpPr>
          <p:nvPr/>
        </p:nvSpPr>
        <p:spPr bwMode="auto">
          <a:xfrm>
            <a:off x="381001" y="4583723"/>
            <a:ext cx="7725507" cy="1631216"/>
          </a:xfrm>
          <a:prstGeom prst="rect">
            <a:avLst/>
          </a:prstGeom>
          <a:noFill/>
          <a:ln w="9525">
            <a:noFill/>
            <a:miter lim="800000"/>
            <a:headEnd/>
            <a:tailEnd/>
          </a:ln>
          <a:effectLst/>
        </p:spPr>
        <p:txBody>
          <a:bodyPr wrap="square">
            <a:spAutoFit/>
          </a:bodyPr>
          <a:lstStyle/>
          <a:p>
            <a:r>
              <a:rPr lang="zh-CN" altLang="en-US" b="1" dirty="0" smtClean="0">
                <a:solidFill>
                  <a:schemeClr val="bg1"/>
                </a:solidFill>
              </a:rPr>
              <a:t>从这段话中我们可以得到两个信息：</a:t>
            </a:r>
          </a:p>
          <a:p>
            <a:r>
              <a:rPr lang="zh-CN" altLang="en-US" b="1" dirty="0" smtClean="0">
                <a:solidFill>
                  <a:schemeClr val="bg1"/>
                </a:solidFill>
              </a:rPr>
              <a:t>　　一、礼不仅是外在形式。仅仅固守祖宗传下来的种种仪程，“是仪也，不可谓礼。”如此僵化，“礼”便真成繁文缛节了。</a:t>
            </a:r>
          </a:p>
          <a:p>
            <a:r>
              <a:rPr lang="zh-CN" altLang="en-US" b="1" dirty="0" smtClean="0">
                <a:solidFill>
                  <a:schemeClr val="bg1"/>
                </a:solidFill>
              </a:rPr>
              <a:t>　　二、真正的礼，必须能够调和人情，守国安民。否则“为国君，难将及身”。礼的形式必须为目的服务，繁简皆由目的决定。</a:t>
            </a:r>
            <a:endParaRPr lang="zh-CN" alt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5892"/>
                                        </p:tgtEl>
                                        <p:attrNameLst>
                                          <p:attrName>style.visibility</p:attrName>
                                        </p:attrNameLst>
                                      </p:cBhvr>
                                      <p:to>
                                        <p:strVal val="visible"/>
                                      </p:to>
                                    </p:set>
                                    <p:anim calcmode="lin" valueType="num">
                                      <p:cBhvr additive="base">
                                        <p:cTn id="7" dur="1000" fill="hold"/>
                                        <p:tgtEl>
                                          <p:spTgt spid="165892"/>
                                        </p:tgtEl>
                                        <p:attrNameLst>
                                          <p:attrName>ppt_x</p:attrName>
                                        </p:attrNameLst>
                                      </p:cBhvr>
                                      <p:tavLst>
                                        <p:tav tm="0">
                                          <p:val>
                                            <p:strVal val="#ppt_x"/>
                                          </p:val>
                                        </p:tav>
                                        <p:tav tm="100000">
                                          <p:val>
                                            <p:strVal val="#ppt_x"/>
                                          </p:val>
                                        </p:tav>
                                      </p:tavLst>
                                    </p:anim>
                                    <p:anim calcmode="lin" valueType="num">
                                      <p:cBhvr additive="base">
                                        <p:cTn id="8" dur="1000" fill="hold"/>
                                        <p:tgtEl>
                                          <p:spTgt spid="16589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65893"/>
                                        </p:tgtEl>
                                        <p:attrNameLst>
                                          <p:attrName>style.visibility</p:attrName>
                                        </p:attrNameLst>
                                      </p:cBhvr>
                                      <p:to>
                                        <p:strVal val="visible"/>
                                      </p:to>
                                    </p:set>
                                    <p:anim calcmode="lin" valueType="num">
                                      <p:cBhvr additive="base">
                                        <p:cTn id="12" dur="1000" fill="hold"/>
                                        <p:tgtEl>
                                          <p:spTgt spid="165893"/>
                                        </p:tgtEl>
                                        <p:attrNameLst>
                                          <p:attrName>ppt_x</p:attrName>
                                        </p:attrNameLst>
                                      </p:cBhvr>
                                      <p:tavLst>
                                        <p:tav tm="0">
                                          <p:val>
                                            <p:strVal val="#ppt_x"/>
                                          </p:val>
                                        </p:tav>
                                        <p:tav tm="100000">
                                          <p:val>
                                            <p:strVal val="#ppt_x"/>
                                          </p:val>
                                        </p:tav>
                                      </p:tavLst>
                                    </p:anim>
                                    <p:anim calcmode="lin" valueType="num">
                                      <p:cBhvr additive="base">
                                        <p:cTn id="13" dur="1000" fill="hold"/>
                                        <p:tgtEl>
                                          <p:spTgt spid="16589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ppt_x"/>
                                          </p:val>
                                        </p:tav>
                                        <p:tav tm="100000">
                                          <p:val>
                                            <p:strVal val="#ppt_x"/>
                                          </p:val>
                                        </p:tav>
                                      </p:tavLst>
                                    </p:anim>
                                    <p:anim calcmode="lin" valueType="num">
                                      <p:cBhvr additive="base">
                                        <p:cTn id="19"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1000" fill="hold"/>
                                        <p:tgtEl>
                                          <p:spTgt spid="5"/>
                                        </p:tgtEl>
                                        <p:attrNameLst>
                                          <p:attrName>ppt_x</p:attrName>
                                        </p:attrNameLst>
                                      </p:cBhvr>
                                      <p:tavLst>
                                        <p:tav tm="0">
                                          <p:val>
                                            <p:strVal val="#ppt_x"/>
                                          </p:val>
                                        </p:tav>
                                        <p:tav tm="100000">
                                          <p:val>
                                            <p:strVal val="#ppt_x"/>
                                          </p:val>
                                        </p:tav>
                                      </p:tavLst>
                                    </p:anim>
                                    <p:anim calcmode="lin" valueType="num">
                                      <p:cBhvr additive="base">
                                        <p:cTn id="25"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p:bldP spid="16589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Text Box 4"/>
          <p:cNvSpPr txBox="1">
            <a:spLocks noChangeArrowheads="1"/>
          </p:cNvSpPr>
          <p:nvPr/>
        </p:nvSpPr>
        <p:spPr bwMode="auto">
          <a:xfrm>
            <a:off x="957873" y="399806"/>
            <a:ext cx="6602413" cy="646331"/>
          </a:xfrm>
          <a:prstGeom prst="rect">
            <a:avLst/>
          </a:prstGeom>
          <a:noFill/>
          <a:ln w="9525">
            <a:noFill/>
            <a:miter lim="800000"/>
            <a:headEnd/>
            <a:tailEnd/>
          </a:ln>
          <a:effectLst/>
        </p:spPr>
        <p:txBody>
          <a:bodyPr>
            <a:spAutoFit/>
          </a:bodyPr>
          <a:lstStyle/>
          <a:p>
            <a:r>
              <a:rPr lang="zh-CN" altLang="en-US" sz="3600" b="1" dirty="0" smtClean="0">
                <a:solidFill>
                  <a:schemeClr val="bg1"/>
                </a:solidFill>
                <a:effectLst>
                  <a:outerShdw blurRad="38100" dist="38100" dir="2700000" algn="tl">
                    <a:srgbClr val="C0C0C0"/>
                  </a:outerShdw>
                </a:effectLst>
                <a:ea typeface="黑体" pitchFamily="2" charset="-122"/>
              </a:rPr>
              <a:t>辨析肆：礼的真谛在外柔内刚</a:t>
            </a:r>
            <a:endParaRPr lang="zh-CN" altLang="en-US" sz="3600" b="1" dirty="0">
              <a:solidFill>
                <a:schemeClr val="bg1"/>
              </a:solidFill>
              <a:effectLst>
                <a:outerShdw blurRad="38100" dist="38100" dir="2700000" algn="tl">
                  <a:srgbClr val="C0C0C0"/>
                </a:outerShdw>
              </a:effectLst>
              <a:ea typeface="黑体" pitchFamily="2" charset="-122"/>
            </a:endParaRPr>
          </a:p>
        </p:txBody>
      </p:sp>
      <p:sp>
        <p:nvSpPr>
          <p:cNvPr id="165893" name="Text Box 5"/>
          <p:cNvSpPr txBox="1">
            <a:spLocks noChangeArrowheads="1"/>
          </p:cNvSpPr>
          <p:nvPr/>
        </p:nvSpPr>
        <p:spPr bwMode="auto">
          <a:xfrm>
            <a:off x="486506" y="1242646"/>
            <a:ext cx="7408985" cy="430887"/>
          </a:xfrm>
          <a:prstGeom prst="rect">
            <a:avLst/>
          </a:prstGeom>
          <a:noFill/>
          <a:ln w="9525">
            <a:noFill/>
            <a:miter lim="800000"/>
            <a:headEnd/>
            <a:tailEnd/>
          </a:ln>
          <a:effectLst/>
        </p:spPr>
        <p:txBody>
          <a:bodyPr wrap="square">
            <a:spAutoFit/>
          </a:bodyPr>
          <a:lstStyle/>
          <a:p>
            <a:r>
              <a:rPr lang="zh-CN" altLang="en-US" sz="2200" b="1" dirty="0">
                <a:solidFill>
                  <a:srgbClr val="FFFF00"/>
                </a:solidFill>
              </a:rPr>
              <a:t>疑问</a:t>
            </a:r>
            <a:r>
              <a:rPr lang="zh-CN" altLang="en-US" sz="2200" b="1" dirty="0" smtClean="0">
                <a:solidFill>
                  <a:srgbClr val="FFFF00"/>
                </a:solidFill>
              </a:rPr>
              <a:t>：礼是否就是一味的教人顺从和忍让</a:t>
            </a:r>
            <a:r>
              <a:rPr lang="zh-CN" altLang="en-US" b="1" dirty="0" smtClean="0">
                <a:solidFill>
                  <a:srgbClr val="FFFF00"/>
                </a:solidFill>
              </a:rPr>
              <a:t>？</a:t>
            </a:r>
            <a:endParaRPr lang="zh-CN" altLang="en-US" b="1" dirty="0">
              <a:solidFill>
                <a:schemeClr val="bg1"/>
              </a:solidFill>
            </a:endParaRPr>
          </a:p>
        </p:txBody>
      </p:sp>
      <p:sp>
        <p:nvSpPr>
          <p:cNvPr id="5" name="Text Box 5"/>
          <p:cNvSpPr txBox="1">
            <a:spLocks noChangeArrowheads="1"/>
          </p:cNvSpPr>
          <p:nvPr/>
        </p:nvSpPr>
        <p:spPr bwMode="auto">
          <a:xfrm>
            <a:off x="486506" y="1760632"/>
            <a:ext cx="7408985" cy="1661993"/>
          </a:xfrm>
          <a:prstGeom prst="rect">
            <a:avLst/>
          </a:prstGeom>
          <a:noFill/>
          <a:ln w="9525">
            <a:noFill/>
            <a:miter lim="800000"/>
            <a:headEnd/>
            <a:tailEnd/>
          </a:ln>
          <a:effectLst/>
        </p:spPr>
        <p:txBody>
          <a:bodyPr wrap="square">
            <a:spAutoFit/>
          </a:bodyPr>
          <a:lstStyle/>
          <a:p>
            <a:r>
              <a:rPr lang="zh-CN" altLang="en-US" sz="2200" b="1" dirty="0" smtClean="0">
                <a:solidFill>
                  <a:srgbClr val="FFFF00"/>
                </a:solidFill>
              </a:rPr>
              <a:t>　　</a:t>
            </a:r>
            <a:r>
              <a:rPr lang="zh-CN" altLang="en-US" b="1" dirty="0" smtClean="0">
                <a:solidFill>
                  <a:schemeClr val="bg1"/>
                </a:solidFill>
              </a:rPr>
              <a:t>穆公问於子思曰：“为旧君反服，古与？”子思曰：“古之君子，进人以礼，退人以礼，故有旧君反服之礼也。今之君子进人若将加诸膝，退人若将队诸渊，毋为戎首，不亦善乎？又何反服之礼之有？”</a:t>
            </a:r>
            <a:endParaRPr lang="en-US" altLang="zh-CN" b="1" dirty="0" smtClean="0">
              <a:solidFill>
                <a:schemeClr val="bg1"/>
              </a:solidFill>
            </a:endParaRPr>
          </a:p>
          <a:p>
            <a:pPr algn="r"/>
            <a:r>
              <a:rPr lang="en-US" altLang="zh-CN" b="1" dirty="0" smtClean="0">
                <a:solidFill>
                  <a:schemeClr val="bg1"/>
                </a:solidFill>
              </a:rPr>
              <a:t>——《</a:t>
            </a:r>
            <a:r>
              <a:rPr lang="zh-CN" altLang="en-US" b="1" dirty="0" smtClean="0">
                <a:solidFill>
                  <a:schemeClr val="bg1"/>
                </a:solidFill>
              </a:rPr>
              <a:t>礼记</a:t>
            </a:r>
            <a:r>
              <a:rPr lang="en-US" altLang="zh-CN" b="1" dirty="0" smtClean="0">
                <a:solidFill>
                  <a:schemeClr val="bg1"/>
                </a:solidFill>
                <a:latin typeface="黑体" pitchFamily="2" charset="-122"/>
                <a:ea typeface="黑体" pitchFamily="2" charset="-122"/>
              </a:rPr>
              <a:t>·</a:t>
            </a:r>
            <a:r>
              <a:rPr lang="zh-CN" altLang="en-US" b="1" dirty="0" smtClean="0">
                <a:solidFill>
                  <a:schemeClr val="bg1"/>
                </a:solidFill>
              </a:rPr>
              <a:t>檀弓下</a:t>
            </a:r>
            <a:r>
              <a:rPr lang="en-US" altLang="zh-CN" b="1" dirty="0" smtClean="0">
                <a:solidFill>
                  <a:schemeClr val="bg1"/>
                </a:solidFill>
              </a:rPr>
              <a:t>》</a:t>
            </a:r>
          </a:p>
        </p:txBody>
      </p:sp>
      <p:sp>
        <p:nvSpPr>
          <p:cNvPr id="6" name="Text Box 5"/>
          <p:cNvSpPr txBox="1">
            <a:spLocks noChangeArrowheads="1"/>
          </p:cNvSpPr>
          <p:nvPr/>
        </p:nvSpPr>
        <p:spPr bwMode="auto">
          <a:xfrm>
            <a:off x="486506" y="3671493"/>
            <a:ext cx="7408985" cy="2554545"/>
          </a:xfrm>
          <a:prstGeom prst="rect">
            <a:avLst/>
          </a:prstGeom>
          <a:noFill/>
          <a:ln w="9525">
            <a:noFill/>
            <a:miter lim="800000"/>
            <a:headEnd/>
            <a:tailEnd/>
          </a:ln>
          <a:effectLst/>
        </p:spPr>
        <p:txBody>
          <a:bodyPr wrap="square">
            <a:spAutoFit/>
          </a:bodyPr>
          <a:lstStyle/>
          <a:p>
            <a:r>
              <a:rPr lang="zh-CN" altLang="en-US" b="1" dirty="0" smtClean="0">
                <a:solidFill>
                  <a:schemeClr val="bg1"/>
                </a:solidFill>
              </a:rPr>
              <a:t>　　这一段讲的是鲁穆公问子思：古制中已经去国的大臣是否应该为他原来的国君服丧。子思说：古时国君仁义守礼，自然应该为他服丧；如今的国君不守礼法，唯以好恶断事用人，去国的大臣没有带兵回来讨伐他就已经算是宽容的了，哪里还要为他服丧！</a:t>
            </a:r>
            <a:endParaRPr lang="en-US" altLang="zh-CN" b="1" dirty="0" smtClean="0">
              <a:solidFill>
                <a:schemeClr val="bg1"/>
              </a:solidFill>
            </a:endParaRPr>
          </a:p>
          <a:p>
            <a:r>
              <a:rPr lang="zh-CN" altLang="en-US" b="1" dirty="0" smtClean="0">
                <a:solidFill>
                  <a:schemeClr val="bg1"/>
                </a:solidFill>
              </a:rPr>
              <a:t>　　可见，礼提倡的顺从和忍让是有条件的，对于真正的恶，礼也是毫不容情的。</a:t>
            </a:r>
            <a:endParaRPr lang="en-US" altLang="zh-CN" b="1" dirty="0" smtClean="0">
              <a:solidFill>
                <a:schemeClr val="bg1"/>
              </a:solidFill>
            </a:endParaRPr>
          </a:p>
          <a:p>
            <a:r>
              <a:rPr lang="zh-CN" altLang="en-US" b="1" dirty="0" smtClean="0">
                <a:solidFill>
                  <a:schemeClr val="bg1"/>
                </a:solidFill>
              </a:rPr>
              <a:t>　　</a:t>
            </a:r>
            <a:r>
              <a:rPr lang="en-US" altLang="zh-CN" b="1" dirty="0" smtClean="0">
                <a:solidFill>
                  <a:schemeClr val="bg1"/>
                </a:solidFill>
              </a:rPr>
              <a:t>《</a:t>
            </a:r>
            <a:r>
              <a:rPr lang="zh-CN" altLang="en-US" b="1" dirty="0" smtClean="0">
                <a:solidFill>
                  <a:schemeClr val="bg1"/>
                </a:solidFill>
              </a:rPr>
              <a:t>论语</a:t>
            </a:r>
            <a:r>
              <a:rPr lang="en-US" altLang="zh-CN" b="1" dirty="0" smtClean="0">
                <a:solidFill>
                  <a:schemeClr val="bg1"/>
                </a:solidFill>
                <a:latin typeface="黑体" pitchFamily="2" charset="-122"/>
                <a:ea typeface="黑体" pitchFamily="2" charset="-122"/>
              </a:rPr>
              <a:t>·</a:t>
            </a:r>
            <a:r>
              <a:rPr lang="zh-CN" altLang="en-US" b="1" dirty="0" smtClean="0">
                <a:solidFill>
                  <a:schemeClr val="bg1"/>
                </a:solidFill>
              </a:rPr>
              <a:t>宪问</a:t>
            </a:r>
            <a:r>
              <a:rPr lang="en-US" altLang="zh-CN" b="1" dirty="0" smtClean="0">
                <a:solidFill>
                  <a:schemeClr val="bg1"/>
                </a:solidFill>
              </a:rPr>
              <a:t>》</a:t>
            </a:r>
            <a:r>
              <a:rPr lang="zh-CN" altLang="en-US" b="1" dirty="0" smtClean="0">
                <a:solidFill>
                  <a:schemeClr val="bg1"/>
                </a:solidFill>
              </a:rPr>
              <a:t>也记载了孔子的话：“以直报怨，以德报德。”</a:t>
            </a:r>
            <a:endParaRPr lang="zh-CN" alt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5892"/>
                                        </p:tgtEl>
                                        <p:attrNameLst>
                                          <p:attrName>style.visibility</p:attrName>
                                        </p:attrNameLst>
                                      </p:cBhvr>
                                      <p:to>
                                        <p:strVal val="visible"/>
                                      </p:to>
                                    </p:set>
                                    <p:anim calcmode="lin" valueType="num">
                                      <p:cBhvr additive="base">
                                        <p:cTn id="7" dur="1000" fill="hold"/>
                                        <p:tgtEl>
                                          <p:spTgt spid="165892"/>
                                        </p:tgtEl>
                                        <p:attrNameLst>
                                          <p:attrName>ppt_x</p:attrName>
                                        </p:attrNameLst>
                                      </p:cBhvr>
                                      <p:tavLst>
                                        <p:tav tm="0">
                                          <p:val>
                                            <p:strVal val="#ppt_x"/>
                                          </p:val>
                                        </p:tav>
                                        <p:tav tm="100000">
                                          <p:val>
                                            <p:strVal val="#ppt_x"/>
                                          </p:val>
                                        </p:tav>
                                      </p:tavLst>
                                    </p:anim>
                                    <p:anim calcmode="lin" valueType="num">
                                      <p:cBhvr additive="base">
                                        <p:cTn id="8" dur="1000" fill="hold"/>
                                        <p:tgtEl>
                                          <p:spTgt spid="16589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65893"/>
                                        </p:tgtEl>
                                        <p:attrNameLst>
                                          <p:attrName>style.visibility</p:attrName>
                                        </p:attrNameLst>
                                      </p:cBhvr>
                                      <p:to>
                                        <p:strVal val="visible"/>
                                      </p:to>
                                    </p:set>
                                    <p:anim calcmode="lin" valueType="num">
                                      <p:cBhvr additive="base">
                                        <p:cTn id="12" dur="1000" fill="hold"/>
                                        <p:tgtEl>
                                          <p:spTgt spid="165893"/>
                                        </p:tgtEl>
                                        <p:attrNameLst>
                                          <p:attrName>ppt_x</p:attrName>
                                        </p:attrNameLst>
                                      </p:cBhvr>
                                      <p:tavLst>
                                        <p:tav tm="0">
                                          <p:val>
                                            <p:strVal val="#ppt_x"/>
                                          </p:val>
                                        </p:tav>
                                        <p:tav tm="100000">
                                          <p:val>
                                            <p:strVal val="#ppt_x"/>
                                          </p:val>
                                        </p:tav>
                                      </p:tavLst>
                                    </p:anim>
                                    <p:anim calcmode="lin" valueType="num">
                                      <p:cBhvr additive="base">
                                        <p:cTn id="13" dur="1000" fill="hold"/>
                                        <p:tgtEl>
                                          <p:spTgt spid="16589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ppt_x"/>
                                          </p:val>
                                        </p:tav>
                                        <p:tav tm="100000">
                                          <p:val>
                                            <p:strVal val="#ppt_x"/>
                                          </p:val>
                                        </p:tav>
                                      </p:tavLst>
                                    </p:anim>
                                    <p:anim calcmode="lin" valueType="num">
                                      <p:cBhvr additive="base">
                                        <p:cTn id="19" dur="10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p:bldP spid="165893"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Text Box 4"/>
          <p:cNvSpPr txBox="1">
            <a:spLocks noChangeArrowheads="1"/>
          </p:cNvSpPr>
          <p:nvPr/>
        </p:nvSpPr>
        <p:spPr bwMode="auto">
          <a:xfrm>
            <a:off x="832338" y="399806"/>
            <a:ext cx="6763117" cy="646331"/>
          </a:xfrm>
          <a:prstGeom prst="rect">
            <a:avLst/>
          </a:prstGeom>
          <a:noFill/>
          <a:ln w="9525">
            <a:noFill/>
            <a:miter lim="800000"/>
            <a:headEnd/>
            <a:tailEnd/>
          </a:ln>
          <a:effectLst/>
        </p:spPr>
        <p:txBody>
          <a:bodyPr wrap="square">
            <a:spAutoFit/>
          </a:bodyPr>
          <a:lstStyle/>
          <a:p>
            <a:r>
              <a:rPr lang="zh-CN" altLang="en-US" sz="3600" b="1" dirty="0" smtClean="0">
                <a:solidFill>
                  <a:schemeClr val="bg1"/>
                </a:solidFill>
                <a:effectLst>
                  <a:outerShdw blurRad="38100" dist="38100" dir="2700000" algn="tl">
                    <a:srgbClr val="C0C0C0"/>
                  </a:outerShdw>
                </a:effectLst>
                <a:ea typeface="黑体" pitchFamily="2" charset="-122"/>
              </a:rPr>
              <a:t>辨析伍：“礼”与“俗”的关系</a:t>
            </a:r>
            <a:endParaRPr lang="zh-CN" altLang="en-US" sz="3600" b="1" dirty="0">
              <a:solidFill>
                <a:schemeClr val="bg1"/>
              </a:solidFill>
              <a:effectLst>
                <a:outerShdw blurRad="38100" dist="38100" dir="2700000" algn="tl">
                  <a:srgbClr val="C0C0C0"/>
                </a:outerShdw>
              </a:effectLst>
              <a:ea typeface="黑体" pitchFamily="2" charset="-122"/>
            </a:endParaRPr>
          </a:p>
        </p:txBody>
      </p:sp>
      <p:sp>
        <p:nvSpPr>
          <p:cNvPr id="165893" name="Text Box 5"/>
          <p:cNvSpPr txBox="1">
            <a:spLocks noChangeArrowheads="1"/>
          </p:cNvSpPr>
          <p:nvPr/>
        </p:nvSpPr>
        <p:spPr bwMode="auto">
          <a:xfrm>
            <a:off x="416169" y="1207477"/>
            <a:ext cx="7408985" cy="769441"/>
          </a:xfrm>
          <a:prstGeom prst="rect">
            <a:avLst/>
          </a:prstGeom>
          <a:noFill/>
          <a:ln w="9525">
            <a:noFill/>
            <a:miter lim="800000"/>
            <a:headEnd/>
            <a:tailEnd/>
          </a:ln>
          <a:effectLst/>
        </p:spPr>
        <p:txBody>
          <a:bodyPr wrap="square">
            <a:spAutoFit/>
          </a:bodyPr>
          <a:lstStyle/>
          <a:p>
            <a:r>
              <a:rPr lang="zh-CN" altLang="en-US" sz="2200" b="1" dirty="0">
                <a:solidFill>
                  <a:srgbClr val="FFFF00"/>
                </a:solidFill>
              </a:rPr>
              <a:t>疑问</a:t>
            </a:r>
            <a:r>
              <a:rPr lang="zh-CN" altLang="en-US" sz="2200" b="1" dirty="0" smtClean="0">
                <a:solidFill>
                  <a:srgbClr val="FFFF00"/>
                </a:solidFill>
              </a:rPr>
              <a:t>：礼是否因其之“雅”而拒绝或者反对“俗”</a:t>
            </a:r>
            <a:r>
              <a:rPr lang="zh-CN" altLang="en-US" b="1" dirty="0" smtClean="0">
                <a:solidFill>
                  <a:srgbClr val="FFFF00"/>
                </a:solidFill>
              </a:rPr>
              <a:t>？</a:t>
            </a:r>
            <a:endParaRPr lang="en-US" altLang="zh-CN" b="1" dirty="0" smtClean="0">
              <a:solidFill>
                <a:srgbClr val="FFFF00"/>
              </a:solidFill>
            </a:endParaRPr>
          </a:p>
          <a:p>
            <a:endParaRPr lang="en-US" altLang="zh-CN" sz="2200" b="1" dirty="0" smtClean="0">
              <a:solidFill>
                <a:srgbClr val="FFFF00"/>
              </a:solidFill>
            </a:endParaRPr>
          </a:p>
        </p:txBody>
      </p:sp>
      <p:sp>
        <p:nvSpPr>
          <p:cNvPr id="5" name="Text Box 5"/>
          <p:cNvSpPr txBox="1">
            <a:spLocks noChangeArrowheads="1"/>
          </p:cNvSpPr>
          <p:nvPr/>
        </p:nvSpPr>
        <p:spPr bwMode="auto">
          <a:xfrm>
            <a:off x="416169" y="3868615"/>
            <a:ext cx="7408985" cy="1754326"/>
          </a:xfrm>
          <a:prstGeom prst="rect">
            <a:avLst/>
          </a:prstGeom>
          <a:noFill/>
          <a:ln w="9525">
            <a:noFill/>
            <a:miter lim="800000"/>
            <a:headEnd/>
            <a:tailEnd/>
          </a:ln>
          <a:effectLst/>
        </p:spPr>
        <p:txBody>
          <a:bodyPr wrap="square">
            <a:spAutoFit/>
          </a:bodyPr>
          <a:lstStyle/>
          <a:p>
            <a:r>
              <a:rPr lang="zh-CN" altLang="en-US" b="1" dirty="0" smtClean="0">
                <a:solidFill>
                  <a:schemeClr val="bg1"/>
                </a:solidFill>
                <a:latin typeface="黑体" pitchFamily="2" charset="-122"/>
                <a:ea typeface="黑体" pitchFamily="2" charset="-122"/>
              </a:rPr>
              <a:t>所以说：</a:t>
            </a:r>
            <a:endParaRPr lang="en-US" altLang="zh-CN" b="1" dirty="0" smtClean="0">
              <a:solidFill>
                <a:schemeClr val="bg1"/>
              </a:solidFill>
              <a:latin typeface="黑体" pitchFamily="2" charset="-122"/>
              <a:ea typeface="黑体" pitchFamily="2" charset="-122"/>
            </a:endParaRPr>
          </a:p>
          <a:p>
            <a:pPr algn="ctr"/>
            <a:r>
              <a:rPr lang="zh-CN" altLang="en-US" b="1" dirty="0" smtClean="0">
                <a:solidFill>
                  <a:schemeClr val="bg1"/>
                </a:solidFill>
                <a:latin typeface="黑体" pitchFamily="2" charset="-122"/>
                <a:ea typeface="黑体" pitchFamily="2" charset="-122"/>
              </a:rPr>
              <a:t>礼本于俗。</a:t>
            </a:r>
            <a:endParaRPr lang="en-US" altLang="zh-CN" b="1" dirty="0" smtClean="0">
              <a:solidFill>
                <a:schemeClr val="bg1"/>
              </a:solidFill>
              <a:latin typeface="黑体" pitchFamily="2" charset="-122"/>
              <a:ea typeface="黑体" pitchFamily="2" charset="-122"/>
            </a:endParaRPr>
          </a:p>
          <a:p>
            <a:pPr algn="ctr"/>
            <a:endParaRPr lang="en-US" altLang="zh-CN" b="1" dirty="0" smtClean="0">
              <a:solidFill>
                <a:schemeClr val="bg1"/>
              </a:solidFill>
              <a:latin typeface="黑体" pitchFamily="2" charset="-122"/>
              <a:ea typeface="黑体" pitchFamily="2" charset="-122"/>
            </a:endParaRPr>
          </a:p>
          <a:p>
            <a:pPr algn="ctr"/>
            <a:endParaRPr lang="en-US" altLang="zh-CN" b="1" dirty="0" smtClean="0">
              <a:solidFill>
                <a:schemeClr val="bg1"/>
              </a:solidFill>
              <a:latin typeface="黑体" pitchFamily="2" charset="-122"/>
              <a:ea typeface="黑体" pitchFamily="2" charset="-122"/>
            </a:endParaRPr>
          </a:p>
          <a:p>
            <a:pPr algn="ctr"/>
            <a:r>
              <a:rPr lang="zh-CN" altLang="en-US" sz="2800" b="1" dirty="0" smtClean="0">
                <a:solidFill>
                  <a:srgbClr val="FF0000"/>
                </a:solidFill>
                <a:latin typeface="黑体" pitchFamily="2" charset="-122"/>
                <a:ea typeface="黑体" pitchFamily="2" charset="-122"/>
              </a:rPr>
              <a:t>俗是原生态的礼，礼是</a:t>
            </a:r>
            <a:r>
              <a:rPr lang="zh-CN" altLang="en-US" sz="2800" b="1" smtClean="0">
                <a:solidFill>
                  <a:srgbClr val="FF0000"/>
                </a:solidFill>
                <a:latin typeface="黑体" pitchFamily="2" charset="-122"/>
                <a:ea typeface="黑体" pitchFamily="2" charset="-122"/>
              </a:rPr>
              <a:t>神圣化的俗</a:t>
            </a:r>
            <a:r>
              <a:rPr lang="zh-CN" altLang="en-US" sz="2800" b="1" dirty="0" smtClean="0">
                <a:solidFill>
                  <a:srgbClr val="FF0000"/>
                </a:solidFill>
                <a:latin typeface="黑体" pitchFamily="2" charset="-122"/>
                <a:ea typeface="黑体" pitchFamily="2" charset="-122"/>
              </a:rPr>
              <a:t>。</a:t>
            </a:r>
            <a:endParaRPr lang="zh-CN" altLang="en-US" sz="2800" b="1" dirty="0">
              <a:solidFill>
                <a:srgbClr val="FF0000"/>
              </a:solidFill>
              <a:latin typeface="黑体" pitchFamily="2" charset="-122"/>
              <a:ea typeface="黑体" pitchFamily="2" charset="-122"/>
            </a:endParaRPr>
          </a:p>
        </p:txBody>
      </p:sp>
      <p:sp>
        <p:nvSpPr>
          <p:cNvPr id="6" name="Text Box 5"/>
          <p:cNvSpPr txBox="1">
            <a:spLocks noChangeArrowheads="1"/>
          </p:cNvSpPr>
          <p:nvPr/>
        </p:nvSpPr>
        <p:spPr bwMode="auto">
          <a:xfrm>
            <a:off x="416169" y="1934310"/>
            <a:ext cx="7408985" cy="1631216"/>
          </a:xfrm>
          <a:prstGeom prst="rect">
            <a:avLst/>
          </a:prstGeom>
          <a:noFill/>
          <a:ln w="9525">
            <a:noFill/>
            <a:miter lim="800000"/>
            <a:headEnd/>
            <a:tailEnd/>
          </a:ln>
          <a:effectLst/>
        </p:spPr>
        <p:txBody>
          <a:bodyPr wrap="square">
            <a:spAutoFit/>
          </a:bodyPr>
          <a:lstStyle/>
          <a:p>
            <a:pPr lvl="0"/>
            <a:r>
              <a:rPr lang="zh-CN" altLang="en-US" b="1" dirty="0" smtClean="0">
                <a:solidFill>
                  <a:srgbClr val="FFFFFF"/>
                </a:solidFill>
              </a:rPr>
              <a:t>夫礼之初，始诸饮食，其燔黍捭豚，汙尊而抔饮，蕢桴而土鼓。</a:t>
            </a:r>
            <a:endParaRPr lang="en-US" altLang="zh-CN" b="1" dirty="0" smtClean="0">
              <a:solidFill>
                <a:srgbClr val="FFFFFF"/>
              </a:solidFill>
            </a:endParaRPr>
          </a:p>
          <a:p>
            <a:pPr lvl="0" algn="r"/>
            <a:r>
              <a:rPr lang="en-US" altLang="zh-CN" b="1" dirty="0" smtClean="0">
                <a:solidFill>
                  <a:srgbClr val="FFFFFF"/>
                </a:solidFill>
              </a:rPr>
              <a:t>——《</a:t>
            </a:r>
            <a:r>
              <a:rPr lang="zh-CN" altLang="en-US" b="1" dirty="0" smtClean="0">
                <a:solidFill>
                  <a:srgbClr val="FFFFFF"/>
                </a:solidFill>
              </a:rPr>
              <a:t>礼记</a:t>
            </a:r>
            <a:r>
              <a:rPr lang="en-US" altLang="zh-CN" b="1" dirty="0" smtClean="0">
                <a:solidFill>
                  <a:srgbClr val="FFFFFF"/>
                </a:solidFill>
                <a:latin typeface="黑体" pitchFamily="2" charset="-122"/>
                <a:ea typeface="黑体" pitchFamily="2" charset="-122"/>
              </a:rPr>
              <a:t>·</a:t>
            </a:r>
            <a:r>
              <a:rPr lang="zh-CN" altLang="en-US" b="1" dirty="0" smtClean="0">
                <a:solidFill>
                  <a:srgbClr val="FFFFFF"/>
                </a:solidFill>
              </a:rPr>
              <a:t>礼运</a:t>
            </a:r>
            <a:r>
              <a:rPr lang="en-US" altLang="zh-CN" b="1" dirty="0" smtClean="0">
                <a:solidFill>
                  <a:srgbClr val="FFFFFF"/>
                </a:solidFill>
              </a:rPr>
              <a:t>》</a:t>
            </a:r>
          </a:p>
          <a:p>
            <a:pPr lvl="0"/>
            <a:endParaRPr lang="en-US" altLang="zh-CN" b="1" dirty="0" smtClean="0">
              <a:solidFill>
                <a:srgbClr val="FFFFFF"/>
              </a:solidFill>
            </a:endParaRPr>
          </a:p>
          <a:p>
            <a:pPr lvl="0"/>
            <a:r>
              <a:rPr lang="zh-CN" altLang="en-US" b="1" dirty="0" smtClean="0">
                <a:solidFill>
                  <a:srgbClr val="FFFFFF"/>
                </a:solidFill>
              </a:rPr>
              <a:t>君子行礼，不求变俗。 </a:t>
            </a:r>
            <a:endParaRPr lang="en-US" altLang="zh-CN" b="1" dirty="0" smtClean="0">
              <a:solidFill>
                <a:srgbClr val="FFFFFF"/>
              </a:solidFill>
            </a:endParaRPr>
          </a:p>
          <a:p>
            <a:pPr lvl="0" algn="r"/>
            <a:r>
              <a:rPr lang="en-US" altLang="zh-CN" b="1" dirty="0" smtClean="0">
                <a:solidFill>
                  <a:srgbClr val="FFFFFF"/>
                </a:solidFill>
              </a:rPr>
              <a:t>——《</a:t>
            </a:r>
            <a:r>
              <a:rPr lang="zh-CN" altLang="en-US" b="1" dirty="0" smtClean="0">
                <a:solidFill>
                  <a:srgbClr val="FFFFFF"/>
                </a:solidFill>
              </a:rPr>
              <a:t>礼记</a:t>
            </a:r>
            <a:r>
              <a:rPr lang="en-US" altLang="zh-CN" b="1" dirty="0" smtClean="0">
                <a:solidFill>
                  <a:srgbClr val="FFFFFF"/>
                </a:solidFill>
                <a:latin typeface="黑体" pitchFamily="2" charset="-122"/>
                <a:ea typeface="黑体" pitchFamily="2" charset="-122"/>
              </a:rPr>
              <a:t>·</a:t>
            </a:r>
            <a:r>
              <a:rPr lang="zh-CN" altLang="en-US" b="1" dirty="0" smtClean="0">
                <a:solidFill>
                  <a:srgbClr val="FFFFFF"/>
                </a:solidFill>
              </a:rPr>
              <a:t>曲礼下</a:t>
            </a:r>
            <a:r>
              <a:rPr lang="en-US" altLang="zh-CN" b="1" dirty="0" smtClean="0">
                <a:solidFill>
                  <a:srgbClr val="FFFFFF"/>
                </a:solidFill>
              </a:rPr>
              <a:t>》</a:t>
            </a:r>
            <a:endParaRPr lang="zh-CN" altLang="en-US" b="1"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5892"/>
                                        </p:tgtEl>
                                        <p:attrNameLst>
                                          <p:attrName>style.visibility</p:attrName>
                                        </p:attrNameLst>
                                      </p:cBhvr>
                                      <p:to>
                                        <p:strVal val="visible"/>
                                      </p:to>
                                    </p:set>
                                    <p:anim calcmode="lin" valueType="num">
                                      <p:cBhvr additive="base">
                                        <p:cTn id="7" dur="500" fill="hold"/>
                                        <p:tgtEl>
                                          <p:spTgt spid="165892"/>
                                        </p:tgtEl>
                                        <p:attrNameLst>
                                          <p:attrName>ppt_x</p:attrName>
                                        </p:attrNameLst>
                                      </p:cBhvr>
                                      <p:tavLst>
                                        <p:tav tm="0">
                                          <p:val>
                                            <p:strVal val="#ppt_x"/>
                                          </p:val>
                                        </p:tav>
                                        <p:tav tm="100000">
                                          <p:val>
                                            <p:strVal val="#ppt_x"/>
                                          </p:val>
                                        </p:tav>
                                      </p:tavLst>
                                    </p:anim>
                                    <p:anim calcmode="lin" valueType="num">
                                      <p:cBhvr additive="base">
                                        <p:cTn id="8" dur="500" fill="hold"/>
                                        <p:tgtEl>
                                          <p:spTgt spid="16589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5893"/>
                                        </p:tgtEl>
                                        <p:attrNameLst>
                                          <p:attrName>style.visibility</p:attrName>
                                        </p:attrNameLst>
                                      </p:cBhvr>
                                      <p:to>
                                        <p:strVal val="visible"/>
                                      </p:to>
                                    </p:set>
                                    <p:anim calcmode="lin" valueType="num">
                                      <p:cBhvr additive="base">
                                        <p:cTn id="12" dur="500" fill="hold"/>
                                        <p:tgtEl>
                                          <p:spTgt spid="165893"/>
                                        </p:tgtEl>
                                        <p:attrNameLst>
                                          <p:attrName>ppt_x</p:attrName>
                                        </p:attrNameLst>
                                      </p:cBhvr>
                                      <p:tavLst>
                                        <p:tav tm="0">
                                          <p:val>
                                            <p:strVal val="#ppt_x"/>
                                          </p:val>
                                        </p:tav>
                                        <p:tav tm="100000">
                                          <p:val>
                                            <p:strVal val="#ppt_x"/>
                                          </p:val>
                                        </p:tav>
                                      </p:tavLst>
                                    </p:anim>
                                    <p:anim calcmode="lin" valueType="num">
                                      <p:cBhvr additive="base">
                                        <p:cTn id="13" dur="500" fill="hold"/>
                                        <p:tgtEl>
                                          <p:spTgt spid="16589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p:bldP spid="165893"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4"/>
          <p:cNvSpPr txBox="1">
            <a:spLocks noChangeArrowheads="1"/>
          </p:cNvSpPr>
          <p:nvPr/>
        </p:nvSpPr>
        <p:spPr bwMode="auto">
          <a:xfrm>
            <a:off x="880530" y="532342"/>
            <a:ext cx="7044267" cy="2677656"/>
          </a:xfrm>
          <a:prstGeom prst="rect">
            <a:avLst/>
          </a:prstGeom>
          <a:noFill/>
          <a:ln w="9525">
            <a:noFill/>
            <a:miter lim="800000"/>
            <a:headEnd/>
            <a:tailEnd/>
          </a:ln>
          <a:effectLst/>
        </p:spPr>
        <p:txBody>
          <a:bodyPr wrap="square">
            <a:spAutoFit/>
          </a:bodyPr>
          <a:lstStyle/>
          <a:p>
            <a:r>
              <a:rPr lang="zh-CN" altLang="zh-CN" sz="2800" b="1" dirty="0">
                <a:solidFill>
                  <a:schemeClr val="bg1"/>
                </a:solidFill>
                <a:effectLst>
                  <a:outerShdw blurRad="38100" dist="38100" dir="2700000" algn="tl">
                    <a:srgbClr val="000000">
                      <a:alpha val="43137"/>
                    </a:srgbClr>
                  </a:outerShdw>
                </a:effectLst>
              </a:rPr>
              <a:t>在新世纪的今天，在传统文化几近消亡</a:t>
            </a:r>
            <a:r>
              <a:rPr lang="zh-CN" altLang="en-US" sz="2800" b="1" dirty="0">
                <a:solidFill>
                  <a:schemeClr val="bg1"/>
                </a:solidFill>
                <a:effectLst>
                  <a:outerShdw blurRad="38100" dist="38100" dir="2700000" algn="tl">
                    <a:srgbClr val="000000">
                      <a:alpha val="43137"/>
                    </a:srgbClr>
                  </a:outerShdw>
                </a:effectLst>
              </a:rPr>
              <a:t>之</a:t>
            </a:r>
            <a:r>
              <a:rPr lang="zh-CN" altLang="zh-CN" sz="2800" b="1" dirty="0">
                <a:solidFill>
                  <a:schemeClr val="bg1"/>
                </a:solidFill>
                <a:effectLst>
                  <a:outerShdw blurRad="38100" dist="38100" dir="2700000" algn="tl">
                    <a:srgbClr val="000000">
                      <a:alpha val="43137"/>
                    </a:srgbClr>
                  </a:outerShdw>
                </a:effectLst>
              </a:rPr>
              <a:t>下，面对西方和日韩文化的侵蚀</a:t>
            </a:r>
            <a:r>
              <a:rPr lang="zh-CN" altLang="zh-CN" sz="2800" b="1" dirty="0" smtClean="0">
                <a:solidFill>
                  <a:schemeClr val="bg1"/>
                </a:solidFill>
                <a:effectLst>
                  <a:outerShdw blurRad="38100" dist="38100" dir="2700000" algn="tl">
                    <a:srgbClr val="000000">
                      <a:alpha val="43137"/>
                    </a:srgbClr>
                  </a:outerShdw>
                </a:effectLst>
              </a:rPr>
              <a:t>，断层</a:t>
            </a:r>
            <a:r>
              <a:rPr lang="zh-CN" altLang="zh-CN" sz="2800" b="1" dirty="0">
                <a:solidFill>
                  <a:schemeClr val="bg1"/>
                </a:solidFill>
                <a:effectLst>
                  <a:outerShdw blurRad="38100" dist="38100" dir="2700000" algn="tl">
                    <a:srgbClr val="000000">
                      <a:alpha val="43137"/>
                    </a:srgbClr>
                  </a:outerShdw>
                </a:effectLst>
              </a:rPr>
              <a:t>和失根的文化，不可能使我们找到共同的精神家园。</a:t>
            </a:r>
            <a:endParaRPr lang="zh-CN" altLang="en-US" sz="2800" b="1" dirty="0">
              <a:solidFill>
                <a:schemeClr val="bg1"/>
              </a:solidFill>
              <a:effectLst>
                <a:outerShdw blurRad="38100" dist="38100" dir="2700000" algn="tl">
                  <a:srgbClr val="000000">
                    <a:alpha val="43137"/>
                  </a:srgbClr>
                </a:outerShdw>
              </a:effectLst>
            </a:endParaRPr>
          </a:p>
          <a:p>
            <a:endParaRPr lang="zh-CN" altLang="en-US" sz="2800" b="1" dirty="0">
              <a:solidFill>
                <a:schemeClr val="bg1"/>
              </a:solidFill>
              <a:effectLst>
                <a:outerShdw blurRad="38100" dist="38100" dir="2700000" algn="tl">
                  <a:srgbClr val="000000">
                    <a:alpha val="43137"/>
                  </a:srgbClr>
                </a:outerShdw>
              </a:effectLst>
            </a:endParaRPr>
          </a:p>
          <a:p>
            <a:r>
              <a:rPr lang="zh-CN" altLang="zh-CN" sz="2800" b="1" dirty="0">
                <a:solidFill>
                  <a:schemeClr val="bg1"/>
                </a:solidFill>
                <a:effectLst>
                  <a:outerShdw blurRad="38100" dist="38100" dir="2700000" algn="tl">
                    <a:srgbClr val="000000">
                      <a:alpha val="43137"/>
                    </a:srgbClr>
                  </a:outerShdw>
                </a:effectLst>
              </a:rPr>
              <a:t>汉服承担着重铸再造华夏优秀传统文化的重要步骤</a:t>
            </a:r>
            <a:r>
              <a:rPr lang="en-US" altLang="zh-CN" sz="2800" b="1" dirty="0">
                <a:solidFill>
                  <a:schemeClr val="bg1"/>
                </a:solidFill>
                <a:effectLst>
                  <a:outerShdw blurRad="38100" dist="38100" dir="2700000" algn="tl">
                    <a:srgbClr val="000000">
                      <a:alpha val="43137"/>
                    </a:srgbClr>
                  </a:outerShdw>
                </a:effectLst>
              </a:rPr>
              <a:t>——</a:t>
            </a:r>
          </a:p>
        </p:txBody>
      </p:sp>
      <p:sp>
        <p:nvSpPr>
          <p:cNvPr id="83973" name="Text Box 5"/>
          <p:cNvSpPr txBox="1">
            <a:spLocks noChangeArrowheads="1"/>
          </p:cNvSpPr>
          <p:nvPr/>
        </p:nvSpPr>
        <p:spPr bwMode="auto">
          <a:xfrm>
            <a:off x="804969" y="3654148"/>
            <a:ext cx="7035166" cy="1815882"/>
          </a:xfrm>
          <a:prstGeom prst="rect">
            <a:avLst/>
          </a:prstGeom>
          <a:noFill/>
          <a:ln w="9525">
            <a:noFill/>
            <a:miter lim="800000"/>
            <a:headEnd/>
            <a:tailEnd/>
          </a:ln>
          <a:effectLst/>
        </p:spPr>
        <p:txBody>
          <a:bodyPr wrap="square">
            <a:spAutoFit/>
          </a:bodyPr>
          <a:lstStyle/>
          <a:p>
            <a:pPr algn="ctr"/>
            <a:r>
              <a:rPr lang="zh-CN" altLang="en-US" sz="5600" b="1" dirty="0">
                <a:solidFill>
                  <a:srgbClr val="FFFF00"/>
                </a:solidFill>
                <a:effectLst>
                  <a:outerShdw blurRad="38100" dist="38100" dir="2700000" algn="tl">
                    <a:srgbClr val="C0C0C0"/>
                  </a:outerShdw>
                </a:effectLst>
                <a:ea typeface="黑体" pitchFamily="2" charset="-122"/>
              </a:rPr>
              <a:t>华夏复兴　汉服</a:t>
            </a:r>
            <a:r>
              <a:rPr lang="zh-CN" altLang="en-US" sz="5600" b="1" dirty="0" smtClean="0">
                <a:solidFill>
                  <a:srgbClr val="FFFF00"/>
                </a:solidFill>
                <a:effectLst>
                  <a:outerShdw blurRad="38100" dist="38100" dir="2700000" algn="tl">
                    <a:srgbClr val="C0C0C0"/>
                  </a:outerShdw>
                </a:effectLst>
                <a:ea typeface="黑体" pitchFamily="2" charset="-122"/>
              </a:rPr>
              <a:t>先行</a:t>
            </a:r>
            <a:endParaRPr lang="en-US" altLang="zh-CN" sz="5600" b="1" dirty="0" smtClean="0">
              <a:solidFill>
                <a:srgbClr val="FFFF00"/>
              </a:solidFill>
              <a:effectLst>
                <a:outerShdw blurRad="38100" dist="38100" dir="2700000" algn="tl">
                  <a:srgbClr val="C0C0C0"/>
                </a:outerShdw>
              </a:effectLst>
              <a:ea typeface="黑体" pitchFamily="2" charset="-122"/>
            </a:endParaRPr>
          </a:p>
          <a:p>
            <a:pPr algn="ctr"/>
            <a:r>
              <a:rPr lang="zh-CN" altLang="en-US" sz="5600" b="1" dirty="0" smtClean="0">
                <a:solidFill>
                  <a:srgbClr val="FFFF00"/>
                </a:solidFill>
                <a:effectLst>
                  <a:outerShdw blurRad="38100" dist="38100" dir="2700000" algn="tl">
                    <a:srgbClr val="C0C0C0"/>
                  </a:outerShdw>
                </a:effectLst>
                <a:ea typeface="黑体" pitchFamily="2" charset="-122"/>
              </a:rPr>
              <a:t>衣冠为表　礼仪为本</a:t>
            </a:r>
            <a:endParaRPr lang="zh-CN" altLang="en-US" sz="5600" b="1" dirty="0">
              <a:solidFill>
                <a:srgbClr val="FFFF00"/>
              </a:solidFill>
              <a:effectLst>
                <a:outerShdw blurRad="38100" dist="38100" dir="2700000" algn="tl">
                  <a:srgbClr val="C0C0C0"/>
                </a:outerShdw>
              </a:effectLst>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3972"/>
                                        </p:tgtEl>
                                        <p:attrNameLst>
                                          <p:attrName>style.visibility</p:attrName>
                                        </p:attrNameLst>
                                      </p:cBhvr>
                                      <p:to>
                                        <p:strVal val="visible"/>
                                      </p:to>
                                    </p:set>
                                    <p:animEffect transition="in" filter="slide(fromBottom)">
                                      <p:cBhvr>
                                        <p:cTn id="7" dur="500"/>
                                        <p:tgtEl>
                                          <p:spTgt spid="83972"/>
                                        </p:tgtEl>
                                      </p:cBhvr>
                                    </p:animEffect>
                                  </p:childTnLst>
                                </p:cTn>
                              </p:par>
                            </p:childTnLst>
                          </p:cTn>
                        </p:par>
                        <p:par>
                          <p:cTn id="8" fill="hold">
                            <p:stCondLst>
                              <p:cond delay="500"/>
                            </p:stCondLst>
                            <p:childTnLst>
                              <p:par>
                                <p:cTn id="9" presetID="8" presetClass="entr" presetSubtype="32" fill="hold" grpId="0" nodeType="afterEffect">
                                  <p:stCondLst>
                                    <p:cond delay="1000"/>
                                  </p:stCondLst>
                                  <p:childTnLst>
                                    <p:set>
                                      <p:cBhvr>
                                        <p:cTn id="10" dur="1" fill="hold">
                                          <p:stCondLst>
                                            <p:cond delay="0"/>
                                          </p:stCondLst>
                                        </p:cTn>
                                        <p:tgtEl>
                                          <p:spTgt spid="83973"/>
                                        </p:tgtEl>
                                        <p:attrNameLst>
                                          <p:attrName>style.visibility</p:attrName>
                                        </p:attrNameLst>
                                      </p:cBhvr>
                                      <p:to>
                                        <p:strVal val="visible"/>
                                      </p:to>
                                    </p:set>
                                    <p:animEffect transition="in" filter="diamond(out)">
                                      <p:cBhvr>
                                        <p:cTn id="11" dur="2000"/>
                                        <p:tgtEl>
                                          <p:spTgt spid="8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2" grpId="0"/>
      <p:bldP spid="8397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1258888" y="549275"/>
            <a:ext cx="6337300" cy="1552575"/>
          </a:xfrm>
          <a:prstGeom prst="rect">
            <a:avLst/>
          </a:prstGeom>
          <a:noFill/>
          <a:ln w="9525">
            <a:noFill/>
            <a:miter lim="800000"/>
            <a:headEnd/>
            <a:tailEnd/>
          </a:ln>
          <a:effectLst/>
        </p:spPr>
        <p:txBody>
          <a:bodyPr>
            <a:spAutoFit/>
          </a:bodyPr>
          <a:lstStyle/>
          <a:p>
            <a:r>
              <a:rPr lang="zh-CN" altLang="en-US" sz="2400" b="1">
                <a:solidFill>
                  <a:schemeClr val="bg1"/>
                </a:solidFill>
                <a:effectLst>
                  <a:outerShdw blurRad="38100" dist="38100" dir="2700000" algn="tl">
                    <a:srgbClr val="C0C0C0"/>
                  </a:outerShdw>
                </a:effectLst>
              </a:rPr>
              <a:t>既然，</a:t>
            </a:r>
          </a:p>
          <a:p>
            <a:r>
              <a:rPr lang="zh-CN" altLang="en-US" sz="2400" b="1">
                <a:solidFill>
                  <a:schemeClr val="bg1"/>
                </a:solidFill>
                <a:effectLst>
                  <a:outerShdw blurRad="38100" dist="38100" dir="2700000" algn="tl">
                    <a:srgbClr val="C0C0C0"/>
                  </a:outerShdw>
                </a:effectLst>
              </a:rPr>
              <a:t>汉服传承了四千多年，</a:t>
            </a:r>
          </a:p>
          <a:p>
            <a:r>
              <a:rPr lang="zh-CN" altLang="en-US" sz="2400" b="1">
                <a:solidFill>
                  <a:schemeClr val="bg1"/>
                </a:solidFill>
                <a:effectLst>
                  <a:outerShdw blurRad="38100" dist="38100" dir="2700000" algn="tl">
                    <a:srgbClr val="C0C0C0"/>
                  </a:outerShdw>
                </a:effectLst>
              </a:rPr>
              <a:t>并将它的影响扩散到了日韩等亚洲国家，</a:t>
            </a:r>
          </a:p>
          <a:p>
            <a:r>
              <a:rPr lang="zh-CN" altLang="en-US" sz="2400" b="1">
                <a:solidFill>
                  <a:schemeClr val="bg1"/>
                </a:solidFill>
                <a:effectLst>
                  <a:outerShdw blurRad="38100" dist="38100" dir="2700000" algn="tl">
                    <a:srgbClr val="C0C0C0"/>
                  </a:outerShdw>
                </a:effectLst>
              </a:rPr>
              <a:t>为什么我们现在却看不到它的身影了呢？</a:t>
            </a:r>
          </a:p>
        </p:txBody>
      </p:sp>
      <p:sp>
        <p:nvSpPr>
          <p:cNvPr id="77829" name="Text Box 5"/>
          <p:cNvSpPr txBox="1">
            <a:spLocks noChangeArrowheads="1"/>
          </p:cNvSpPr>
          <p:nvPr/>
        </p:nvSpPr>
        <p:spPr bwMode="auto">
          <a:xfrm>
            <a:off x="1258888" y="2420938"/>
            <a:ext cx="4779962" cy="822325"/>
          </a:xfrm>
          <a:prstGeom prst="rect">
            <a:avLst/>
          </a:prstGeom>
          <a:noFill/>
          <a:ln w="9525">
            <a:noFill/>
            <a:miter lim="800000"/>
            <a:headEnd/>
            <a:tailEnd/>
          </a:ln>
          <a:effectLst/>
        </p:spPr>
        <p:txBody>
          <a:bodyPr wrap="none">
            <a:spAutoFit/>
          </a:bodyPr>
          <a:lstStyle/>
          <a:p>
            <a:r>
              <a:rPr lang="zh-CN" altLang="en-US" sz="2400" b="1" dirty="0">
                <a:solidFill>
                  <a:schemeClr val="bg1"/>
                </a:solidFill>
                <a:effectLst>
                  <a:outerShdw blurRad="38100" dist="38100" dir="2700000" algn="tl">
                    <a:srgbClr val="C0C0C0"/>
                  </a:outerShdw>
                </a:effectLst>
              </a:rPr>
              <a:t>汉服是如此飘逸美丽，清朗隽永，</a:t>
            </a:r>
          </a:p>
          <a:p>
            <a:r>
              <a:rPr lang="zh-CN" altLang="en-US" sz="2400" b="1" dirty="0">
                <a:solidFill>
                  <a:schemeClr val="bg1"/>
                </a:solidFill>
                <a:effectLst>
                  <a:outerShdw blurRad="38100" dist="38100" dir="2700000" algn="tl">
                    <a:srgbClr val="C0C0C0"/>
                  </a:outerShdw>
                </a:effectLst>
              </a:rPr>
              <a:t>我们又是如何失去了它的呢？</a:t>
            </a:r>
          </a:p>
        </p:txBody>
      </p:sp>
      <p:sp>
        <p:nvSpPr>
          <p:cNvPr id="77830" name="Text Box 6"/>
          <p:cNvSpPr txBox="1">
            <a:spLocks noChangeArrowheads="1"/>
          </p:cNvSpPr>
          <p:nvPr/>
        </p:nvSpPr>
        <p:spPr bwMode="auto">
          <a:xfrm>
            <a:off x="4164013" y="4652963"/>
            <a:ext cx="3863975" cy="915987"/>
          </a:xfrm>
          <a:prstGeom prst="rect">
            <a:avLst/>
          </a:prstGeom>
          <a:noFill/>
          <a:ln w="9525">
            <a:noFill/>
            <a:miter lim="800000"/>
            <a:headEnd/>
            <a:tailEnd/>
          </a:ln>
          <a:effectLst/>
        </p:spPr>
        <p:txBody>
          <a:bodyPr wrap="none">
            <a:spAutoFit/>
          </a:bodyPr>
          <a:lstStyle/>
          <a:p>
            <a:r>
              <a:rPr lang="zh-CN" altLang="en-US" sz="1800" b="1">
                <a:solidFill>
                  <a:schemeClr val="bg1"/>
                </a:solidFill>
                <a:effectLst>
                  <a:outerShdw blurRad="38100" dist="38100" dir="2700000" algn="tl">
                    <a:srgbClr val="C0C0C0"/>
                  </a:outerShdw>
                </a:effectLst>
                <a:ea typeface="黑体" pitchFamily="2" charset="-122"/>
              </a:rPr>
              <a:t>就让时间回到明末清初</a:t>
            </a:r>
            <a:r>
              <a:rPr lang="en-US" altLang="zh-CN" sz="1800" b="1">
                <a:solidFill>
                  <a:schemeClr val="bg1"/>
                </a:solidFill>
                <a:effectLst>
                  <a:outerShdw blurRad="38100" dist="38100" dir="2700000" algn="tl">
                    <a:srgbClr val="C0C0C0"/>
                  </a:outerShdw>
                </a:effectLst>
                <a:ea typeface="黑体" pitchFamily="2" charset="-122"/>
              </a:rPr>
              <a:t>……</a:t>
            </a:r>
          </a:p>
          <a:p>
            <a:r>
              <a:rPr lang="zh-CN" altLang="en-US" sz="1800" b="1">
                <a:solidFill>
                  <a:schemeClr val="bg1"/>
                </a:solidFill>
                <a:effectLst>
                  <a:outerShdw blurRad="38100" dist="38100" dir="2700000" algn="tl">
                    <a:srgbClr val="C0C0C0"/>
                  </a:outerShdw>
                </a:effectLst>
                <a:ea typeface="黑体" pitchFamily="2" charset="-122"/>
              </a:rPr>
              <a:t>公元十七世纪中下叶的中国</a:t>
            </a:r>
            <a:r>
              <a:rPr lang="en-US" altLang="zh-CN" sz="1800" b="1">
                <a:solidFill>
                  <a:schemeClr val="bg1"/>
                </a:solidFill>
                <a:effectLst>
                  <a:outerShdw blurRad="38100" dist="38100" dir="2700000" algn="tl">
                    <a:srgbClr val="C0C0C0"/>
                  </a:outerShdw>
                </a:effectLst>
                <a:ea typeface="黑体" pitchFamily="2" charset="-122"/>
              </a:rPr>
              <a:t>……</a:t>
            </a:r>
          </a:p>
          <a:p>
            <a:r>
              <a:rPr lang="zh-CN" altLang="en-US" sz="1800" b="1">
                <a:solidFill>
                  <a:schemeClr val="bg1"/>
                </a:solidFill>
                <a:effectLst>
                  <a:outerShdw blurRad="38100" dist="38100" dir="2700000" algn="tl">
                    <a:srgbClr val="C0C0C0"/>
                  </a:outerShdw>
                </a:effectLst>
                <a:ea typeface="黑体" pitchFamily="2" charset="-122"/>
              </a:rPr>
              <a:t>到底发生了怎样巨大变故的事情</a:t>
            </a:r>
            <a:r>
              <a:rPr lang="en-US" altLang="zh-CN" sz="1800" b="1">
                <a:solidFill>
                  <a:schemeClr val="bg1"/>
                </a:solidFill>
                <a:effectLst>
                  <a:outerShdw blurRad="38100" dist="38100" dir="2700000" algn="tl">
                    <a:srgbClr val="C0C0C0"/>
                  </a:outerShdw>
                </a:effectLst>
                <a:ea typeface="黑体"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7828"/>
                                        </p:tgtEl>
                                        <p:attrNameLst>
                                          <p:attrName>style.visibility</p:attrName>
                                        </p:attrNameLst>
                                      </p:cBhvr>
                                      <p:to>
                                        <p:strVal val="visible"/>
                                      </p:to>
                                    </p:set>
                                    <p:anim calcmode="lin" valueType="num">
                                      <p:cBhvr additive="base">
                                        <p:cTn id="7" dur="1000" fill="hold"/>
                                        <p:tgtEl>
                                          <p:spTgt spid="77828"/>
                                        </p:tgtEl>
                                        <p:attrNameLst>
                                          <p:attrName>ppt_x</p:attrName>
                                        </p:attrNameLst>
                                      </p:cBhvr>
                                      <p:tavLst>
                                        <p:tav tm="0">
                                          <p:val>
                                            <p:strVal val="#ppt_x"/>
                                          </p:val>
                                        </p:tav>
                                        <p:tav tm="100000">
                                          <p:val>
                                            <p:strVal val="#ppt_x"/>
                                          </p:val>
                                        </p:tav>
                                      </p:tavLst>
                                    </p:anim>
                                    <p:anim calcmode="lin" valueType="num">
                                      <p:cBhvr additive="base">
                                        <p:cTn id="8" dur="1000" fill="hold"/>
                                        <p:tgtEl>
                                          <p:spTgt spid="7782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77829"/>
                                        </p:tgtEl>
                                        <p:attrNameLst>
                                          <p:attrName>style.visibility</p:attrName>
                                        </p:attrNameLst>
                                      </p:cBhvr>
                                      <p:to>
                                        <p:strVal val="visible"/>
                                      </p:to>
                                    </p:set>
                                    <p:anim calcmode="lin" valueType="num">
                                      <p:cBhvr additive="base">
                                        <p:cTn id="12" dur="1000" fill="hold"/>
                                        <p:tgtEl>
                                          <p:spTgt spid="77829"/>
                                        </p:tgtEl>
                                        <p:attrNameLst>
                                          <p:attrName>ppt_x</p:attrName>
                                        </p:attrNameLst>
                                      </p:cBhvr>
                                      <p:tavLst>
                                        <p:tav tm="0">
                                          <p:val>
                                            <p:strVal val="#ppt_x"/>
                                          </p:val>
                                        </p:tav>
                                        <p:tav tm="100000">
                                          <p:val>
                                            <p:strVal val="#ppt_x"/>
                                          </p:val>
                                        </p:tav>
                                      </p:tavLst>
                                    </p:anim>
                                    <p:anim calcmode="lin" valueType="num">
                                      <p:cBhvr additive="base">
                                        <p:cTn id="13" dur="1000" fill="hold"/>
                                        <p:tgtEl>
                                          <p:spTgt spid="7782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7830"/>
                                        </p:tgtEl>
                                        <p:attrNameLst>
                                          <p:attrName>style.visibility</p:attrName>
                                        </p:attrNameLst>
                                      </p:cBhvr>
                                      <p:to>
                                        <p:strVal val="visible"/>
                                      </p:to>
                                    </p:set>
                                    <p:anim calcmode="lin" valueType="num">
                                      <p:cBhvr additive="base">
                                        <p:cTn id="18" dur="500" fill="hold"/>
                                        <p:tgtEl>
                                          <p:spTgt spid="77830"/>
                                        </p:tgtEl>
                                        <p:attrNameLst>
                                          <p:attrName>ppt_x</p:attrName>
                                        </p:attrNameLst>
                                      </p:cBhvr>
                                      <p:tavLst>
                                        <p:tav tm="0">
                                          <p:val>
                                            <p:strVal val="#ppt_x"/>
                                          </p:val>
                                        </p:tav>
                                        <p:tav tm="100000">
                                          <p:val>
                                            <p:strVal val="#ppt_x"/>
                                          </p:val>
                                        </p:tav>
                                      </p:tavLst>
                                    </p:anim>
                                    <p:anim calcmode="lin" valueType="num">
                                      <p:cBhvr additive="base">
                                        <p:cTn id="19" dur="500" fill="hold"/>
                                        <p:tgtEl>
                                          <p:spTgt spid="778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p:bldP spid="77829" grpId="0"/>
      <p:bldP spid="778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679450" y="630238"/>
            <a:ext cx="6845300" cy="5237162"/>
            <a:chOff x="428" y="397"/>
            <a:chExt cx="4312" cy="3299"/>
          </a:xfrm>
        </p:grpSpPr>
        <p:sp>
          <p:nvSpPr>
            <p:cNvPr id="40967" name="Text Box 7"/>
            <p:cNvSpPr txBox="1">
              <a:spLocks noChangeArrowheads="1"/>
            </p:cNvSpPr>
            <p:nvPr/>
          </p:nvSpPr>
          <p:spPr bwMode="auto">
            <a:xfrm>
              <a:off x="428" y="397"/>
              <a:ext cx="4312" cy="674"/>
            </a:xfrm>
            <a:prstGeom prst="rect">
              <a:avLst/>
            </a:prstGeom>
            <a:noFill/>
            <a:ln w="9525">
              <a:noFill/>
              <a:miter lim="800000"/>
              <a:headEnd/>
              <a:tailEnd/>
            </a:ln>
            <a:effectLst/>
          </p:spPr>
          <p:txBody>
            <a:bodyPr wrap="none">
              <a:spAutoFit/>
            </a:bodyPr>
            <a:lstStyle/>
            <a:p>
              <a:r>
                <a:rPr lang="en-US" altLang="zh-CN" sz="1600" b="1">
                  <a:solidFill>
                    <a:schemeClr val="bg1"/>
                  </a:solidFill>
                  <a:effectLst>
                    <a:outerShdw blurRad="38100" dist="38100" dir="2700000" algn="tl">
                      <a:srgbClr val="C0C0C0"/>
                    </a:outerShdw>
                  </a:effectLst>
                  <a:latin typeface="楷体_GB2312" pitchFamily="49" charset="-122"/>
                </a:rPr>
                <a:t>1644</a:t>
              </a:r>
              <a:r>
                <a:rPr lang="zh-CN" altLang="en-US" sz="1600" b="1">
                  <a:solidFill>
                    <a:schemeClr val="bg1"/>
                  </a:solidFill>
                  <a:effectLst>
                    <a:outerShdw blurRad="38100" dist="38100" dir="2700000" algn="tl">
                      <a:srgbClr val="C0C0C0"/>
                    </a:outerShdw>
                  </a:effectLst>
                  <a:latin typeface="楷体_GB2312" pitchFamily="49" charset="-122"/>
                </a:rPr>
                <a:t>年</a:t>
              </a:r>
              <a:r>
                <a:rPr lang="en-US" altLang="zh-CN" sz="1600" b="1">
                  <a:solidFill>
                    <a:schemeClr val="bg1"/>
                  </a:solidFill>
                  <a:effectLst>
                    <a:outerShdw blurRad="38100" dist="38100" dir="2700000" algn="tl">
                      <a:srgbClr val="C0C0C0"/>
                    </a:outerShdw>
                  </a:effectLst>
                  <a:latin typeface="楷体_GB2312" pitchFamily="49" charset="-122"/>
                </a:rPr>
                <a:t>4</a:t>
              </a:r>
              <a:r>
                <a:rPr lang="zh-CN" altLang="en-US" sz="1600" b="1">
                  <a:solidFill>
                    <a:schemeClr val="bg1"/>
                  </a:solidFill>
                  <a:effectLst>
                    <a:outerShdw blurRad="38100" dist="38100" dir="2700000" algn="tl">
                      <a:srgbClr val="C0C0C0"/>
                    </a:outerShdw>
                  </a:effectLst>
                  <a:latin typeface="楷体_GB2312" pitchFamily="49" charset="-122"/>
                </a:rPr>
                <a:t>月</a:t>
              </a:r>
              <a:r>
                <a:rPr lang="en-US" altLang="zh-CN" sz="1600" b="1">
                  <a:solidFill>
                    <a:schemeClr val="bg1"/>
                  </a:solidFill>
                  <a:effectLst>
                    <a:outerShdw blurRad="38100" dist="38100" dir="2700000" algn="tl">
                      <a:srgbClr val="C0C0C0"/>
                    </a:outerShdw>
                  </a:effectLst>
                  <a:latin typeface="楷体_GB2312" pitchFamily="49" charset="-122"/>
                </a:rPr>
                <a:t>22</a:t>
              </a:r>
              <a:r>
                <a:rPr lang="zh-CN" altLang="en-US" sz="1600" b="1">
                  <a:solidFill>
                    <a:schemeClr val="bg1"/>
                  </a:solidFill>
                  <a:effectLst>
                    <a:outerShdw blurRad="38100" dist="38100" dir="2700000" algn="tl">
                      <a:srgbClr val="C0C0C0"/>
                    </a:outerShdw>
                  </a:effectLst>
                  <a:latin typeface="楷体_GB2312" pitchFamily="49" charset="-122"/>
                </a:rPr>
                <a:t>日，明朝驻辽东总兵吴三桂与李自成的农民军激战于山海关。</a:t>
              </a:r>
            </a:p>
            <a:p>
              <a:r>
                <a:rPr lang="zh-CN" altLang="en-US" sz="1600" b="1">
                  <a:solidFill>
                    <a:schemeClr val="bg1"/>
                  </a:solidFill>
                  <a:effectLst>
                    <a:outerShdw blurRad="38100" dist="38100" dir="2700000" algn="tl">
                      <a:srgbClr val="C0C0C0"/>
                    </a:outerShdw>
                  </a:effectLst>
                  <a:latin typeface="楷体_GB2312" pitchFamily="49" charset="-122"/>
                </a:rPr>
                <a:t>吴三桂以</a:t>
              </a:r>
              <a:r>
                <a:rPr lang="zh-CN" altLang="en-US" sz="1600" b="1">
                  <a:solidFill>
                    <a:schemeClr val="bg1"/>
                  </a:solidFill>
                  <a:effectLst>
                    <a:outerShdw blurRad="38100" dist="38100" dir="2700000" algn="tl">
                      <a:srgbClr val="C0C0C0"/>
                    </a:outerShdw>
                  </a:effectLst>
                  <a:latin typeface="Arial"/>
                </a:rPr>
                <a:t>“</a:t>
              </a:r>
              <a:r>
                <a:rPr lang="zh-CN" altLang="en-US" sz="1600" b="1">
                  <a:solidFill>
                    <a:schemeClr val="bg1"/>
                  </a:solidFill>
                  <a:effectLst>
                    <a:outerShdw blurRad="38100" dist="38100" dir="2700000" algn="tl">
                      <a:srgbClr val="C0C0C0"/>
                    </a:outerShdw>
                  </a:effectLst>
                  <a:latin typeface="楷体_GB2312" pitchFamily="49" charset="-122"/>
                </a:rPr>
                <a:t>材帛</a:t>
              </a:r>
              <a:r>
                <a:rPr lang="zh-CN" altLang="en-US" sz="1600" b="1">
                  <a:solidFill>
                    <a:schemeClr val="bg1"/>
                  </a:solidFill>
                  <a:effectLst>
                    <a:outerShdw blurRad="38100" dist="38100" dir="2700000" algn="tl">
                      <a:srgbClr val="C0C0C0"/>
                    </a:outerShdw>
                  </a:effectLst>
                  <a:latin typeface="Arial"/>
                </a:rPr>
                <a:t>”</a:t>
              </a:r>
              <a:r>
                <a:rPr lang="zh-CN" altLang="en-US" sz="1600" b="1">
                  <a:solidFill>
                    <a:schemeClr val="bg1"/>
                  </a:solidFill>
                  <a:effectLst>
                    <a:outerShdw blurRad="38100" dist="38100" dir="2700000" algn="tl">
                      <a:srgbClr val="C0C0C0"/>
                    </a:outerShdw>
                  </a:effectLst>
                  <a:latin typeface="楷体_GB2312" pitchFamily="49" charset="-122"/>
                </a:rPr>
                <a:t>、</a:t>
              </a:r>
              <a:r>
                <a:rPr lang="zh-CN" altLang="en-US" sz="1600" b="1">
                  <a:solidFill>
                    <a:schemeClr val="bg1"/>
                  </a:solidFill>
                  <a:effectLst>
                    <a:outerShdw blurRad="38100" dist="38100" dir="2700000" algn="tl">
                      <a:srgbClr val="C0C0C0"/>
                    </a:outerShdw>
                  </a:effectLst>
                  <a:latin typeface="Arial"/>
                </a:rPr>
                <a:t>“</a:t>
              </a:r>
              <a:r>
                <a:rPr lang="zh-CN" altLang="en-US" sz="1600" b="1">
                  <a:solidFill>
                    <a:schemeClr val="bg1"/>
                  </a:solidFill>
                  <a:effectLst>
                    <a:outerShdw blurRad="38100" dist="38100" dir="2700000" algn="tl">
                      <a:srgbClr val="C0C0C0"/>
                    </a:outerShdw>
                  </a:effectLst>
                  <a:latin typeface="楷体_GB2312" pitchFamily="49" charset="-122"/>
                </a:rPr>
                <a:t>割地</a:t>
              </a:r>
              <a:r>
                <a:rPr lang="zh-CN" altLang="en-US" sz="1600" b="1">
                  <a:solidFill>
                    <a:schemeClr val="bg1"/>
                  </a:solidFill>
                  <a:effectLst>
                    <a:outerShdw blurRad="38100" dist="38100" dir="2700000" algn="tl">
                      <a:srgbClr val="C0C0C0"/>
                    </a:outerShdw>
                  </a:effectLst>
                  <a:latin typeface="Arial"/>
                </a:rPr>
                <a:t>”</a:t>
              </a:r>
              <a:r>
                <a:rPr lang="zh-CN" altLang="en-US" sz="1600" b="1">
                  <a:solidFill>
                    <a:schemeClr val="bg1"/>
                  </a:solidFill>
                  <a:effectLst>
                    <a:outerShdw blurRad="38100" dist="38100" dir="2700000" algn="tl">
                      <a:srgbClr val="C0C0C0"/>
                    </a:outerShdw>
                  </a:effectLst>
                  <a:latin typeface="楷体_GB2312" pitchFamily="49" charset="-122"/>
                </a:rPr>
                <a:t>为条件向后金求援，多尔衮率后金军入关参战，</a:t>
              </a:r>
            </a:p>
            <a:p>
              <a:r>
                <a:rPr lang="zh-CN" altLang="en-US" sz="1600" b="1">
                  <a:solidFill>
                    <a:schemeClr val="bg1"/>
                  </a:solidFill>
                  <a:effectLst>
                    <a:outerShdw blurRad="38100" dist="38100" dir="2700000" algn="tl">
                      <a:srgbClr val="C0C0C0"/>
                    </a:outerShdw>
                  </a:effectLst>
                  <a:latin typeface="楷体_GB2312" pitchFamily="49" charset="-122"/>
                </a:rPr>
                <a:t>致使农民军败退山、陕，后金军则直抵北京，</a:t>
              </a:r>
            </a:p>
            <a:p>
              <a:r>
                <a:rPr lang="zh-CN" altLang="en-US" sz="1600" b="1">
                  <a:solidFill>
                    <a:schemeClr val="bg1"/>
                  </a:solidFill>
                  <a:effectLst>
                    <a:outerShdw blurRad="38100" dist="38100" dir="2700000" algn="tl">
                      <a:srgbClr val="C0C0C0"/>
                    </a:outerShdw>
                  </a:effectLst>
                  <a:latin typeface="楷体_GB2312" pitchFamily="49" charset="-122"/>
                </a:rPr>
                <a:t>顺治于同年</a:t>
              </a:r>
              <a:r>
                <a:rPr lang="en-US" altLang="zh-CN" sz="1600" b="1">
                  <a:solidFill>
                    <a:schemeClr val="bg1"/>
                  </a:solidFill>
                  <a:effectLst>
                    <a:outerShdw blurRad="38100" dist="38100" dir="2700000" algn="tl">
                      <a:srgbClr val="C0C0C0"/>
                    </a:outerShdw>
                  </a:effectLst>
                  <a:latin typeface="楷体_GB2312" pitchFamily="49" charset="-122"/>
                </a:rPr>
                <a:t>10</a:t>
              </a:r>
              <a:r>
                <a:rPr lang="zh-CN" altLang="en-US" sz="1600" b="1">
                  <a:solidFill>
                    <a:schemeClr val="bg1"/>
                  </a:solidFill>
                  <a:effectLst>
                    <a:outerShdw blurRad="38100" dist="38100" dir="2700000" algn="tl">
                      <a:srgbClr val="C0C0C0"/>
                    </a:outerShdw>
                  </a:effectLst>
                  <a:latin typeface="楷体_GB2312" pitchFamily="49" charset="-122"/>
                </a:rPr>
                <a:t>月</a:t>
              </a:r>
              <a:r>
                <a:rPr lang="en-US" altLang="zh-CN" sz="1600" b="1">
                  <a:solidFill>
                    <a:schemeClr val="bg1"/>
                  </a:solidFill>
                  <a:effectLst>
                    <a:outerShdw blurRad="38100" dist="38100" dir="2700000" algn="tl">
                      <a:srgbClr val="C0C0C0"/>
                    </a:outerShdw>
                  </a:effectLst>
                  <a:latin typeface="楷体_GB2312" pitchFamily="49" charset="-122"/>
                </a:rPr>
                <a:t>1</a:t>
              </a:r>
              <a:r>
                <a:rPr lang="zh-CN" altLang="en-US" sz="1600" b="1">
                  <a:solidFill>
                    <a:schemeClr val="bg1"/>
                  </a:solidFill>
                  <a:effectLst>
                    <a:outerShdw blurRad="38100" dist="38100" dir="2700000" algn="tl">
                      <a:srgbClr val="C0C0C0"/>
                    </a:outerShdw>
                  </a:effectLst>
                  <a:latin typeface="楷体_GB2312" pitchFamily="49" charset="-122"/>
                </a:rPr>
                <a:t>日在北京登皇帝位，满清帝国建立。 </a:t>
              </a:r>
            </a:p>
          </p:txBody>
        </p:sp>
        <p:pic>
          <p:nvPicPr>
            <p:cNvPr id="40968" name="Picture 8" descr="200711200205156040"/>
            <p:cNvPicPr>
              <a:picLocks noChangeAspect="1" noChangeArrowheads="1"/>
            </p:cNvPicPr>
            <p:nvPr/>
          </p:nvPicPr>
          <p:blipFill>
            <a:blip r:embed="rId3" cstate="print"/>
            <a:srcRect/>
            <a:stretch>
              <a:fillRect/>
            </a:stretch>
          </p:blipFill>
          <p:spPr bwMode="auto">
            <a:xfrm>
              <a:off x="476" y="1298"/>
              <a:ext cx="4173" cy="2398"/>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4"/>
          <p:cNvGrpSpPr>
            <a:grpSpLocks/>
          </p:cNvGrpSpPr>
          <p:nvPr/>
        </p:nvGrpSpPr>
        <p:grpSpPr bwMode="auto">
          <a:xfrm>
            <a:off x="1692275" y="765175"/>
            <a:ext cx="5616575" cy="4781550"/>
            <a:chOff x="1066" y="482"/>
            <a:chExt cx="3451" cy="3012"/>
          </a:xfrm>
        </p:grpSpPr>
        <p:sp>
          <p:nvSpPr>
            <p:cNvPr id="40970" name="Text Box 10"/>
            <p:cNvSpPr txBox="1">
              <a:spLocks noChangeArrowheads="1"/>
            </p:cNvSpPr>
            <p:nvPr/>
          </p:nvSpPr>
          <p:spPr bwMode="auto">
            <a:xfrm>
              <a:off x="1066" y="482"/>
              <a:ext cx="3451" cy="946"/>
            </a:xfrm>
            <a:prstGeom prst="rect">
              <a:avLst/>
            </a:prstGeom>
            <a:noFill/>
            <a:ln w="9525">
              <a:noFill/>
              <a:miter lim="800000"/>
              <a:headEnd/>
              <a:tailEnd/>
            </a:ln>
            <a:effectLst/>
          </p:spPr>
          <p:txBody>
            <a:bodyPr>
              <a:spAutoFit/>
            </a:bodyPr>
            <a:lstStyle/>
            <a:p>
              <a:pPr>
                <a:lnSpc>
                  <a:spcPct val="125000"/>
                </a:lnSpc>
              </a:pPr>
              <a:r>
                <a:rPr lang="zh-CN" altLang="en-US" sz="1800" b="1">
                  <a:solidFill>
                    <a:schemeClr val="bg1"/>
                  </a:solidFill>
                  <a:effectLst>
                    <a:outerShdw blurRad="38100" dist="38100" dir="2700000" algn="tl">
                      <a:srgbClr val="C0C0C0"/>
                    </a:outerShdw>
                  </a:effectLst>
                </a:rPr>
                <a:t>作为一个乘虚而入建立政权的关外少数民族</a:t>
              </a:r>
            </a:p>
            <a:p>
              <a:pPr>
                <a:lnSpc>
                  <a:spcPct val="125000"/>
                </a:lnSpc>
              </a:pPr>
              <a:r>
                <a:rPr lang="zh-CN" altLang="en-US" sz="1800" b="1">
                  <a:solidFill>
                    <a:schemeClr val="bg1"/>
                  </a:solidFill>
                  <a:effectLst>
                    <a:outerShdw blurRad="38100" dist="38100" dir="2700000" algn="tl">
                      <a:srgbClr val="C0C0C0"/>
                    </a:outerShdw>
                  </a:effectLst>
                </a:rPr>
                <a:t>满清政府为了扼杀广大汉族人民的民族自尊心</a:t>
              </a:r>
            </a:p>
            <a:p>
              <a:pPr>
                <a:lnSpc>
                  <a:spcPct val="125000"/>
                </a:lnSpc>
              </a:pPr>
              <a:r>
                <a:rPr lang="zh-CN" altLang="en-US" sz="1800" b="1">
                  <a:solidFill>
                    <a:schemeClr val="bg1"/>
                  </a:solidFill>
                  <a:effectLst>
                    <a:outerShdw blurRad="38100" dist="38100" dir="2700000" algn="tl">
                      <a:srgbClr val="C0C0C0"/>
                    </a:outerShdw>
                  </a:effectLst>
                </a:rPr>
                <a:t>用暴力手段强迫全国汉族人改剃满族发型、改穿满服</a:t>
              </a:r>
            </a:p>
            <a:p>
              <a:pPr>
                <a:lnSpc>
                  <a:spcPct val="125000"/>
                </a:lnSpc>
              </a:pPr>
              <a:r>
                <a:rPr lang="zh-CN" altLang="en-US" sz="1800" b="1">
                  <a:solidFill>
                    <a:schemeClr val="bg1"/>
                  </a:solidFill>
                  <a:effectLst>
                    <a:outerShdw blurRad="38100" dist="38100" dir="2700000" algn="tl">
                      <a:srgbClr val="C0C0C0"/>
                    </a:outerShdw>
                  </a:effectLst>
                </a:rPr>
                <a:t>这就是著名的“</a:t>
              </a:r>
              <a:r>
                <a:rPr lang="zh-CN" altLang="en-US" b="1">
                  <a:solidFill>
                    <a:schemeClr val="bg1"/>
                  </a:solidFill>
                  <a:effectLst>
                    <a:outerShdw blurRad="38100" dist="38100" dir="2700000" algn="tl">
                      <a:srgbClr val="C0C0C0"/>
                    </a:outerShdw>
                  </a:effectLst>
                </a:rPr>
                <a:t>剃发易服</a:t>
              </a:r>
              <a:r>
                <a:rPr lang="zh-CN" altLang="en-US" sz="1800" b="1">
                  <a:solidFill>
                    <a:schemeClr val="bg1"/>
                  </a:solidFill>
                  <a:effectLst>
                    <a:outerShdw blurRad="38100" dist="38100" dir="2700000" algn="tl">
                      <a:srgbClr val="C0C0C0"/>
                    </a:outerShdw>
                  </a:effectLst>
                </a:rPr>
                <a:t>”</a:t>
              </a:r>
            </a:p>
          </p:txBody>
        </p:sp>
        <p:pic>
          <p:nvPicPr>
            <p:cNvPr id="40973" name="Picture 13" descr="剃发易服"/>
            <p:cNvPicPr>
              <a:picLocks noChangeAspect="1" noChangeArrowheads="1"/>
            </p:cNvPicPr>
            <p:nvPr/>
          </p:nvPicPr>
          <p:blipFill>
            <a:blip r:embed="rId3" cstate="print"/>
            <a:srcRect/>
            <a:stretch>
              <a:fillRect/>
            </a:stretch>
          </p:blipFill>
          <p:spPr bwMode="auto">
            <a:xfrm>
              <a:off x="1519" y="1616"/>
              <a:ext cx="2400" cy="1878"/>
            </a:xfrm>
            <a:prstGeom prst="rect">
              <a:avLst/>
            </a:prstGeom>
            <a:noFill/>
          </p:spPr>
        </p:pic>
      </p:grpSp>
      <p:pic>
        <p:nvPicPr>
          <p:cNvPr id="29" name="Picture 42" descr="db0abe1e1d8ac2ed1ad57610"/>
          <p:cNvPicPr>
            <a:picLocks noChangeAspect="1" noChangeArrowheads="1"/>
          </p:cNvPicPr>
          <p:nvPr/>
        </p:nvPicPr>
        <p:blipFill>
          <a:blip r:embed="rId4" cstate="print"/>
          <a:srcRect/>
          <a:stretch>
            <a:fillRect/>
          </a:stretch>
        </p:blipFill>
        <p:spPr bwMode="auto">
          <a:xfrm>
            <a:off x="3132138" y="476250"/>
            <a:ext cx="2941637" cy="5976938"/>
          </a:xfrm>
          <a:prstGeom prst="rect">
            <a:avLst/>
          </a:prstGeom>
          <a:noFill/>
        </p:spPr>
      </p:pic>
      <p:pic>
        <p:nvPicPr>
          <p:cNvPr id="30" name="Picture 35" descr="20090328_dcc7c2a8bf90ce92e5cfg1E3IQsCbp1K"/>
          <p:cNvPicPr>
            <a:picLocks noChangeAspect="1" noChangeArrowheads="1"/>
          </p:cNvPicPr>
          <p:nvPr/>
        </p:nvPicPr>
        <p:blipFill>
          <a:blip r:embed="rId5" cstate="print"/>
          <a:srcRect/>
          <a:stretch>
            <a:fillRect/>
          </a:stretch>
        </p:blipFill>
        <p:spPr bwMode="auto">
          <a:xfrm>
            <a:off x="2124075" y="2133600"/>
            <a:ext cx="5184775" cy="38227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16" dur="1000" fill="hold"/>
                                        <p:tgtEl>
                                          <p:spTgt spid="29"/>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xit" presetSubtype="16" fill="hold" nodeType="clickEffect">
                                  <p:stCondLst>
                                    <p:cond delay="0"/>
                                  </p:stCondLst>
                                  <p:childTnLst>
                                    <p:animEffect transition="out" filter="box(in)">
                                      <p:cBhvr>
                                        <p:cTn id="24" dur="500"/>
                                        <p:tgtEl>
                                          <p:spTgt spid="29"/>
                                        </p:tgtEl>
                                      </p:cBhvr>
                                    </p:animEffect>
                                    <p:set>
                                      <p:cBhvr>
                                        <p:cTn id="25" dur="1" fill="hold">
                                          <p:stCondLst>
                                            <p:cond delay="499"/>
                                          </p:stCondLst>
                                        </p:cTn>
                                        <p:tgtEl>
                                          <p:spTgt spid="2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xit" presetSubtype="0" fill="hold" nodeType="clickEffect">
                                  <p:stCondLst>
                                    <p:cond delay="0"/>
                                  </p:stCondLst>
                                  <p:childTnLst>
                                    <p:animEffect transition="out" filter="fade">
                                      <p:cBhvr>
                                        <p:cTn id="35" dur="1000"/>
                                        <p:tgtEl>
                                          <p:spTgt spid="30"/>
                                        </p:tgtEl>
                                      </p:cBhvr>
                                    </p:animEffect>
                                    <p:anim calcmode="lin" valueType="num">
                                      <p:cBhvr>
                                        <p:cTn id="36" dur="1000"/>
                                        <p:tgtEl>
                                          <p:spTgt spid="30"/>
                                        </p:tgtEl>
                                        <p:attrNameLst>
                                          <p:attrName>ppt_x</p:attrName>
                                        </p:attrNameLst>
                                      </p:cBhvr>
                                      <p:tavLst>
                                        <p:tav tm="0">
                                          <p:val>
                                            <p:strVal val="ppt_x"/>
                                          </p:val>
                                        </p:tav>
                                        <p:tav tm="100000">
                                          <p:val>
                                            <p:strVal val="ppt_x"/>
                                          </p:val>
                                        </p:tav>
                                      </p:tavLst>
                                    </p:anim>
                                    <p:anim calcmode="lin" valueType="num">
                                      <p:cBhvr>
                                        <p:cTn id="37" dur="100" decel="100000"/>
                                        <p:tgtEl>
                                          <p:spTgt spid="30"/>
                                        </p:tgtEl>
                                        <p:attrNameLst>
                                          <p:attrName>ppt_y</p:attrName>
                                        </p:attrNameLst>
                                      </p:cBhvr>
                                      <p:tavLst>
                                        <p:tav tm="0">
                                          <p:val>
                                            <p:strVal val="ppt_y"/>
                                          </p:val>
                                        </p:tav>
                                        <p:tav tm="100000">
                                          <p:val>
                                            <p:strVal val="ppt_y-.03"/>
                                          </p:val>
                                        </p:tav>
                                      </p:tavLst>
                                    </p:anim>
                                    <p:anim calcmode="lin" valueType="num">
                                      <p:cBhvr>
                                        <p:cTn id="38" dur="900" accel="100000">
                                          <p:stCondLst>
                                            <p:cond delay="100"/>
                                          </p:stCondLst>
                                        </p:cTn>
                                        <p:tgtEl>
                                          <p:spTgt spid="30"/>
                                        </p:tgtEl>
                                        <p:attrNameLst>
                                          <p:attrName>ppt_y</p:attrName>
                                        </p:attrNameLst>
                                      </p:cBhvr>
                                      <p:tavLst>
                                        <p:tav tm="0">
                                          <p:val>
                                            <p:strVal val="ppt_y"/>
                                          </p:val>
                                        </p:tav>
                                        <p:tav tm="100000">
                                          <p:val>
                                            <p:strVal val="ppt_y+1"/>
                                          </p:val>
                                        </p:tav>
                                      </p:tavLst>
                                    </p:anim>
                                    <p:set>
                                      <p:cBhvr>
                                        <p:cTn id="39" dur="1" fill="hold">
                                          <p:stCondLst>
                                            <p:cond delay="9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5"/>
          <p:cNvSpPr txBox="1">
            <a:spLocks noChangeArrowheads="1"/>
          </p:cNvSpPr>
          <p:nvPr/>
        </p:nvSpPr>
        <p:spPr bwMode="auto">
          <a:xfrm>
            <a:off x="395288" y="1005943"/>
            <a:ext cx="7656512" cy="4832092"/>
          </a:xfrm>
          <a:prstGeom prst="rect">
            <a:avLst/>
          </a:prstGeom>
          <a:noFill/>
          <a:ln w="9525">
            <a:noFill/>
            <a:miter lim="800000"/>
            <a:headEnd/>
            <a:tailEnd/>
          </a:ln>
          <a:effectLst/>
        </p:spPr>
        <p:txBody>
          <a:bodyPr>
            <a:spAutoFit/>
          </a:bodyPr>
          <a:lstStyle/>
          <a:p>
            <a:r>
              <a:rPr lang="zh-CN" altLang="en-US" sz="2800" b="1" dirty="0">
                <a:solidFill>
                  <a:schemeClr val="bg1"/>
                </a:solidFill>
                <a:latin typeface="楷体_GB2312" pitchFamily="49" charset="-122"/>
              </a:rPr>
              <a:t>汉族自古就非常重视衣冠，更有</a:t>
            </a:r>
            <a:r>
              <a:rPr lang="zh-CN" altLang="en-US" sz="2800" b="1" dirty="0">
                <a:solidFill>
                  <a:schemeClr val="bg1"/>
                </a:solidFill>
                <a:latin typeface="Arial"/>
              </a:rPr>
              <a:t>“</a:t>
            </a:r>
            <a:r>
              <a:rPr lang="zh-CN" altLang="en-US" sz="2800" b="1" dirty="0">
                <a:solidFill>
                  <a:schemeClr val="bg1"/>
                </a:solidFill>
                <a:latin typeface="楷体_GB2312" pitchFamily="49" charset="-122"/>
              </a:rPr>
              <a:t>身体发肤，受之父母，不敢毁伤。</a:t>
            </a:r>
            <a:r>
              <a:rPr lang="zh-CN" altLang="en-US" sz="2800" b="1" dirty="0">
                <a:solidFill>
                  <a:schemeClr val="bg1"/>
                </a:solidFill>
                <a:latin typeface="Arial"/>
              </a:rPr>
              <a:t>”</a:t>
            </a:r>
            <a:r>
              <a:rPr lang="zh-CN" altLang="en-US" sz="2800" b="1" dirty="0">
                <a:solidFill>
                  <a:schemeClr val="bg1"/>
                </a:solidFill>
                <a:latin typeface="楷体_GB2312" pitchFamily="49" charset="-122"/>
              </a:rPr>
              <a:t>的古训。</a:t>
            </a:r>
          </a:p>
          <a:p>
            <a:r>
              <a:rPr lang="zh-CN" altLang="en-US" sz="2800" b="1" dirty="0">
                <a:solidFill>
                  <a:schemeClr val="bg1"/>
                </a:solidFill>
                <a:latin typeface="楷体_GB2312" pitchFamily="49" charset="-122"/>
              </a:rPr>
              <a:t> </a:t>
            </a:r>
          </a:p>
          <a:p>
            <a:r>
              <a:rPr lang="en-US" altLang="zh-CN" sz="2800" b="1" dirty="0">
                <a:solidFill>
                  <a:schemeClr val="bg1"/>
                </a:solidFill>
                <a:latin typeface="楷体_GB2312" pitchFamily="49" charset="-122"/>
              </a:rPr>
              <a:t>1645</a:t>
            </a:r>
            <a:r>
              <a:rPr lang="zh-CN" altLang="en-US" sz="2800" b="1" dirty="0">
                <a:solidFill>
                  <a:schemeClr val="bg1"/>
                </a:solidFill>
                <a:latin typeface="楷体_GB2312" pitchFamily="49" charset="-122"/>
              </a:rPr>
              <a:t>年清兵进军江南后，摄政王多尔衮提出颁发</a:t>
            </a:r>
            <a:r>
              <a:rPr lang="zh-CN" altLang="en-US" sz="2800" b="1" dirty="0">
                <a:solidFill>
                  <a:schemeClr val="bg1"/>
                </a:solidFill>
                <a:latin typeface="Arial"/>
              </a:rPr>
              <a:t>“</a:t>
            </a:r>
            <a:r>
              <a:rPr lang="zh-CN" altLang="en-US" sz="2800" b="1" dirty="0">
                <a:solidFill>
                  <a:schemeClr val="bg1"/>
                </a:solidFill>
                <a:latin typeface="楷体_GB2312" pitchFamily="49" charset="-122"/>
              </a:rPr>
              <a:t>剃发令</a:t>
            </a:r>
            <a:r>
              <a:rPr lang="zh-CN" altLang="en-US" sz="2800" b="1" dirty="0">
                <a:solidFill>
                  <a:schemeClr val="bg1"/>
                </a:solidFill>
                <a:latin typeface="Arial"/>
              </a:rPr>
              <a:t>”</a:t>
            </a:r>
            <a:r>
              <a:rPr lang="zh-CN" altLang="en-US" sz="2800" b="1" dirty="0">
                <a:solidFill>
                  <a:schemeClr val="bg1"/>
                </a:solidFill>
                <a:latin typeface="楷体_GB2312" pitchFamily="49" charset="-122"/>
              </a:rPr>
              <a:t>：</a:t>
            </a:r>
          </a:p>
          <a:p>
            <a:r>
              <a:rPr lang="zh-CN" altLang="en-US" sz="2800" b="1" dirty="0">
                <a:solidFill>
                  <a:schemeClr val="bg1"/>
                </a:solidFill>
                <a:latin typeface="楷体_GB2312" pitchFamily="49" charset="-122"/>
              </a:rPr>
              <a:t>规定清军所到之处，无论官民，限十日内尽行剃头，削发垂辫，不从者斩。</a:t>
            </a:r>
          </a:p>
          <a:p>
            <a:r>
              <a:rPr lang="zh-CN" altLang="en-US" sz="2800" b="1" dirty="0">
                <a:solidFill>
                  <a:schemeClr val="bg1"/>
                </a:solidFill>
                <a:latin typeface="楷体_GB2312" pitchFamily="49" charset="-122"/>
              </a:rPr>
              <a:t>这就是所谓的</a:t>
            </a:r>
            <a:r>
              <a:rPr lang="zh-CN" altLang="en-US" sz="2800" b="1" dirty="0">
                <a:solidFill>
                  <a:schemeClr val="bg1"/>
                </a:solidFill>
                <a:latin typeface="Arial"/>
              </a:rPr>
              <a:t>“</a:t>
            </a:r>
            <a:r>
              <a:rPr lang="zh-CN" altLang="en-US" sz="2800" b="1" dirty="0">
                <a:solidFill>
                  <a:schemeClr val="bg1"/>
                </a:solidFill>
                <a:latin typeface="楷体_GB2312" pitchFamily="49" charset="-122"/>
              </a:rPr>
              <a:t>留头不留发，留发不留头</a:t>
            </a:r>
            <a:r>
              <a:rPr lang="zh-CN" altLang="en-US" sz="2800" b="1" dirty="0">
                <a:solidFill>
                  <a:schemeClr val="bg1"/>
                </a:solidFill>
                <a:latin typeface="Arial"/>
              </a:rPr>
              <a:t>”</a:t>
            </a:r>
            <a:r>
              <a:rPr lang="zh-CN" altLang="en-US" sz="2800" b="1" dirty="0">
                <a:solidFill>
                  <a:schemeClr val="bg1"/>
                </a:solidFill>
                <a:latin typeface="楷体_GB2312" pitchFamily="49" charset="-122"/>
              </a:rPr>
              <a:t>。</a:t>
            </a:r>
          </a:p>
          <a:p>
            <a:endParaRPr lang="zh-CN" altLang="en-US" sz="2800" b="1" dirty="0">
              <a:solidFill>
                <a:schemeClr val="bg1"/>
              </a:solidFill>
              <a:latin typeface="楷体_GB2312" pitchFamily="49" charset="-122"/>
            </a:endParaRPr>
          </a:p>
          <a:p>
            <a:r>
              <a:rPr lang="zh-CN" altLang="en-US" sz="2800" b="1" dirty="0">
                <a:solidFill>
                  <a:schemeClr val="bg1"/>
                </a:solidFill>
                <a:latin typeface="楷体_GB2312" pitchFamily="49" charset="-122"/>
              </a:rPr>
              <a:t>这其中的汉族人民进行的反抗和清军的血腥镇压都是空前震惊的！</a:t>
            </a:r>
          </a:p>
        </p:txBody>
      </p:sp>
      <p:sp>
        <p:nvSpPr>
          <p:cNvPr id="6" name="Text Box 37"/>
          <p:cNvSpPr txBox="1">
            <a:spLocks noChangeArrowheads="1"/>
          </p:cNvSpPr>
          <p:nvPr/>
        </p:nvSpPr>
        <p:spPr bwMode="auto">
          <a:xfrm>
            <a:off x="389453" y="1901255"/>
            <a:ext cx="7975613" cy="1692771"/>
          </a:xfrm>
          <a:prstGeom prst="rect">
            <a:avLst/>
          </a:prstGeom>
          <a:noFill/>
          <a:ln w="9525">
            <a:noFill/>
            <a:miter lim="800000"/>
            <a:headEnd/>
            <a:tailEnd/>
          </a:ln>
          <a:effectLst/>
        </p:spPr>
        <p:txBody>
          <a:bodyPr wrap="square">
            <a:spAutoFit/>
          </a:bodyPr>
          <a:lstStyle/>
          <a:p>
            <a:r>
              <a:rPr lang="zh-CN" altLang="en-US" sz="2800" b="1" dirty="0" smtClean="0">
                <a:solidFill>
                  <a:srgbClr val="FF0000"/>
                </a:solidFill>
                <a:latin typeface="黑体" pitchFamily="2" charset="-122"/>
                <a:ea typeface="黑体" pitchFamily="2" charset="-122"/>
              </a:rPr>
              <a:t>“所过州县地方，有能削发投顺，开城纳款，即与爵禄，世守富贵。如有抗拒不遵，大兵一到，玉石俱焚，尽行屠戮。”</a:t>
            </a:r>
            <a:endParaRPr lang="en-US" altLang="zh-CN" sz="2800" b="1" dirty="0" smtClean="0">
              <a:solidFill>
                <a:srgbClr val="FF0000"/>
              </a:solidFill>
              <a:latin typeface="黑体" pitchFamily="2" charset="-122"/>
              <a:ea typeface="黑体" pitchFamily="2" charset="-122"/>
            </a:endParaRPr>
          </a:p>
          <a:p>
            <a:pPr algn="r"/>
            <a:r>
              <a:rPr lang="en-US" altLang="zh-CN" b="1" dirty="0" smtClean="0">
                <a:solidFill>
                  <a:srgbClr val="FF0000"/>
                </a:solidFill>
                <a:latin typeface="黑体" pitchFamily="2" charset="-122"/>
                <a:ea typeface="黑体" pitchFamily="2" charset="-122"/>
              </a:rPr>
              <a:t>——《</a:t>
            </a:r>
            <a:r>
              <a:rPr lang="zh-CN" altLang="en-US" b="1" dirty="0" smtClean="0">
                <a:solidFill>
                  <a:srgbClr val="FF0000"/>
                </a:solidFill>
                <a:latin typeface="黑体" pitchFamily="2" charset="-122"/>
                <a:ea typeface="黑体" pitchFamily="2" charset="-122"/>
              </a:rPr>
              <a:t>爝火录</a:t>
            </a:r>
            <a:r>
              <a:rPr lang="en-US" altLang="zh-CN" b="1" dirty="0" smtClean="0">
                <a:solidFill>
                  <a:srgbClr val="FF0000"/>
                </a:solidFill>
                <a:latin typeface="黑体" pitchFamily="2" charset="-122"/>
                <a:ea typeface="黑体" pitchFamily="2" charset="-122"/>
              </a:rPr>
              <a:t>》</a:t>
            </a:r>
            <a:r>
              <a:rPr lang="zh-CN" altLang="en-US" b="1" dirty="0" smtClean="0">
                <a:solidFill>
                  <a:srgbClr val="FF0000"/>
                </a:solidFill>
                <a:latin typeface="黑体" pitchFamily="2" charset="-122"/>
                <a:ea typeface="黑体" pitchFamily="2" charset="-122"/>
              </a:rPr>
              <a:t>卷四</a:t>
            </a:r>
            <a:endParaRPr lang="zh-CN" altLang="en-US" sz="2800" b="1" dirty="0">
              <a:solidFill>
                <a:srgbClr val="FF0000"/>
              </a:solidFill>
              <a:latin typeface="黑体" pitchFamily="2" charset="-122"/>
              <a:ea typeface="黑体" pitchFamily="2" charset="-122"/>
            </a:endParaRPr>
          </a:p>
        </p:txBody>
      </p:sp>
      <p:sp>
        <p:nvSpPr>
          <p:cNvPr id="7" name="Text Box 40"/>
          <p:cNvSpPr txBox="1">
            <a:spLocks noChangeArrowheads="1"/>
          </p:cNvSpPr>
          <p:nvPr/>
        </p:nvSpPr>
        <p:spPr bwMode="auto">
          <a:xfrm>
            <a:off x="389454" y="5237683"/>
            <a:ext cx="8063537" cy="1261884"/>
          </a:xfrm>
          <a:prstGeom prst="rect">
            <a:avLst/>
          </a:prstGeom>
          <a:noFill/>
          <a:ln w="9525">
            <a:noFill/>
            <a:miter lim="800000"/>
            <a:headEnd/>
            <a:tailEnd/>
          </a:ln>
          <a:effectLst/>
        </p:spPr>
        <p:txBody>
          <a:bodyPr wrap="square">
            <a:spAutoFit/>
          </a:bodyPr>
          <a:lstStyle/>
          <a:p>
            <a:r>
              <a:rPr lang="en-US" altLang="zh-CN" sz="2800" b="1" dirty="0">
                <a:solidFill>
                  <a:srgbClr val="FF0000"/>
                </a:solidFill>
                <a:latin typeface="黑体" pitchFamily="2" charset="-122"/>
                <a:ea typeface="黑体" pitchFamily="2" charset="-122"/>
              </a:rPr>
              <a:t>“</a:t>
            </a:r>
            <a:r>
              <a:rPr lang="zh-CN" altLang="en-US" sz="2800" b="1" dirty="0">
                <a:solidFill>
                  <a:srgbClr val="FF0000"/>
                </a:solidFill>
                <a:latin typeface="黑体" pitchFamily="2" charset="-122"/>
                <a:ea typeface="黑体" pitchFamily="2" charset="-122"/>
              </a:rPr>
              <a:t>民贼相</a:t>
            </a:r>
            <a:r>
              <a:rPr lang="zh-CN" altLang="en-US" sz="2800" b="1" dirty="0" smtClean="0">
                <a:solidFill>
                  <a:srgbClr val="FF0000"/>
                </a:solidFill>
                <a:latin typeface="黑体" pitchFamily="2" charset="-122"/>
                <a:ea typeface="黑体" pitchFamily="2" charset="-122"/>
              </a:rPr>
              <a:t>混，玉石</a:t>
            </a:r>
            <a:r>
              <a:rPr lang="zh-CN" altLang="en-US" sz="2800" b="1" dirty="0">
                <a:solidFill>
                  <a:srgbClr val="FF0000"/>
                </a:solidFill>
                <a:latin typeface="黑体" pitchFamily="2" charset="-122"/>
                <a:ea typeface="黑体" pitchFamily="2" charset="-122"/>
              </a:rPr>
              <a:t>难分。或</a:t>
            </a:r>
            <a:r>
              <a:rPr lang="zh-CN" altLang="en-US" sz="2800" b="1" dirty="0" smtClean="0">
                <a:solidFill>
                  <a:srgbClr val="FF0000"/>
                </a:solidFill>
                <a:latin typeface="黑体" pitchFamily="2" charset="-122"/>
                <a:ea typeface="黑体" pitchFamily="2" charset="-122"/>
              </a:rPr>
              <a:t>屠全城，或</a:t>
            </a:r>
            <a:r>
              <a:rPr lang="zh-CN" altLang="en-US" sz="2800" b="1" dirty="0">
                <a:solidFill>
                  <a:srgbClr val="FF0000"/>
                </a:solidFill>
                <a:latin typeface="黑体" pitchFamily="2" charset="-122"/>
                <a:ea typeface="黑体" pitchFamily="2" charset="-122"/>
              </a:rPr>
              <a:t>屠男而留女！</a:t>
            </a:r>
            <a:r>
              <a:rPr lang="zh-CN" altLang="en-US" sz="2800" b="1" dirty="0" smtClean="0">
                <a:solidFill>
                  <a:srgbClr val="FF0000"/>
                </a:solidFill>
                <a:latin typeface="黑体" pitchFamily="2" charset="-122"/>
                <a:ea typeface="黑体" pitchFamily="2" charset="-122"/>
              </a:rPr>
              <a:t>”</a:t>
            </a:r>
            <a:endParaRPr lang="en-US" altLang="zh-CN" sz="2800" b="1" dirty="0" smtClean="0">
              <a:solidFill>
                <a:srgbClr val="FF0000"/>
              </a:solidFill>
              <a:latin typeface="黑体" pitchFamily="2" charset="-122"/>
              <a:ea typeface="黑体" pitchFamily="2" charset="-122"/>
            </a:endParaRPr>
          </a:p>
          <a:p>
            <a:pPr algn="r"/>
            <a:r>
              <a:rPr lang="en-US" altLang="zh-CN" b="1" dirty="0" smtClean="0">
                <a:solidFill>
                  <a:srgbClr val="FF0000"/>
                </a:solidFill>
                <a:latin typeface="黑体" pitchFamily="2" charset="-122"/>
                <a:ea typeface="黑体" pitchFamily="2" charset="-122"/>
              </a:rPr>
              <a:t>——</a:t>
            </a:r>
            <a:r>
              <a:rPr lang="zh-CN" altLang="en-US" b="1" dirty="0" smtClean="0">
                <a:solidFill>
                  <a:srgbClr val="FF0000"/>
                </a:solidFill>
                <a:latin typeface="黑体" pitchFamily="2" charset="-122"/>
                <a:ea typeface="黑体" pitchFamily="2" charset="-122"/>
              </a:rPr>
              <a:t>四川文告（</a:t>
            </a:r>
            <a:r>
              <a:rPr lang="en-US" altLang="zh-CN" b="1" dirty="0" smtClean="0">
                <a:solidFill>
                  <a:srgbClr val="FF0000"/>
                </a:solidFill>
                <a:latin typeface="黑体" pitchFamily="2" charset="-122"/>
                <a:ea typeface="黑体" pitchFamily="2" charset="-122"/>
              </a:rPr>
              <a:t>1649</a:t>
            </a:r>
            <a:r>
              <a:rPr lang="zh-CN" altLang="en-US" b="1" dirty="0" smtClean="0">
                <a:solidFill>
                  <a:srgbClr val="FF0000"/>
                </a:solidFill>
                <a:latin typeface="黑体" pitchFamily="2" charset="-122"/>
                <a:ea typeface="黑体" pitchFamily="2" charset="-122"/>
              </a:rPr>
              <a:t>年）</a:t>
            </a:r>
            <a:endParaRPr lang="zh-CN" altLang="en-US" b="1" dirty="0">
              <a:solidFill>
                <a:srgbClr val="FF0000"/>
              </a:solidFill>
              <a:latin typeface="黑体" pitchFamily="2" charset="-122"/>
              <a:ea typeface="黑体" pitchFamily="2" charset="-122"/>
            </a:endParaRPr>
          </a:p>
        </p:txBody>
      </p:sp>
      <p:sp>
        <p:nvSpPr>
          <p:cNvPr id="8" name="Text Box 41"/>
          <p:cNvSpPr txBox="1">
            <a:spLocks noChangeArrowheads="1"/>
          </p:cNvSpPr>
          <p:nvPr/>
        </p:nvSpPr>
        <p:spPr bwMode="auto">
          <a:xfrm>
            <a:off x="389454" y="3923412"/>
            <a:ext cx="7907871" cy="984885"/>
          </a:xfrm>
          <a:prstGeom prst="rect">
            <a:avLst/>
          </a:prstGeom>
          <a:noFill/>
          <a:ln w="9525">
            <a:noFill/>
            <a:miter lim="800000"/>
            <a:headEnd/>
            <a:tailEnd/>
          </a:ln>
          <a:effectLst/>
        </p:spPr>
        <p:txBody>
          <a:bodyPr wrap="square">
            <a:spAutoFit/>
          </a:bodyPr>
          <a:lstStyle/>
          <a:p>
            <a:pPr>
              <a:spcBef>
                <a:spcPct val="50000"/>
              </a:spcBef>
            </a:pPr>
            <a:r>
              <a:rPr lang="en-US" altLang="zh-CN" sz="2800" b="1" dirty="0">
                <a:solidFill>
                  <a:srgbClr val="FF0000"/>
                </a:solidFill>
                <a:latin typeface="黑体" pitchFamily="2" charset="-122"/>
                <a:ea typeface="黑体" pitchFamily="2" charset="-122"/>
              </a:rPr>
              <a:t>“</a:t>
            </a:r>
            <a:r>
              <a:rPr lang="zh-CN" altLang="en-US" sz="2800" b="1" dirty="0">
                <a:solidFill>
                  <a:srgbClr val="FF0000"/>
                </a:solidFill>
                <a:latin typeface="黑体" pitchFamily="2" charset="-122"/>
                <a:ea typeface="黑体" pitchFamily="2" charset="-122"/>
              </a:rPr>
              <a:t>一人不剃全家斩，一家不剃全村斩！</a:t>
            </a:r>
            <a:r>
              <a:rPr lang="zh-CN" altLang="en-US" sz="2800" b="1" dirty="0" smtClean="0">
                <a:solidFill>
                  <a:srgbClr val="FF0000"/>
                </a:solidFill>
                <a:latin typeface="黑体" pitchFamily="2" charset="-122"/>
                <a:ea typeface="黑体" pitchFamily="2" charset="-122"/>
              </a:rPr>
              <a:t>”</a:t>
            </a:r>
            <a:endParaRPr lang="en-US" altLang="zh-CN" sz="2800" b="1" dirty="0" smtClean="0">
              <a:solidFill>
                <a:srgbClr val="FF0000"/>
              </a:solidFill>
              <a:latin typeface="黑体" pitchFamily="2" charset="-122"/>
              <a:ea typeface="黑体" pitchFamily="2" charset="-122"/>
            </a:endParaRPr>
          </a:p>
          <a:p>
            <a:pPr algn="r">
              <a:spcBef>
                <a:spcPct val="50000"/>
              </a:spcBef>
            </a:pPr>
            <a:r>
              <a:rPr lang="en-US" altLang="zh-CN" b="1" dirty="0" smtClean="0">
                <a:solidFill>
                  <a:srgbClr val="FF0000"/>
                </a:solidFill>
                <a:latin typeface="黑体" pitchFamily="2" charset="-122"/>
                <a:ea typeface="黑体" pitchFamily="2" charset="-122"/>
              </a:rPr>
              <a:t>——</a:t>
            </a:r>
            <a:r>
              <a:rPr lang="zh-CN" altLang="en-US" b="1" dirty="0" smtClean="0">
                <a:solidFill>
                  <a:srgbClr val="FF0000"/>
                </a:solidFill>
                <a:latin typeface="黑体" pitchFamily="2" charset="-122"/>
                <a:ea typeface="黑体" pitchFamily="2" charset="-122"/>
              </a:rPr>
              <a:t>镇江知府告示</a:t>
            </a:r>
            <a:endParaRPr lang="zh-CN" altLang="en-US" sz="1800" b="1" dirty="0">
              <a:solidFill>
                <a:srgbClr val="FF0000"/>
              </a:solidFill>
              <a:latin typeface="黑体" pitchFamily="2" charset="-122"/>
              <a:ea typeface="黑体" pitchFamily="2" charset="-122"/>
            </a:endParaRPr>
          </a:p>
        </p:txBody>
      </p:sp>
      <p:sp>
        <p:nvSpPr>
          <p:cNvPr id="10" name="Text Box 38"/>
          <p:cNvSpPr txBox="1">
            <a:spLocks noChangeArrowheads="1"/>
          </p:cNvSpPr>
          <p:nvPr/>
        </p:nvSpPr>
        <p:spPr bwMode="auto">
          <a:xfrm>
            <a:off x="389454" y="740872"/>
            <a:ext cx="7975613" cy="830997"/>
          </a:xfrm>
          <a:prstGeom prst="rect">
            <a:avLst/>
          </a:prstGeom>
          <a:noFill/>
          <a:ln w="9525">
            <a:noFill/>
            <a:miter lim="800000"/>
            <a:headEnd/>
            <a:tailEnd/>
          </a:ln>
          <a:effectLst/>
        </p:spPr>
        <p:txBody>
          <a:bodyPr wrap="square">
            <a:spAutoFit/>
          </a:bodyPr>
          <a:lstStyle/>
          <a:p>
            <a:r>
              <a:rPr lang="zh-CN" altLang="en-US" sz="2800" b="1" dirty="0" smtClean="0">
                <a:solidFill>
                  <a:srgbClr val="FF0000"/>
                </a:solidFill>
                <a:latin typeface="黑体" pitchFamily="2" charset="-122"/>
                <a:ea typeface="黑体" pitchFamily="2" charset="-122"/>
              </a:rPr>
              <a:t>“不随本朝制度剃发易衣冠者，杀无赦。”</a:t>
            </a:r>
            <a:endParaRPr lang="en-US" altLang="zh-CN" sz="2800" b="1" dirty="0" smtClean="0">
              <a:solidFill>
                <a:srgbClr val="FF0000"/>
              </a:solidFill>
              <a:latin typeface="黑体" pitchFamily="2" charset="-122"/>
              <a:ea typeface="黑体" pitchFamily="2" charset="-122"/>
            </a:endParaRPr>
          </a:p>
          <a:p>
            <a:pPr algn="r"/>
            <a:r>
              <a:rPr lang="en-US" altLang="zh-CN" b="1" dirty="0" smtClean="0">
                <a:solidFill>
                  <a:srgbClr val="FF0000"/>
                </a:solidFill>
                <a:latin typeface="黑体" pitchFamily="2" charset="-122"/>
                <a:ea typeface="黑体" pitchFamily="2" charset="-122"/>
              </a:rPr>
              <a:t>——《</a:t>
            </a:r>
            <a:r>
              <a:rPr lang="zh-CN" altLang="en-US" b="1" dirty="0" smtClean="0">
                <a:solidFill>
                  <a:srgbClr val="FF0000"/>
                </a:solidFill>
                <a:latin typeface="黑体" pitchFamily="2" charset="-122"/>
                <a:ea typeface="黑体" pitchFamily="2" charset="-122"/>
              </a:rPr>
              <a:t>东华录</a:t>
            </a:r>
            <a:r>
              <a:rPr lang="en-US" altLang="zh-CN" b="1" dirty="0" smtClean="0">
                <a:solidFill>
                  <a:srgbClr val="FF0000"/>
                </a:solidFill>
                <a:latin typeface="黑体" pitchFamily="2" charset="-122"/>
                <a:ea typeface="黑体" pitchFamily="2" charset="-122"/>
              </a:rPr>
              <a:t>》</a:t>
            </a:r>
            <a:r>
              <a:rPr lang="zh-CN" altLang="en-US" b="1" dirty="0" smtClean="0">
                <a:solidFill>
                  <a:srgbClr val="FF0000"/>
                </a:solidFill>
                <a:latin typeface="黑体" pitchFamily="2" charset="-122"/>
                <a:ea typeface="黑体" pitchFamily="2" charset="-122"/>
              </a:rPr>
              <a:t>卷五顺治元年</a:t>
            </a:r>
            <a:endParaRPr lang="zh-CN" altLang="en-US" b="1" dirty="0">
              <a:solidFill>
                <a:srgbClr val="FF0000"/>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xit" presetSubtype="0" accel="100000" fill="hold" grpId="1" nodeType="clickEffect">
                                  <p:stCondLst>
                                    <p:cond delay="0"/>
                                  </p:stCondLst>
                                  <p:childTnLst>
                                    <p:anim calcmode="lin" valueType="num">
                                      <p:cBhvr>
                                        <p:cTn id="12" dur="500"/>
                                        <p:tgtEl>
                                          <p:spTgt spid="5"/>
                                        </p:tgtEl>
                                        <p:attrNameLst>
                                          <p:attrName>ppt_w</p:attrName>
                                        </p:attrNameLst>
                                      </p:cBhvr>
                                      <p:tavLst>
                                        <p:tav tm="0">
                                          <p:val>
                                            <p:strVal val="ppt_w"/>
                                          </p:val>
                                        </p:tav>
                                        <p:tav tm="100000">
                                          <p:val>
                                            <p:strVal val="ppt_w+.3"/>
                                          </p:val>
                                        </p:tav>
                                      </p:tavLst>
                                    </p:anim>
                                    <p:anim calcmode="lin" valueType="num">
                                      <p:cBhvr>
                                        <p:cTn id="13" dur="500"/>
                                        <p:tgtEl>
                                          <p:spTgt spid="5"/>
                                        </p:tgtEl>
                                        <p:attrNameLst>
                                          <p:attrName>ppt_h</p:attrName>
                                        </p:attrNameLst>
                                      </p:cBhvr>
                                      <p:tavLst>
                                        <p:tav tm="0">
                                          <p:val>
                                            <p:strVal val="ppt_h"/>
                                          </p:val>
                                        </p:tav>
                                        <p:tav tm="100000">
                                          <p:val>
                                            <p:strVal val="ppt_h"/>
                                          </p:val>
                                        </p:tav>
                                      </p:tavLst>
                                    </p:anim>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par>
                          <p:cTn id="16" fill="hold">
                            <p:stCondLst>
                              <p:cond delay="500"/>
                            </p:stCondLst>
                            <p:childTnLst>
                              <p:par>
                                <p:cTn id="17" presetID="51"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93" decel="100000"/>
                                        <p:tgtEl>
                                          <p:spTgt spid="10"/>
                                        </p:tgtEl>
                                      </p:cBhvr>
                                    </p:animEffect>
                                    <p:animScale>
                                      <p:cBhvr>
                                        <p:cTn id="20" dur="193" decel="100000"/>
                                        <p:tgtEl>
                                          <p:spTgt spid="10"/>
                                        </p:tgtEl>
                                      </p:cBhvr>
                                      <p:from x="10000" y="10000"/>
                                      <p:to x="200000" y="450000"/>
                                    </p:animScale>
                                    <p:animScale>
                                      <p:cBhvr>
                                        <p:cTn id="21" dur="308" accel="100000" fill="hold">
                                          <p:stCondLst>
                                            <p:cond delay="193"/>
                                          </p:stCondLst>
                                        </p:cTn>
                                        <p:tgtEl>
                                          <p:spTgt spid="10"/>
                                        </p:tgtEl>
                                      </p:cBhvr>
                                      <p:from x="200000" y="450000"/>
                                      <p:to x="100000" y="100000"/>
                                    </p:animScale>
                                    <p:set>
                                      <p:cBhvr>
                                        <p:cTn id="22" dur="193" fill="hold"/>
                                        <p:tgtEl>
                                          <p:spTgt spid="10"/>
                                        </p:tgtEl>
                                        <p:attrNameLst>
                                          <p:attrName>ppt_x</p:attrName>
                                        </p:attrNameLst>
                                      </p:cBhvr>
                                      <p:to>
                                        <p:strVal val="(0.5)"/>
                                      </p:to>
                                    </p:set>
                                    <p:anim from="(0.5)" to="(#ppt_x)" calcmode="lin" valueType="num">
                                      <p:cBhvr>
                                        <p:cTn id="23" dur="308" accel="100000" fill="hold">
                                          <p:stCondLst>
                                            <p:cond delay="193"/>
                                          </p:stCondLst>
                                        </p:cTn>
                                        <p:tgtEl>
                                          <p:spTgt spid="10"/>
                                        </p:tgtEl>
                                        <p:attrNameLst>
                                          <p:attrName>ppt_x</p:attrName>
                                        </p:attrNameLst>
                                      </p:cBhvr>
                                    </p:anim>
                                    <p:set>
                                      <p:cBhvr>
                                        <p:cTn id="24" dur="193" fill="hold"/>
                                        <p:tgtEl>
                                          <p:spTgt spid="10"/>
                                        </p:tgtEl>
                                        <p:attrNameLst>
                                          <p:attrName>ppt_y</p:attrName>
                                        </p:attrNameLst>
                                      </p:cBhvr>
                                      <p:to>
                                        <p:strVal val="(#ppt_y+0.4)"/>
                                      </p:to>
                                    </p:set>
                                    <p:anim from="(#ppt_y+0.4)" to="(#ppt_y)" calcmode="lin" valueType="num">
                                      <p:cBhvr>
                                        <p:cTn id="25" dur="308" accel="100000" fill="hold">
                                          <p:stCondLst>
                                            <p:cond delay="193"/>
                                          </p:stCondLst>
                                        </p:cTn>
                                        <p:tgtEl>
                                          <p:spTgt spid="10"/>
                                        </p:tgtEl>
                                        <p:attrNameLst>
                                          <p:attrName>ppt_y</p:attrName>
                                        </p:attrNameLst>
                                      </p:cBhvr>
                                    </p:anim>
                                  </p:childTnLst>
                                </p:cTn>
                              </p:par>
                            </p:childTnLst>
                          </p:cTn>
                        </p:par>
                        <p:par>
                          <p:cTn id="26" fill="hold">
                            <p:stCondLst>
                              <p:cond delay="1000"/>
                            </p:stCondLst>
                            <p:childTnLst>
                              <p:par>
                                <p:cTn id="27" presetID="41" presetClass="entr" presetSubtype="0" fill="hold" grpId="0" nodeType="afterEffect">
                                  <p:stCondLst>
                                    <p:cond delay="3000"/>
                                  </p:stCondLst>
                                  <p:iterate type="lt">
                                    <p:tmPct val="10000"/>
                                  </p:iterate>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anim calcmode="lin" valueType="num">
                                      <p:cBhvr>
                                        <p:cTn id="3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6"/>
                                        </p:tgtEl>
                                      </p:cBhvr>
                                    </p:animEffect>
                                  </p:childTnLst>
                                </p:cTn>
                              </p:par>
                            </p:childTnLst>
                          </p:cTn>
                        </p:par>
                        <p:par>
                          <p:cTn id="34" fill="hold">
                            <p:stCondLst>
                              <p:cond delay="7550"/>
                            </p:stCondLst>
                            <p:childTnLst>
                              <p:par>
                                <p:cTn id="35" presetID="48" presetClass="entr" presetSubtype="0" accel="50000" fill="hold" grpId="0" nodeType="afterEffect">
                                  <p:stCondLst>
                                    <p:cond delay="300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8" dur="5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39" dur="500" fill="hold"/>
                                        <p:tgtEl>
                                          <p:spTgt spid="8"/>
                                        </p:tgtEl>
                                        <p:attrNameLst>
                                          <p:attrName>ppt_y</p:attrName>
                                        </p:attrNameLst>
                                      </p:cBhvr>
                                      <p:tavLst>
                                        <p:tav tm="0">
                                          <p:val>
                                            <p:strVal val="#ppt_y"/>
                                          </p:val>
                                        </p:tav>
                                        <p:tav tm="100000">
                                          <p:val>
                                            <p:strVal val="#ppt_y"/>
                                          </p:val>
                                        </p:tav>
                                      </p:tavLst>
                                    </p:anim>
                                    <p:animEffect transition="in" filter="fade">
                                      <p:cBhvr>
                                        <p:cTn id="40" dur="500"/>
                                        <p:tgtEl>
                                          <p:spTgt spid="8"/>
                                        </p:tgtEl>
                                      </p:cBhvr>
                                    </p:animEffect>
                                  </p:childTnLst>
                                </p:cTn>
                              </p:par>
                            </p:childTnLst>
                          </p:cTn>
                        </p:par>
                        <p:par>
                          <p:cTn id="41" fill="hold">
                            <p:stCondLst>
                              <p:cond delay="11050"/>
                            </p:stCondLst>
                            <p:childTnLst>
                              <p:par>
                                <p:cTn id="42" presetID="41" presetClass="entr" presetSubtype="0" fill="hold" grpId="0" nodeType="afterEffect">
                                  <p:stCondLst>
                                    <p:cond delay="3000"/>
                                  </p:stCondLst>
                                  <p:iterate type="lt">
                                    <p:tmPct val="10000"/>
                                  </p:iterate>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7"/>
                                        </p:tgtEl>
                                        <p:attrNameLst>
                                          <p:attrName>ppt_y</p:attrName>
                                        </p:attrNameLst>
                                      </p:cBhvr>
                                      <p:tavLst>
                                        <p:tav tm="0">
                                          <p:val>
                                            <p:strVal val="#ppt_y"/>
                                          </p:val>
                                        </p:tav>
                                        <p:tav tm="100000">
                                          <p:val>
                                            <p:strVal val="#ppt_y"/>
                                          </p:val>
                                        </p:tav>
                                      </p:tavLst>
                                    </p:anim>
                                    <p:anim calcmode="lin" valueType="num">
                                      <p:cBhvr>
                                        <p:cTn id="4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7"/>
          <p:cNvSpPr txBox="1">
            <a:spLocks noChangeArrowheads="1"/>
          </p:cNvSpPr>
          <p:nvPr/>
        </p:nvSpPr>
        <p:spPr bwMode="auto">
          <a:xfrm>
            <a:off x="316523" y="2957476"/>
            <a:ext cx="7975613" cy="1508105"/>
          </a:xfrm>
          <a:prstGeom prst="rect">
            <a:avLst/>
          </a:prstGeom>
          <a:noFill/>
          <a:ln w="9525">
            <a:noFill/>
            <a:miter lim="800000"/>
            <a:headEnd/>
            <a:tailEnd/>
          </a:ln>
          <a:effectLst/>
        </p:spPr>
        <p:txBody>
          <a:bodyPr wrap="square">
            <a:spAutoFit/>
          </a:bodyPr>
          <a:lstStyle/>
          <a:p>
            <a:r>
              <a:rPr lang="zh-CN" altLang="en-US" sz="2400" dirty="0" smtClean="0">
                <a:solidFill>
                  <a:srgbClr val="FF0000"/>
                </a:solidFill>
                <a:latin typeface="黑体" pitchFamily="2" charset="-122"/>
                <a:ea typeface="黑体" pitchFamily="2" charset="-122"/>
              </a:rPr>
              <a:t>“时奴贼既得辽阳，辽东八站军民不乐从胡者，多至江边</a:t>
            </a:r>
            <a:r>
              <a:rPr lang="en-US" altLang="zh-CN" sz="2400" dirty="0" smtClean="0">
                <a:solidFill>
                  <a:srgbClr val="FF0000"/>
                </a:solidFill>
                <a:latin typeface="黑体" pitchFamily="2" charset="-122"/>
                <a:ea typeface="黑体" pitchFamily="2" charset="-122"/>
              </a:rPr>
              <a:t>……</a:t>
            </a:r>
            <a:r>
              <a:rPr lang="zh-CN" altLang="en-US" sz="2400" dirty="0" smtClean="0">
                <a:solidFill>
                  <a:srgbClr val="FF0000"/>
                </a:solidFill>
                <a:latin typeface="黑体" pitchFamily="2" charset="-122"/>
                <a:ea typeface="黑体" pitchFamily="2" charset="-122"/>
              </a:rPr>
              <a:t>其后，贼大至，义民不肯剃头者，皆投鸭水（鸭绿江）以死。”</a:t>
            </a:r>
            <a:endParaRPr lang="en-US" altLang="zh-CN" sz="2400" dirty="0" smtClean="0">
              <a:solidFill>
                <a:srgbClr val="FF0000"/>
              </a:solidFill>
              <a:latin typeface="黑体" pitchFamily="2" charset="-122"/>
              <a:ea typeface="黑体" pitchFamily="2" charset="-122"/>
            </a:endParaRPr>
          </a:p>
          <a:p>
            <a:pPr algn="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朝鲜史料</a:t>
            </a: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李朝实录</a:t>
            </a: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光海君十三年五月</a:t>
            </a:r>
            <a:endParaRPr lang="zh-CN" altLang="en-US" sz="2800" dirty="0">
              <a:solidFill>
                <a:srgbClr val="FF0000"/>
              </a:solidFill>
              <a:latin typeface="黑体" pitchFamily="2" charset="-122"/>
              <a:ea typeface="黑体" pitchFamily="2" charset="-122"/>
            </a:endParaRPr>
          </a:p>
        </p:txBody>
      </p:sp>
      <p:sp>
        <p:nvSpPr>
          <p:cNvPr id="7" name="Text Box 40"/>
          <p:cNvSpPr txBox="1">
            <a:spLocks noChangeArrowheads="1"/>
          </p:cNvSpPr>
          <p:nvPr/>
        </p:nvSpPr>
        <p:spPr bwMode="auto">
          <a:xfrm>
            <a:off x="316523" y="1259713"/>
            <a:ext cx="8063537" cy="1508105"/>
          </a:xfrm>
          <a:prstGeom prst="rect">
            <a:avLst/>
          </a:prstGeom>
          <a:noFill/>
          <a:ln w="9525">
            <a:noFill/>
            <a:miter lim="800000"/>
            <a:headEnd/>
            <a:tailEnd/>
          </a:ln>
          <a:effectLst/>
        </p:spPr>
        <p:txBody>
          <a:bodyPr wrap="square">
            <a:spAutoFit/>
          </a:bodyPr>
          <a:lstStyle/>
          <a:p>
            <a:r>
              <a:rPr lang="en-US" altLang="zh-CN" sz="2400" dirty="0" smtClean="0">
                <a:solidFill>
                  <a:srgbClr val="FF0000"/>
                </a:solidFill>
                <a:latin typeface="黑体" pitchFamily="2" charset="-122"/>
                <a:ea typeface="黑体" pitchFamily="2" charset="-122"/>
              </a:rPr>
              <a:t>“</a:t>
            </a:r>
            <a:r>
              <a:rPr lang="zh-CN" altLang="en-US" sz="2400" dirty="0" smtClean="0">
                <a:solidFill>
                  <a:srgbClr val="FF0000"/>
                </a:solidFill>
                <a:latin typeface="黑体" pitchFamily="2" charset="-122"/>
                <a:ea typeface="黑体" pitchFamily="2" charset="-122"/>
              </a:rPr>
              <a:t>清顺治七年（</a:t>
            </a:r>
            <a:r>
              <a:rPr lang="en-US" altLang="zh-CN" sz="2400" dirty="0" smtClean="0">
                <a:solidFill>
                  <a:srgbClr val="FF0000"/>
                </a:solidFill>
                <a:latin typeface="黑体" pitchFamily="2" charset="-122"/>
                <a:ea typeface="黑体" pitchFamily="2" charset="-122"/>
              </a:rPr>
              <a:t>1650</a:t>
            </a:r>
            <a:r>
              <a:rPr lang="zh-CN" altLang="en-US" sz="2400" dirty="0" smtClean="0">
                <a:solidFill>
                  <a:srgbClr val="FF0000"/>
                </a:solidFill>
                <a:latin typeface="黑体" pitchFamily="2" charset="-122"/>
                <a:ea typeface="黑体" pitchFamily="2" charset="-122"/>
              </a:rPr>
              <a:t>），清军攻广州，‘死难</a:t>
            </a:r>
            <a:r>
              <a:rPr lang="en-US" altLang="zh-CN" sz="2400" dirty="0" smtClean="0">
                <a:solidFill>
                  <a:srgbClr val="FF0000"/>
                </a:solidFill>
                <a:latin typeface="黑体" pitchFamily="2" charset="-122"/>
                <a:ea typeface="黑体" pitchFamily="2" charset="-122"/>
              </a:rPr>
              <a:t>70</a:t>
            </a:r>
            <a:r>
              <a:rPr lang="zh-CN" altLang="en-US" sz="2400" dirty="0" smtClean="0">
                <a:solidFill>
                  <a:srgbClr val="FF0000"/>
                </a:solidFill>
                <a:latin typeface="黑体" pitchFamily="2" charset="-122"/>
                <a:ea typeface="黑体" pitchFamily="2" charset="-122"/>
              </a:rPr>
              <a:t>万人。’在东郊乌龙冈真修和尚雇人收拾屍骸，‘聚而殓之，埋其馀烬’合葬立碑。”</a:t>
            </a:r>
            <a:endParaRPr lang="en-US" altLang="zh-CN" sz="2400" dirty="0" smtClean="0">
              <a:solidFill>
                <a:srgbClr val="FF0000"/>
              </a:solidFill>
              <a:latin typeface="黑体" pitchFamily="2" charset="-122"/>
              <a:ea typeface="黑体" pitchFamily="2" charset="-122"/>
            </a:endParaRPr>
          </a:p>
          <a:p>
            <a:pPr algn="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广州市宗教志</a:t>
            </a:r>
            <a:r>
              <a:rPr lang="en-US" altLang="zh-CN" dirty="0" smtClean="0">
                <a:solidFill>
                  <a:srgbClr val="FF0000"/>
                </a:solidFill>
                <a:latin typeface="黑体" pitchFamily="2" charset="-122"/>
                <a:ea typeface="黑体" pitchFamily="2" charset="-122"/>
              </a:rPr>
              <a:t>》</a:t>
            </a:r>
            <a:endParaRPr lang="zh-CN" altLang="en-US" dirty="0">
              <a:solidFill>
                <a:srgbClr val="FF0000"/>
              </a:solidFill>
              <a:latin typeface="黑体" pitchFamily="2" charset="-122"/>
              <a:ea typeface="黑体" pitchFamily="2" charset="-122"/>
            </a:endParaRPr>
          </a:p>
        </p:txBody>
      </p:sp>
      <p:sp>
        <p:nvSpPr>
          <p:cNvPr id="10" name="Text Box 38"/>
          <p:cNvSpPr txBox="1">
            <a:spLocks noChangeArrowheads="1"/>
          </p:cNvSpPr>
          <p:nvPr/>
        </p:nvSpPr>
        <p:spPr bwMode="auto">
          <a:xfrm>
            <a:off x="316523" y="300614"/>
            <a:ext cx="7975613" cy="769441"/>
          </a:xfrm>
          <a:prstGeom prst="rect">
            <a:avLst/>
          </a:prstGeom>
          <a:noFill/>
          <a:ln w="9525">
            <a:noFill/>
            <a:miter lim="800000"/>
            <a:headEnd/>
            <a:tailEnd/>
          </a:ln>
          <a:effectLst/>
        </p:spPr>
        <p:txBody>
          <a:bodyPr wrap="square">
            <a:spAutoFit/>
          </a:bodyPr>
          <a:lstStyle/>
          <a:p>
            <a:r>
              <a:rPr lang="zh-CN" altLang="en-US" sz="2400" dirty="0" smtClean="0">
                <a:solidFill>
                  <a:srgbClr val="FF0000"/>
                </a:solidFill>
                <a:latin typeface="黑体" pitchFamily="2" charset="-122"/>
                <a:ea typeface="黑体" pitchFamily="2" charset="-122"/>
              </a:rPr>
              <a:t>“大同、朔州、浑源三城，已经王师屠戮，人民不存！”</a:t>
            </a:r>
            <a:endParaRPr lang="en-US" altLang="zh-CN" sz="2400" dirty="0" smtClean="0">
              <a:solidFill>
                <a:srgbClr val="FF0000"/>
              </a:solidFill>
              <a:latin typeface="黑体" pitchFamily="2" charset="-122"/>
              <a:ea typeface="黑体" pitchFamily="2" charset="-122"/>
            </a:endParaRPr>
          </a:p>
          <a:p>
            <a:pPr algn="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顺治七年十二月清宣大山西总督佟养亮揭贴</a:t>
            </a:r>
            <a:endParaRPr lang="zh-CN" altLang="en-US" dirty="0">
              <a:solidFill>
                <a:srgbClr val="FF0000"/>
              </a:solidFill>
              <a:latin typeface="黑体" pitchFamily="2" charset="-122"/>
              <a:ea typeface="黑体" pitchFamily="2" charset="-122"/>
            </a:endParaRPr>
          </a:p>
        </p:txBody>
      </p:sp>
      <p:sp>
        <p:nvSpPr>
          <p:cNvPr id="9" name="Text Box 37"/>
          <p:cNvSpPr txBox="1">
            <a:spLocks noChangeArrowheads="1"/>
          </p:cNvSpPr>
          <p:nvPr/>
        </p:nvSpPr>
        <p:spPr bwMode="auto">
          <a:xfrm>
            <a:off x="316523" y="4655240"/>
            <a:ext cx="7975613" cy="1938992"/>
          </a:xfrm>
          <a:prstGeom prst="rect">
            <a:avLst/>
          </a:prstGeom>
          <a:noFill/>
          <a:ln w="9525">
            <a:noFill/>
            <a:miter lim="800000"/>
            <a:headEnd/>
            <a:tailEnd/>
          </a:ln>
          <a:effectLst/>
        </p:spPr>
        <p:txBody>
          <a:bodyPr wrap="square">
            <a:spAutoFit/>
          </a:bodyPr>
          <a:lstStyle/>
          <a:p>
            <a:r>
              <a:rPr lang="zh-CN" altLang="en-US" sz="2400" dirty="0" smtClean="0">
                <a:solidFill>
                  <a:srgbClr val="FF0000"/>
                </a:solidFill>
                <a:latin typeface="黑体" pitchFamily="2" charset="-122"/>
                <a:ea typeface="黑体" pitchFamily="2" charset="-122"/>
              </a:rPr>
              <a:t>满清各地官员上疏记载：</a:t>
            </a:r>
          </a:p>
          <a:p>
            <a:r>
              <a:rPr lang="zh-CN" altLang="en-US" sz="2400" dirty="0" smtClean="0">
                <a:solidFill>
                  <a:srgbClr val="FF0000"/>
                </a:solidFill>
                <a:latin typeface="黑体" pitchFamily="2" charset="-122"/>
                <a:ea typeface="黑体" pitchFamily="2" charset="-122"/>
              </a:rPr>
              <a:t>直隶“一望极目，田地荒凉”</a:t>
            </a:r>
            <a:r>
              <a:rPr lang="en-US" altLang="zh-CN" sz="2400" dirty="0" smtClean="0">
                <a:solidFill>
                  <a:srgbClr val="FF0000"/>
                </a:solidFill>
                <a:latin typeface="黑体" pitchFamily="2" charset="-122"/>
                <a:ea typeface="黑体" pitchFamily="2" charset="-122"/>
              </a:rPr>
              <a:t>(</a:t>
            </a:r>
            <a:r>
              <a:rPr lang="zh-CN" altLang="en-US" sz="2400" dirty="0" smtClean="0">
                <a:solidFill>
                  <a:srgbClr val="FF0000"/>
                </a:solidFill>
                <a:latin typeface="黑体" pitchFamily="2" charset="-122"/>
                <a:ea typeface="黑体" pitchFamily="2" charset="-122"/>
              </a:rPr>
              <a:t>卫周元，痛陈民苦疏，皇清凑议，卷</a:t>
            </a:r>
            <a:r>
              <a:rPr lang="en-US" altLang="zh-CN" sz="2400" dirty="0" smtClean="0">
                <a:solidFill>
                  <a:srgbClr val="FF0000"/>
                </a:solidFill>
                <a:latin typeface="黑体" pitchFamily="2" charset="-122"/>
                <a:ea typeface="黑体" pitchFamily="2" charset="-122"/>
              </a:rPr>
              <a:t>1)</a:t>
            </a:r>
            <a:r>
              <a:rPr lang="zh-CN" altLang="en-US" sz="2400" dirty="0" smtClean="0">
                <a:solidFill>
                  <a:srgbClr val="FF0000"/>
                </a:solidFill>
                <a:latin typeface="黑体" pitchFamily="2" charset="-122"/>
                <a:ea typeface="黑体" pitchFamily="2" charset="-122"/>
              </a:rPr>
              <a:t>，河南是“满目榛荒，人丁稀少”（李人龙，垦荒宜宽民力疏，皇清凑议，卷</a:t>
            </a:r>
            <a:r>
              <a:rPr lang="en-US" altLang="zh-CN" sz="2400" dirty="0" smtClean="0">
                <a:solidFill>
                  <a:srgbClr val="FF0000"/>
                </a:solidFill>
                <a:latin typeface="黑体" pitchFamily="2" charset="-122"/>
                <a:ea typeface="黑体" pitchFamily="2" charset="-122"/>
              </a:rPr>
              <a:t>4</a:t>
            </a:r>
            <a:r>
              <a:rPr lang="zh-CN" altLang="en-US" sz="2400" dirty="0" smtClean="0">
                <a:solidFill>
                  <a:srgbClr val="FF0000"/>
                </a:solidFill>
                <a:latin typeface="黑体" pitchFamily="2" charset="-122"/>
                <a:ea typeface="黑体" pitchFamily="2" charset="-122"/>
              </a:rPr>
              <a:t>），湖广“弥望千里，绝无人烟”（刘余谟，垦荒兴屯疏，皇朝经世文编卷</a:t>
            </a:r>
            <a:r>
              <a:rPr lang="en-US" altLang="zh-CN" sz="2400" dirty="0" smtClean="0">
                <a:solidFill>
                  <a:srgbClr val="FF0000"/>
                </a:solidFill>
                <a:latin typeface="黑体" pitchFamily="2" charset="-122"/>
                <a:ea typeface="黑体" pitchFamily="2" charset="-122"/>
              </a:rPr>
              <a:t>34</a:t>
            </a:r>
            <a:r>
              <a:rPr lang="zh-CN" altLang="en-US" sz="2400" dirty="0" smtClean="0">
                <a:solidFill>
                  <a:srgbClr val="FF0000"/>
                </a:solidFill>
                <a:latin typeface="黑体" pitchFamily="2" charset="-122"/>
                <a:ea typeface="黑体" pitchFamily="2" charset="-122"/>
              </a:rPr>
              <a:t>）。</a:t>
            </a:r>
          </a:p>
        </p:txBody>
      </p:sp>
      <p:sp>
        <p:nvSpPr>
          <p:cNvPr id="11" name="Text Box 37"/>
          <p:cNvSpPr txBox="1">
            <a:spLocks noChangeArrowheads="1"/>
          </p:cNvSpPr>
          <p:nvPr/>
        </p:nvSpPr>
        <p:spPr bwMode="auto">
          <a:xfrm>
            <a:off x="316523" y="793189"/>
            <a:ext cx="7975613" cy="2923877"/>
          </a:xfrm>
          <a:prstGeom prst="rect">
            <a:avLst/>
          </a:prstGeom>
          <a:noFill/>
          <a:ln w="9525">
            <a:noFill/>
            <a:miter lim="800000"/>
            <a:headEnd/>
            <a:tailEnd/>
          </a:ln>
          <a:effectLst/>
        </p:spPr>
        <p:txBody>
          <a:bodyPr wrap="square">
            <a:spAutoFit/>
          </a:bodyPr>
          <a:lstStyle/>
          <a:p>
            <a:r>
              <a:rPr lang="zh-CN" altLang="en-US" sz="2400" dirty="0" smtClean="0">
                <a:solidFill>
                  <a:srgbClr val="FF0000"/>
                </a:solidFill>
                <a:latin typeface="黑体" pitchFamily="2" charset="-122"/>
                <a:ea typeface="黑体" pitchFamily="2" charset="-122"/>
              </a:rPr>
              <a:t>“鞑靼全军入城之后，全城顿时是一片凄惨景象，每个士兵开始破坏，抢走？切可以到手的东西；妇女、儿童和老人哭声震天；从</a:t>
            </a:r>
            <a:r>
              <a:rPr lang="en-US" altLang="zh-CN" sz="2400" dirty="0" smtClean="0">
                <a:solidFill>
                  <a:srgbClr val="FF0000"/>
                </a:solidFill>
                <a:latin typeface="黑体" pitchFamily="2" charset="-122"/>
                <a:ea typeface="黑体" pitchFamily="2" charset="-122"/>
              </a:rPr>
              <a:t>11</a:t>
            </a:r>
            <a:r>
              <a:rPr lang="zh-CN" altLang="en-US" sz="2400" dirty="0" smtClean="0">
                <a:solidFill>
                  <a:srgbClr val="FF0000"/>
                </a:solidFill>
                <a:latin typeface="黑体" pitchFamily="2" charset="-122"/>
                <a:ea typeface="黑体" pitchFamily="2" charset="-122"/>
              </a:rPr>
              <a:t>月</a:t>
            </a:r>
            <a:r>
              <a:rPr lang="en-US" altLang="zh-CN" sz="2400" dirty="0" smtClean="0">
                <a:solidFill>
                  <a:srgbClr val="FF0000"/>
                </a:solidFill>
                <a:latin typeface="黑体" pitchFamily="2" charset="-122"/>
                <a:ea typeface="黑体" pitchFamily="2" charset="-122"/>
              </a:rPr>
              <a:t>26</a:t>
            </a:r>
            <a:r>
              <a:rPr lang="zh-CN" altLang="en-US" sz="2400" dirty="0" smtClean="0">
                <a:solidFill>
                  <a:srgbClr val="FF0000"/>
                </a:solidFill>
                <a:latin typeface="黑体" pitchFamily="2" charset="-122"/>
                <a:ea typeface="黑体" pitchFamily="2" charset="-122"/>
              </a:rPr>
              <a:t>日到</a:t>
            </a:r>
            <a:r>
              <a:rPr lang="en-US" altLang="zh-CN" sz="2400" dirty="0" smtClean="0">
                <a:solidFill>
                  <a:srgbClr val="FF0000"/>
                </a:solidFill>
                <a:latin typeface="黑体" pitchFamily="2" charset="-122"/>
                <a:ea typeface="黑体" pitchFamily="2" charset="-122"/>
              </a:rPr>
              <a:t>12</a:t>
            </a:r>
            <a:r>
              <a:rPr lang="zh-CN" altLang="en-US" sz="2400" dirty="0" smtClean="0">
                <a:solidFill>
                  <a:srgbClr val="FF0000"/>
                </a:solidFill>
                <a:latin typeface="黑体" pitchFamily="2" charset="-122"/>
                <a:ea typeface="黑体" pitchFamily="2" charset="-122"/>
              </a:rPr>
              <a:t>月</a:t>
            </a:r>
            <a:r>
              <a:rPr lang="en-US" altLang="zh-CN" sz="2400" dirty="0" smtClean="0">
                <a:solidFill>
                  <a:srgbClr val="FF0000"/>
                </a:solidFill>
                <a:latin typeface="黑体" pitchFamily="2" charset="-122"/>
                <a:ea typeface="黑体" pitchFamily="2" charset="-122"/>
              </a:rPr>
              <a:t>15</a:t>
            </a:r>
            <a:r>
              <a:rPr lang="zh-CN" altLang="en-US" sz="2400" dirty="0" smtClean="0">
                <a:solidFill>
                  <a:srgbClr val="FF0000"/>
                </a:solidFill>
                <a:latin typeface="黑体" pitchFamily="2" charset="-122"/>
                <a:ea typeface="黑体" pitchFamily="2" charset="-122"/>
              </a:rPr>
              <a:t>日，各处街道所听到的，全是拷打、杀戮反叛蛮子的声音；全城到处是哀号、屠杀、劫掠；凡有足够财力者，都不惜代价以赎命，然后逃脱这些惨无人道的屠夫之手。”</a:t>
            </a:r>
            <a:endParaRPr lang="en-US" altLang="zh-CN" sz="2400" dirty="0" smtClean="0">
              <a:solidFill>
                <a:srgbClr val="FF0000"/>
              </a:solidFill>
              <a:latin typeface="黑体" pitchFamily="2" charset="-122"/>
              <a:ea typeface="黑体" pitchFamily="2" charset="-122"/>
            </a:endParaRPr>
          </a:p>
          <a:p>
            <a:pPr algn="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在联合省的东印度公司出师中国鞑靼大汗皇帝朝廷</a:t>
            </a:r>
            <a:r>
              <a:rPr lang="en-US" altLang="zh-CN" dirty="0" smtClean="0">
                <a:solidFill>
                  <a:srgbClr val="FF0000"/>
                </a:solidFill>
                <a:latin typeface="黑体" pitchFamily="2" charset="-122"/>
                <a:ea typeface="黑体" pitchFamily="2" charset="-122"/>
              </a:rPr>
              <a:t>》</a:t>
            </a:r>
          </a:p>
          <a:p>
            <a:pPr algn="r"/>
            <a:r>
              <a:rPr lang="zh-CN" altLang="en-US" dirty="0" smtClean="0">
                <a:solidFill>
                  <a:srgbClr val="FF0000"/>
                </a:solidFill>
                <a:latin typeface="黑体" pitchFamily="2" charset="-122"/>
                <a:ea typeface="黑体" pitchFamily="2" charset="-122"/>
              </a:rPr>
              <a:t>荷兰使臣</a:t>
            </a:r>
            <a:r>
              <a:rPr lang="en-US" altLang="zh-CN" dirty="0" smtClean="0">
                <a:solidFill>
                  <a:srgbClr val="FF0000"/>
                </a:solidFill>
                <a:latin typeface="黑体" pitchFamily="2" charset="-122"/>
                <a:ea typeface="黑体" pitchFamily="2" charset="-122"/>
              </a:rPr>
              <a:t>John </a:t>
            </a:r>
            <a:r>
              <a:rPr lang="en-US" altLang="zh-CN" dirty="0" err="1" smtClean="0">
                <a:solidFill>
                  <a:srgbClr val="FF0000"/>
                </a:solidFill>
                <a:latin typeface="黑体" pitchFamily="2" charset="-122"/>
                <a:ea typeface="黑体" pitchFamily="2" charset="-122"/>
              </a:rPr>
              <a:t>Nieuhoff</a:t>
            </a:r>
            <a:endParaRPr lang="zh-CN" altLang="en-US" dirty="0" smtClean="0">
              <a:solidFill>
                <a:srgbClr val="FF0000"/>
              </a:solidFill>
              <a:latin typeface="黑体" pitchFamily="2" charset="-122"/>
              <a:ea typeface="黑体" pitchFamily="2" charset="-122"/>
            </a:endParaRPr>
          </a:p>
        </p:txBody>
      </p:sp>
      <p:sp>
        <p:nvSpPr>
          <p:cNvPr id="12" name="Text Box 41"/>
          <p:cNvSpPr txBox="1">
            <a:spLocks noChangeArrowheads="1"/>
          </p:cNvSpPr>
          <p:nvPr/>
        </p:nvSpPr>
        <p:spPr bwMode="auto">
          <a:xfrm>
            <a:off x="316523" y="4075812"/>
            <a:ext cx="7907871" cy="1661993"/>
          </a:xfrm>
          <a:prstGeom prst="rect">
            <a:avLst/>
          </a:prstGeom>
          <a:noFill/>
          <a:ln w="9525">
            <a:noFill/>
            <a:miter lim="800000"/>
            <a:headEnd/>
            <a:tailEnd/>
          </a:ln>
          <a:effectLst/>
        </p:spPr>
        <p:txBody>
          <a:bodyPr wrap="square">
            <a:spAutoFit/>
          </a:bodyPr>
          <a:lstStyle/>
          <a:p>
            <a:pPr>
              <a:spcBef>
                <a:spcPct val="50000"/>
              </a:spcBef>
            </a:pPr>
            <a:r>
              <a:rPr lang="zh-CN" altLang="en-US" sz="2400" dirty="0" smtClean="0">
                <a:solidFill>
                  <a:srgbClr val="FF0000"/>
                </a:solidFill>
                <a:latin typeface="黑体" pitchFamily="2" charset="-122"/>
                <a:ea typeface="黑体" pitchFamily="2" charset="-122"/>
              </a:rPr>
              <a:t>“大屠杀从</a:t>
            </a:r>
            <a:r>
              <a:rPr lang="en-US" altLang="zh-CN" sz="2400" dirty="0" smtClean="0">
                <a:solidFill>
                  <a:srgbClr val="FF0000"/>
                </a:solidFill>
                <a:latin typeface="黑体" pitchFamily="2" charset="-122"/>
                <a:ea typeface="黑体" pitchFamily="2" charset="-122"/>
              </a:rPr>
              <a:t>11</a:t>
            </a:r>
            <a:r>
              <a:rPr lang="zh-CN" altLang="en-US" sz="2400" dirty="0" smtClean="0">
                <a:solidFill>
                  <a:srgbClr val="FF0000"/>
                </a:solidFill>
                <a:latin typeface="黑体" pitchFamily="2" charset="-122"/>
                <a:ea typeface="黑体" pitchFamily="2" charset="-122"/>
              </a:rPr>
              <a:t>月</a:t>
            </a:r>
            <a:r>
              <a:rPr lang="en-US" altLang="zh-CN" sz="2400" dirty="0" smtClean="0">
                <a:solidFill>
                  <a:srgbClr val="FF0000"/>
                </a:solidFill>
                <a:latin typeface="黑体" pitchFamily="2" charset="-122"/>
                <a:ea typeface="黑体" pitchFamily="2" charset="-122"/>
              </a:rPr>
              <a:t>24</a:t>
            </a:r>
            <a:r>
              <a:rPr lang="zh-CN" altLang="en-US" sz="2400" dirty="0" smtClean="0">
                <a:solidFill>
                  <a:srgbClr val="FF0000"/>
                </a:solidFill>
                <a:latin typeface="黑体" pitchFamily="2" charset="-122"/>
                <a:ea typeface="黑体" pitchFamily="2" charset="-122"/>
              </a:rPr>
              <a:t>日一直进行到</a:t>
            </a:r>
            <a:r>
              <a:rPr lang="en-US" altLang="zh-CN" sz="2400" dirty="0" smtClean="0">
                <a:solidFill>
                  <a:srgbClr val="FF0000"/>
                </a:solidFill>
                <a:latin typeface="黑体" pitchFamily="2" charset="-122"/>
                <a:ea typeface="黑体" pitchFamily="2" charset="-122"/>
              </a:rPr>
              <a:t>12</a:t>
            </a:r>
            <a:r>
              <a:rPr lang="zh-CN" altLang="en-US" sz="2400" dirty="0" smtClean="0">
                <a:solidFill>
                  <a:srgbClr val="FF0000"/>
                </a:solidFill>
                <a:latin typeface="黑体" pitchFamily="2" charset="-122"/>
                <a:ea typeface="黑体" pitchFamily="2" charset="-122"/>
              </a:rPr>
              <a:t>月</a:t>
            </a:r>
            <a:r>
              <a:rPr lang="en-US" altLang="zh-CN" sz="2400" dirty="0" smtClean="0">
                <a:solidFill>
                  <a:srgbClr val="FF0000"/>
                </a:solidFill>
                <a:latin typeface="黑体" pitchFamily="2" charset="-122"/>
                <a:ea typeface="黑体" pitchFamily="2" charset="-122"/>
              </a:rPr>
              <a:t>5</a:t>
            </a:r>
            <a:r>
              <a:rPr lang="zh-CN" altLang="en-US" sz="2400" dirty="0" smtClean="0">
                <a:solidFill>
                  <a:srgbClr val="FF0000"/>
                </a:solidFill>
                <a:latin typeface="黑体" pitchFamily="2" charset="-122"/>
                <a:ea typeface="黑体" pitchFamily="2" charset="-122"/>
              </a:rPr>
              <a:t>日。他们不论男女老幼一律残酷地杀死，他们不说别的，只说：‘杀！杀死这些反叛的蛮子！’”</a:t>
            </a:r>
            <a:endParaRPr lang="en-US" altLang="zh-CN" sz="2400" dirty="0" smtClean="0">
              <a:solidFill>
                <a:srgbClr val="FF0000"/>
              </a:solidFill>
              <a:latin typeface="黑体" pitchFamily="2" charset="-122"/>
              <a:ea typeface="黑体" pitchFamily="2" charset="-122"/>
            </a:endParaRPr>
          </a:p>
          <a:p>
            <a:pPr algn="r">
              <a:spcBef>
                <a:spcPct val="50000"/>
              </a:spcBef>
            </a:pPr>
            <a:r>
              <a:rPr lang="en-US" altLang="zh-CN" dirty="0" smtClean="0">
                <a:solidFill>
                  <a:srgbClr val="FF0000"/>
                </a:solidFill>
                <a:latin typeface="黑体" pitchFamily="2" charset="-122"/>
                <a:ea typeface="黑体" pitchFamily="2" charset="-122"/>
              </a:rPr>
              <a:t>——</a:t>
            </a:r>
            <a:r>
              <a:rPr lang="zh-CN" altLang="en-US" dirty="0" smtClean="0">
                <a:solidFill>
                  <a:srgbClr val="FF0000"/>
                </a:solidFill>
                <a:latin typeface="黑体" pitchFamily="2" charset="-122"/>
                <a:ea typeface="黑体" pitchFamily="2" charset="-122"/>
              </a:rPr>
              <a:t>意大利籍耶酥会士</a:t>
            </a:r>
            <a:r>
              <a:rPr lang="en-US" altLang="zh-CN" dirty="0" smtClean="0">
                <a:solidFill>
                  <a:srgbClr val="FF0000"/>
                </a:solidFill>
                <a:latin typeface="黑体" pitchFamily="2" charset="-122"/>
                <a:ea typeface="黑体" pitchFamily="2" charset="-122"/>
              </a:rPr>
              <a:t>Martin Martini《</a:t>
            </a:r>
            <a:r>
              <a:rPr lang="zh-CN" altLang="en-US" dirty="0" smtClean="0">
                <a:solidFill>
                  <a:srgbClr val="FF0000"/>
                </a:solidFill>
                <a:latin typeface="黑体" pitchFamily="2" charset="-122"/>
                <a:ea typeface="黑体" pitchFamily="2" charset="-122"/>
              </a:rPr>
              <a:t>鞑靼战纪</a:t>
            </a:r>
            <a:r>
              <a:rPr lang="en-US" altLang="zh-CN" dirty="0" smtClean="0">
                <a:solidFill>
                  <a:srgbClr val="FF0000"/>
                </a:solidFill>
                <a:latin typeface="黑体" pitchFamily="2" charset="-122"/>
                <a:ea typeface="黑体" pitchFamily="2" charset="-122"/>
              </a:rPr>
              <a:t>》</a:t>
            </a:r>
            <a:endParaRPr lang="zh-CN" altLang="en-US" sz="1800" dirty="0">
              <a:solidFill>
                <a:srgbClr val="FF0000"/>
              </a:solidFill>
              <a:latin typeface="黑体" pitchFamily="2" charset="-122"/>
              <a:ea typeface="黑体" pitchFamily="2" charset="-122"/>
            </a:endParaRPr>
          </a:p>
        </p:txBody>
      </p:sp>
      <p:grpSp>
        <p:nvGrpSpPr>
          <p:cNvPr id="25" name="Group 23"/>
          <p:cNvGrpSpPr>
            <a:grpSpLocks/>
          </p:cNvGrpSpPr>
          <p:nvPr/>
        </p:nvGrpSpPr>
        <p:grpSpPr bwMode="auto">
          <a:xfrm>
            <a:off x="900113" y="981075"/>
            <a:ext cx="7073900" cy="4762500"/>
            <a:chOff x="476" y="527"/>
            <a:chExt cx="4456" cy="3000"/>
          </a:xfrm>
        </p:grpSpPr>
        <p:pic>
          <p:nvPicPr>
            <p:cNvPr id="26" name="Picture 20" descr="00"/>
            <p:cNvPicPr>
              <a:picLocks noChangeAspect="1" noChangeArrowheads="1"/>
            </p:cNvPicPr>
            <p:nvPr/>
          </p:nvPicPr>
          <p:blipFill>
            <a:blip r:embed="rId3" cstate="print"/>
            <a:srcRect/>
            <a:stretch>
              <a:fillRect/>
            </a:stretch>
          </p:blipFill>
          <p:spPr bwMode="auto">
            <a:xfrm>
              <a:off x="2880" y="527"/>
              <a:ext cx="2052" cy="3000"/>
            </a:xfrm>
            <a:prstGeom prst="rect">
              <a:avLst/>
            </a:prstGeom>
            <a:noFill/>
          </p:spPr>
        </p:pic>
        <p:pic>
          <p:nvPicPr>
            <p:cNvPr id="27" name="Picture 21" descr="01"/>
            <p:cNvPicPr>
              <a:picLocks noChangeAspect="1" noChangeArrowheads="1"/>
            </p:cNvPicPr>
            <p:nvPr/>
          </p:nvPicPr>
          <p:blipFill>
            <a:blip r:embed="rId4" cstate="print"/>
            <a:srcRect/>
            <a:stretch>
              <a:fillRect/>
            </a:stretch>
          </p:blipFill>
          <p:spPr bwMode="auto">
            <a:xfrm>
              <a:off x="476" y="527"/>
              <a:ext cx="2196" cy="3000"/>
            </a:xfrm>
            <a:prstGeom prst="rect">
              <a:avLst/>
            </a:prstGeom>
            <a:noFill/>
          </p:spPr>
        </p:pic>
      </p:grpSp>
      <p:grpSp>
        <p:nvGrpSpPr>
          <p:cNvPr id="28" name="Group 27"/>
          <p:cNvGrpSpPr>
            <a:grpSpLocks/>
          </p:cNvGrpSpPr>
          <p:nvPr/>
        </p:nvGrpSpPr>
        <p:grpSpPr bwMode="auto">
          <a:xfrm>
            <a:off x="2079626" y="1010321"/>
            <a:ext cx="4759326" cy="6102617"/>
            <a:chOff x="1219" y="1293"/>
            <a:chExt cx="2998" cy="2681"/>
          </a:xfrm>
        </p:grpSpPr>
        <p:sp>
          <p:nvSpPr>
            <p:cNvPr id="29" name="Text Box 25"/>
            <p:cNvSpPr txBox="1">
              <a:spLocks noChangeArrowheads="1"/>
            </p:cNvSpPr>
            <p:nvPr/>
          </p:nvSpPr>
          <p:spPr bwMode="auto">
            <a:xfrm>
              <a:off x="1219" y="1293"/>
              <a:ext cx="640" cy="2681"/>
            </a:xfrm>
            <a:prstGeom prst="rect">
              <a:avLst/>
            </a:prstGeom>
            <a:noFill/>
            <a:ln w="9525">
              <a:noFill/>
              <a:miter lim="800000"/>
              <a:headEnd/>
              <a:tailEnd/>
            </a:ln>
            <a:effectLst>
              <a:outerShdw blurRad="50800" dist="38100" algn="l" rotWithShape="0">
                <a:prstClr val="black">
                  <a:alpha val="40000"/>
                </a:prstClr>
              </a:outerShdw>
            </a:effectLst>
          </p:spPr>
          <p:txBody>
            <a:bodyPr vert="eaVert" wrap="square">
              <a:spAutoFit/>
            </a:bodyPr>
            <a:lstStyle/>
            <a:p>
              <a:r>
                <a:rPr lang="zh-CN" altLang="en-US" sz="5400" b="1" dirty="0">
                  <a:solidFill>
                    <a:srgbClr val="FF0000"/>
                  </a:solidFill>
                  <a:effectLst>
                    <a:outerShdw blurRad="38100" dist="38100" dir="2700000" algn="tl">
                      <a:srgbClr val="000000">
                        <a:alpha val="43137"/>
                      </a:srgbClr>
                    </a:outerShdw>
                  </a:effectLst>
                  <a:ea typeface="黑体" pitchFamily="2" charset="-122"/>
                </a:rPr>
                <a:t>全城合力抵抗！</a:t>
              </a:r>
            </a:p>
          </p:txBody>
        </p:sp>
        <p:sp>
          <p:nvSpPr>
            <p:cNvPr id="30" name="Text Box 26"/>
            <p:cNvSpPr txBox="1">
              <a:spLocks noChangeArrowheads="1"/>
            </p:cNvSpPr>
            <p:nvPr/>
          </p:nvSpPr>
          <p:spPr bwMode="auto">
            <a:xfrm>
              <a:off x="3577" y="1293"/>
              <a:ext cx="640" cy="2487"/>
            </a:xfrm>
            <a:prstGeom prst="rect">
              <a:avLst/>
            </a:prstGeom>
            <a:noFill/>
            <a:ln w="9525">
              <a:noFill/>
              <a:miter lim="800000"/>
              <a:headEnd/>
              <a:tailEnd/>
            </a:ln>
            <a:effectLst>
              <a:outerShdw blurRad="50800" dist="38100" dir="8100000" algn="tr" rotWithShape="0">
                <a:prstClr val="black">
                  <a:alpha val="40000"/>
                </a:prstClr>
              </a:outerShdw>
            </a:effectLst>
          </p:spPr>
          <p:txBody>
            <a:bodyPr vert="eaVert">
              <a:spAutoFit/>
            </a:bodyPr>
            <a:lstStyle/>
            <a:p>
              <a:r>
                <a:rPr lang="zh-CN" altLang="en-US" sz="5400" b="1" dirty="0">
                  <a:solidFill>
                    <a:srgbClr val="FF0000"/>
                  </a:solidFill>
                  <a:effectLst>
                    <a:outerShdw blurRad="38100" dist="38100" dir="2700000" algn="tl">
                      <a:srgbClr val="000000">
                        <a:alpha val="43137"/>
                      </a:srgbClr>
                    </a:outerShdw>
                  </a:effectLst>
                  <a:ea typeface="黑体" pitchFamily="2" charset="-122"/>
                </a:rPr>
                <a:t>清军暴力屠杀！</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3000"/>
                                  </p:stCondLst>
                                  <p:iterate type="lt">
                                    <p:tmPct val="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3000"/>
                                  </p:stCondLst>
                                  <p:iterate type="lt">
                                    <p:tmPct val="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7500"/>
                            </p:stCondLst>
                            <p:childTnLst>
                              <p:par>
                                <p:cTn id="23" presetID="42" presetClass="entr" presetSubtype="0" fill="hold" grpId="0" nodeType="afterEffect">
                                  <p:stCondLst>
                                    <p:cond delay="3000"/>
                                  </p:stCondLst>
                                  <p:iterate type="lt">
                                    <p:tmPct val="0"/>
                                  </p:iterate>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anim calcmode="lin" valueType="num">
                                      <p:cBhvr>
                                        <p:cTn id="26" dur="500" fill="hold"/>
                                        <p:tgtEl>
                                          <p:spTgt spid="9"/>
                                        </p:tgtEl>
                                        <p:attrNameLst>
                                          <p:attrName>ppt_x</p:attrName>
                                        </p:attrNameLst>
                                      </p:cBhvr>
                                      <p:tavLst>
                                        <p:tav tm="0">
                                          <p:val>
                                            <p:strVal val="#ppt_x"/>
                                          </p:val>
                                        </p:tav>
                                        <p:tav tm="100000">
                                          <p:val>
                                            <p:strVal val="#ppt_x"/>
                                          </p:val>
                                        </p:tav>
                                      </p:tavLst>
                                    </p:anim>
                                    <p:anim calcmode="lin" valueType="num">
                                      <p:cBhvr>
                                        <p:cTn id="27"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iterate type="lt">
                                    <p:tmAbs val="0"/>
                                  </p:iterate>
                                  <p:childTnLst>
                                    <p:set>
                                      <p:cBhvr>
                                        <p:cTn id="31" dur="1" fill="hold">
                                          <p:stCondLst>
                                            <p:cond delay="0"/>
                                          </p:stCondLst>
                                        </p:cTn>
                                        <p:tgtEl>
                                          <p:spTgt spid="6"/>
                                        </p:tgtEl>
                                        <p:attrNameLst>
                                          <p:attrName>style.visibility</p:attrName>
                                        </p:attrNameLst>
                                      </p:cBhvr>
                                      <p:to>
                                        <p:strVal val="hidden"/>
                                      </p:to>
                                    </p:set>
                                  </p:childTnLst>
                                </p:cTn>
                              </p:par>
                              <p:par>
                                <p:cTn id="32" presetID="1" presetClass="exit" presetSubtype="0" fill="hold" grpId="1" nodeType="withEffect">
                                  <p:stCondLst>
                                    <p:cond delay="0"/>
                                  </p:stCondLst>
                                  <p:iterate type="lt">
                                    <p:tmAbs val="0"/>
                                  </p:iterate>
                                  <p:childTnLst>
                                    <p:set>
                                      <p:cBhvr>
                                        <p:cTn id="33" dur="1" fill="hold">
                                          <p:stCondLst>
                                            <p:cond delay="0"/>
                                          </p:stCondLst>
                                        </p:cTn>
                                        <p:tgtEl>
                                          <p:spTgt spid="7"/>
                                        </p:tgtEl>
                                        <p:attrNameLst>
                                          <p:attrName>style.visibility</p:attrName>
                                        </p:attrNameLst>
                                      </p:cBhvr>
                                      <p:to>
                                        <p:strVal val="hidden"/>
                                      </p:to>
                                    </p:set>
                                  </p:childTnLst>
                                </p:cTn>
                              </p:par>
                              <p:par>
                                <p:cTn id="34" presetID="1" presetClass="exit" presetSubtype="0" fill="hold" grpId="1" nodeType="withEffect">
                                  <p:stCondLst>
                                    <p:cond delay="0"/>
                                  </p:stCondLst>
                                  <p:iterate type="lt">
                                    <p:tmAbs val="0"/>
                                  </p:iterate>
                                  <p:childTnLst>
                                    <p:set>
                                      <p:cBhvr>
                                        <p:cTn id="35" dur="1" fill="hold">
                                          <p:stCondLst>
                                            <p:cond delay="0"/>
                                          </p:stCondLst>
                                        </p:cTn>
                                        <p:tgtEl>
                                          <p:spTgt spid="9"/>
                                        </p:tgtEl>
                                        <p:attrNameLst>
                                          <p:attrName>style.visibility</p:attrName>
                                        </p:attrNameLst>
                                      </p:cBhvr>
                                      <p:to>
                                        <p:strVal val="hidden"/>
                                      </p:to>
                                    </p:set>
                                  </p:childTnLst>
                                </p:cTn>
                              </p:par>
                              <p:par>
                                <p:cTn id="36" presetID="1" presetClass="exit"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hidden"/>
                                      </p:to>
                                    </p:set>
                                  </p:childTnLst>
                                </p:cTn>
                              </p:par>
                            </p:childTnLst>
                          </p:cTn>
                        </p:par>
                        <p:par>
                          <p:cTn id="38" fill="hold">
                            <p:stCondLst>
                              <p:cond delay="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500"/>
                            </p:stCondLst>
                            <p:childTnLst>
                              <p:par>
                                <p:cTn id="45" presetID="42" presetClass="entr" presetSubtype="0" fill="hold" grpId="0" nodeType="afterEffect">
                                  <p:stCondLst>
                                    <p:cond delay="50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2"/>
                                        </p:tgtEl>
                                      </p:cBhvr>
                                    </p:animEffect>
                                    <p:set>
                                      <p:cBhvr>
                                        <p:cTn id="54" dur="1" fill="hold">
                                          <p:stCondLst>
                                            <p:cond delay="499"/>
                                          </p:stCondLst>
                                        </p:cTn>
                                        <p:tgtEl>
                                          <p:spTgt spid="12"/>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par>
                          <p:cTn id="58" fill="hold">
                            <p:stCondLst>
                              <p:cond delay="500"/>
                            </p:stCondLst>
                            <p:childTnLst>
                              <p:par>
                                <p:cTn id="59" presetID="23" presetClass="entr" presetSubtype="32"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strVal val="4*#ppt_w"/>
                                          </p:val>
                                        </p:tav>
                                        <p:tav tm="100000">
                                          <p:val>
                                            <p:strVal val="#ppt_w"/>
                                          </p:val>
                                        </p:tav>
                                      </p:tavLst>
                                    </p:anim>
                                    <p:anim calcmode="lin" valueType="num">
                                      <p:cBhvr>
                                        <p:cTn id="62" dur="500" fill="hold"/>
                                        <p:tgtEl>
                                          <p:spTgt spid="25"/>
                                        </p:tgtEl>
                                        <p:attrNameLst>
                                          <p:attrName>ppt_h</p:attrName>
                                        </p:attrNameLst>
                                      </p:cBhvr>
                                      <p:tavLst>
                                        <p:tav tm="0">
                                          <p:val>
                                            <p:strVal val="4*#ppt_h"/>
                                          </p:val>
                                        </p:tav>
                                        <p:tav tm="100000">
                                          <p:val>
                                            <p:strVal val="#ppt_h"/>
                                          </p:val>
                                        </p:tav>
                                      </p:tavLst>
                                    </p:anim>
                                  </p:childTnLst>
                                </p:cTn>
                              </p:par>
                            </p:childTnLst>
                          </p:cTn>
                        </p:par>
                        <p:par>
                          <p:cTn id="63" fill="hold">
                            <p:stCondLst>
                              <p:cond delay="1000"/>
                            </p:stCondLst>
                            <p:childTnLst>
                              <p:par>
                                <p:cTn id="64" presetID="22" presetClass="entr" presetSubtype="1" fill="hold" nodeType="afterEffect">
                                  <p:stCondLst>
                                    <p:cond delay="1000"/>
                                  </p:stCondLst>
                                  <p:childTnLst>
                                    <p:set>
                                      <p:cBhvr>
                                        <p:cTn id="65" dur="1" fill="hold">
                                          <p:stCondLst>
                                            <p:cond delay="0"/>
                                          </p:stCondLst>
                                        </p:cTn>
                                        <p:tgtEl>
                                          <p:spTgt spid="28"/>
                                        </p:tgtEl>
                                        <p:attrNameLst>
                                          <p:attrName>style.visibility</p:attrName>
                                        </p:attrNameLst>
                                      </p:cBhvr>
                                      <p:to>
                                        <p:strVal val="visible"/>
                                      </p:to>
                                    </p:set>
                                    <p:animEffect transition="in" filter="wipe(up)">
                                      <p:cBhvr>
                                        <p:cTn id="6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10" grpId="0"/>
      <p:bldP spid="9" grpId="0"/>
      <p:bldP spid="9" grpId="1"/>
      <p:bldP spid="11" grpId="0"/>
      <p:bldP spid="11" grpId="1"/>
      <p:bldP spid="12" grpId="0"/>
      <p:bldP spid="12"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7" name="Text Box 17"/>
          <p:cNvSpPr txBox="1">
            <a:spLocks noChangeArrowheads="1"/>
          </p:cNvSpPr>
          <p:nvPr/>
        </p:nvSpPr>
        <p:spPr bwMode="auto">
          <a:xfrm>
            <a:off x="355600" y="1066587"/>
            <a:ext cx="7721787" cy="461665"/>
          </a:xfrm>
          <a:prstGeom prst="rect">
            <a:avLst/>
          </a:prstGeom>
          <a:noFill/>
          <a:ln w="9525">
            <a:noFill/>
            <a:miter lim="800000"/>
            <a:headEnd/>
            <a:tailEnd/>
          </a:ln>
          <a:effectLst/>
        </p:spPr>
        <p:txBody>
          <a:bodyPr wrap="square">
            <a:spAutoFit/>
          </a:bodyPr>
          <a:lstStyle/>
          <a:p>
            <a:r>
              <a:rPr lang="zh-CN" altLang="en-US" sz="2400" b="1" dirty="0">
                <a:solidFill>
                  <a:schemeClr val="bg1"/>
                </a:solidFill>
              </a:rPr>
              <a:t>仅有十万人的江阴城，八十一天后仅五十三人</a:t>
            </a:r>
            <a:r>
              <a:rPr lang="zh-CN" altLang="en-US" sz="2400" b="1" dirty="0" smtClean="0">
                <a:solidFill>
                  <a:schemeClr val="bg1"/>
                </a:solidFill>
              </a:rPr>
              <a:t>幸存</a:t>
            </a:r>
            <a:r>
              <a:rPr lang="en-US" altLang="zh-CN" sz="2400" b="1" dirty="0" smtClean="0">
                <a:solidFill>
                  <a:schemeClr val="bg1"/>
                </a:solidFill>
              </a:rPr>
              <a:t>……</a:t>
            </a:r>
            <a:endParaRPr lang="en-US" altLang="zh-CN" sz="2400" b="1" dirty="0">
              <a:solidFill>
                <a:schemeClr val="bg1"/>
              </a:solidFill>
            </a:endParaRPr>
          </a:p>
        </p:txBody>
      </p:sp>
      <p:sp>
        <p:nvSpPr>
          <p:cNvPr id="40978" name="Text Box 18"/>
          <p:cNvSpPr txBox="1">
            <a:spLocks noChangeArrowheads="1"/>
          </p:cNvSpPr>
          <p:nvPr/>
        </p:nvSpPr>
        <p:spPr bwMode="auto">
          <a:xfrm>
            <a:off x="355600" y="1925161"/>
            <a:ext cx="8218085" cy="461665"/>
          </a:xfrm>
          <a:prstGeom prst="rect">
            <a:avLst/>
          </a:prstGeom>
          <a:noFill/>
          <a:ln w="9525">
            <a:noFill/>
            <a:miter lim="800000"/>
            <a:headEnd/>
            <a:tailEnd/>
          </a:ln>
          <a:effectLst/>
        </p:spPr>
        <p:txBody>
          <a:bodyPr wrap="square">
            <a:spAutoFit/>
          </a:bodyPr>
          <a:lstStyle/>
          <a:p>
            <a:r>
              <a:rPr lang="zh-CN" altLang="en-US" sz="2400" b="1" dirty="0">
                <a:solidFill>
                  <a:schemeClr val="bg1"/>
                </a:solidFill>
              </a:rPr>
              <a:t>小县嘉定，居然被屠杀三遍之多（史称“嘉定三屠”）</a:t>
            </a:r>
            <a:r>
              <a:rPr lang="en-US" altLang="zh-CN" sz="2400" b="1" dirty="0">
                <a:solidFill>
                  <a:schemeClr val="bg1"/>
                </a:solidFill>
              </a:rPr>
              <a:t>……</a:t>
            </a:r>
          </a:p>
        </p:txBody>
      </p:sp>
      <p:sp>
        <p:nvSpPr>
          <p:cNvPr id="40979" name="Text Box 19"/>
          <p:cNvSpPr txBox="1">
            <a:spLocks noChangeArrowheads="1"/>
          </p:cNvSpPr>
          <p:nvPr/>
        </p:nvSpPr>
        <p:spPr bwMode="auto">
          <a:xfrm>
            <a:off x="355600" y="2783735"/>
            <a:ext cx="7656513" cy="1200329"/>
          </a:xfrm>
          <a:prstGeom prst="rect">
            <a:avLst/>
          </a:prstGeom>
          <a:noFill/>
          <a:ln w="9525">
            <a:noFill/>
            <a:miter lim="800000"/>
            <a:headEnd/>
            <a:tailEnd/>
          </a:ln>
          <a:effectLst/>
        </p:spPr>
        <p:txBody>
          <a:bodyPr wrap="square">
            <a:spAutoFit/>
          </a:bodyPr>
          <a:lstStyle/>
          <a:p>
            <a:r>
              <a:rPr lang="zh-CN" altLang="zh-CN" sz="2400" b="1" dirty="0">
                <a:solidFill>
                  <a:schemeClr val="bg1"/>
                </a:solidFill>
              </a:rPr>
              <a:t>李白笔下那座“烟花三月”的扬州</a:t>
            </a:r>
            <a:r>
              <a:rPr lang="zh-CN" altLang="en-US" sz="2400" b="1" dirty="0">
                <a:solidFill>
                  <a:schemeClr val="bg1"/>
                </a:solidFill>
              </a:rPr>
              <a:t>，</a:t>
            </a:r>
          </a:p>
          <a:p>
            <a:r>
              <a:rPr lang="zh-CN" altLang="en-US" sz="2400" b="1" dirty="0">
                <a:solidFill>
                  <a:schemeClr val="bg1"/>
                </a:solidFill>
              </a:rPr>
              <a:t>屠杀持续十天（史称“扬州十日”），</a:t>
            </a:r>
          </a:p>
          <a:p>
            <a:r>
              <a:rPr lang="zh-CN" altLang="en-US" sz="2400" b="1" dirty="0">
                <a:solidFill>
                  <a:schemeClr val="bg1"/>
                </a:solidFill>
              </a:rPr>
              <a:t>据记载，光可被收敛的尸体就超过八十万具</a:t>
            </a:r>
            <a:r>
              <a:rPr lang="en-US" altLang="zh-CN" sz="2400" b="1" dirty="0">
                <a:solidFill>
                  <a:schemeClr val="bg1"/>
                </a:solidFill>
              </a:rPr>
              <a:t>……</a:t>
            </a:r>
          </a:p>
        </p:txBody>
      </p:sp>
      <p:sp>
        <p:nvSpPr>
          <p:cNvPr id="40988" name="Text Box 28"/>
          <p:cNvSpPr txBox="1">
            <a:spLocks noChangeArrowheads="1"/>
          </p:cNvSpPr>
          <p:nvPr/>
        </p:nvSpPr>
        <p:spPr bwMode="auto">
          <a:xfrm>
            <a:off x="355600" y="208013"/>
            <a:ext cx="4419944" cy="461665"/>
          </a:xfrm>
          <a:prstGeom prst="rect">
            <a:avLst/>
          </a:prstGeom>
          <a:noFill/>
          <a:ln w="9525">
            <a:noFill/>
            <a:miter lim="800000"/>
            <a:headEnd/>
            <a:tailEnd/>
          </a:ln>
          <a:effectLst/>
        </p:spPr>
        <p:txBody>
          <a:bodyPr wrap="square">
            <a:spAutoFit/>
          </a:bodyPr>
          <a:lstStyle/>
          <a:p>
            <a:r>
              <a:rPr lang="zh-CN" altLang="en-US" sz="2400" b="1">
                <a:solidFill>
                  <a:schemeClr val="bg1"/>
                </a:solidFill>
                <a:effectLst>
                  <a:outerShdw blurRad="38100" dist="38100" dir="2700000" algn="tl">
                    <a:srgbClr val="C0C0C0"/>
                  </a:outerShdw>
                </a:effectLst>
                <a:ea typeface="黑体" pitchFamily="2" charset="-122"/>
              </a:rPr>
              <a:t>最后</a:t>
            </a:r>
            <a:r>
              <a:rPr lang="en-US" altLang="zh-CN" sz="2400" b="1">
                <a:solidFill>
                  <a:schemeClr val="bg1"/>
                </a:solidFill>
                <a:effectLst>
                  <a:outerShdw blurRad="38100" dist="38100" dir="2700000" algn="tl">
                    <a:srgbClr val="C0C0C0"/>
                  </a:outerShdw>
                </a:effectLst>
                <a:ea typeface="黑体" pitchFamily="2" charset="-122"/>
              </a:rPr>
              <a:t>……</a:t>
            </a:r>
          </a:p>
        </p:txBody>
      </p:sp>
      <p:sp>
        <p:nvSpPr>
          <p:cNvPr id="30" name="Text Box 31"/>
          <p:cNvSpPr txBox="1">
            <a:spLocks noChangeArrowheads="1"/>
          </p:cNvSpPr>
          <p:nvPr/>
        </p:nvSpPr>
        <p:spPr bwMode="auto">
          <a:xfrm>
            <a:off x="355600" y="4533369"/>
            <a:ext cx="8178800" cy="1615827"/>
          </a:xfrm>
          <a:prstGeom prst="rect">
            <a:avLst/>
          </a:prstGeom>
          <a:noFill/>
          <a:ln w="9525">
            <a:noFill/>
            <a:miter lim="800000"/>
            <a:headEnd/>
            <a:tailEnd/>
          </a:ln>
          <a:effectLst/>
        </p:spPr>
        <p:txBody>
          <a:bodyPr wrap="square">
            <a:spAutoFit/>
          </a:bodyPr>
          <a:lstStyle/>
          <a:p>
            <a:pPr>
              <a:lnSpc>
                <a:spcPct val="150000"/>
              </a:lnSpc>
            </a:pPr>
            <a:r>
              <a:rPr lang="zh-CN" altLang="en-US" sz="2200" b="1" dirty="0">
                <a:solidFill>
                  <a:schemeClr val="bg1"/>
                </a:solidFill>
                <a:effectLst>
                  <a:outerShdw blurRad="38100" dist="38100" dir="2700000" algn="tl">
                    <a:srgbClr val="C0C0C0"/>
                  </a:outerShdw>
                </a:effectLst>
                <a:ea typeface="黑体" pitchFamily="2" charset="-122"/>
              </a:rPr>
              <a:t>此起彼伏的斗争历经几十年</a:t>
            </a:r>
            <a:r>
              <a:rPr lang="zh-CN" altLang="en-US" sz="2200" b="1" dirty="0" smtClean="0">
                <a:solidFill>
                  <a:schemeClr val="bg1"/>
                </a:solidFill>
                <a:effectLst>
                  <a:outerShdw blurRad="38100" dist="38100" dir="2700000" algn="tl">
                    <a:srgbClr val="C0C0C0"/>
                  </a:outerShdw>
                </a:effectLst>
                <a:ea typeface="黑体" pitchFamily="2" charset="-122"/>
              </a:rPr>
              <a:t>，最终</a:t>
            </a:r>
            <a:r>
              <a:rPr lang="zh-CN" altLang="en-US" sz="2200" b="1" dirty="0">
                <a:solidFill>
                  <a:schemeClr val="bg1"/>
                </a:solidFill>
                <a:effectLst>
                  <a:outerShdw blurRad="38100" dist="38100" dir="2700000" algn="tl">
                    <a:srgbClr val="C0C0C0"/>
                  </a:outerShdw>
                </a:effectLst>
                <a:ea typeface="黑体" pitchFamily="2" charset="-122"/>
              </a:rPr>
              <a:t>满族封建统治者取得胜利。</a:t>
            </a:r>
          </a:p>
          <a:p>
            <a:pPr>
              <a:lnSpc>
                <a:spcPct val="150000"/>
              </a:lnSpc>
            </a:pPr>
            <a:r>
              <a:rPr lang="zh-CN" altLang="en-US" sz="2200" b="1" dirty="0" smtClean="0">
                <a:solidFill>
                  <a:schemeClr val="bg1"/>
                </a:solidFill>
                <a:effectLst>
                  <a:outerShdw blurRad="38100" dist="38100" dir="2700000" algn="tl">
                    <a:srgbClr val="C0C0C0"/>
                  </a:outerShdw>
                </a:effectLst>
                <a:ea typeface="黑体" pitchFamily="2" charset="-122"/>
              </a:rPr>
              <a:t>以</a:t>
            </a:r>
            <a:r>
              <a:rPr lang="zh-CN" altLang="en-US" sz="2200" b="1" dirty="0">
                <a:solidFill>
                  <a:schemeClr val="bg1"/>
                </a:solidFill>
                <a:effectLst>
                  <a:outerShdw blurRad="38100" dist="38100" dir="2700000" algn="tl">
                    <a:srgbClr val="C0C0C0"/>
                  </a:outerShdw>
                </a:effectLst>
                <a:ea typeface="黑体" pitchFamily="2" charset="-122"/>
              </a:rPr>
              <a:t>牺牲当时超过一半</a:t>
            </a:r>
            <a:r>
              <a:rPr lang="zh-CN" altLang="en-US" sz="2200" b="1" dirty="0" smtClean="0">
                <a:solidFill>
                  <a:schemeClr val="bg1"/>
                </a:solidFill>
                <a:effectLst>
                  <a:outerShdw blurRad="38100" dist="38100" dir="2700000" algn="tl">
                    <a:srgbClr val="C0C0C0"/>
                  </a:outerShdw>
                </a:effectLst>
                <a:ea typeface="黑体" pitchFamily="2" charset="-122"/>
              </a:rPr>
              <a:t>的汉族人口（保守估计达到一亿以上），将“汉服”</a:t>
            </a:r>
            <a:r>
              <a:rPr lang="zh-CN" altLang="en-US" sz="2200" b="1" dirty="0">
                <a:solidFill>
                  <a:schemeClr val="bg1"/>
                </a:solidFill>
                <a:effectLst>
                  <a:outerShdw blurRad="38100" dist="38100" dir="2700000" algn="tl">
                    <a:srgbClr val="C0C0C0"/>
                  </a:outerShdw>
                </a:effectLst>
                <a:ea typeface="黑体" pitchFamily="2" charset="-122"/>
              </a:rPr>
              <a:t>送进了坟墓！</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0988"/>
                                        </p:tgtEl>
                                        <p:attrNameLst>
                                          <p:attrName>style.visibility</p:attrName>
                                        </p:attrNameLst>
                                      </p:cBhvr>
                                      <p:to>
                                        <p:strVal val="visible"/>
                                      </p:to>
                                    </p:set>
                                    <p:animEffect transition="in" filter="fade">
                                      <p:cBhvr>
                                        <p:cTn id="7" dur="500"/>
                                        <p:tgtEl>
                                          <p:spTgt spid="40988"/>
                                        </p:tgtEl>
                                      </p:cBhvr>
                                    </p:animEffect>
                                    <p:anim calcmode="lin" valueType="num">
                                      <p:cBhvr>
                                        <p:cTn id="8" dur="500" fill="hold"/>
                                        <p:tgtEl>
                                          <p:spTgt spid="40988"/>
                                        </p:tgtEl>
                                        <p:attrNameLst>
                                          <p:attrName>ppt_x</p:attrName>
                                        </p:attrNameLst>
                                      </p:cBhvr>
                                      <p:tavLst>
                                        <p:tav tm="0">
                                          <p:val>
                                            <p:strVal val="#ppt_x"/>
                                          </p:val>
                                        </p:tav>
                                        <p:tav tm="100000">
                                          <p:val>
                                            <p:strVal val="#ppt_x"/>
                                          </p:val>
                                        </p:tav>
                                      </p:tavLst>
                                    </p:anim>
                                    <p:anim calcmode="lin" valueType="num">
                                      <p:cBhvr>
                                        <p:cTn id="9" dur="500" fill="hold"/>
                                        <p:tgtEl>
                                          <p:spTgt spid="409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0977"/>
                                        </p:tgtEl>
                                        <p:attrNameLst>
                                          <p:attrName>style.visibility</p:attrName>
                                        </p:attrNameLst>
                                      </p:cBhvr>
                                      <p:to>
                                        <p:strVal val="visible"/>
                                      </p:to>
                                    </p:set>
                                    <p:animEffect transition="in" filter="fade">
                                      <p:cBhvr>
                                        <p:cTn id="13" dur="500"/>
                                        <p:tgtEl>
                                          <p:spTgt spid="40977"/>
                                        </p:tgtEl>
                                      </p:cBhvr>
                                    </p:animEffect>
                                    <p:anim calcmode="lin" valueType="num">
                                      <p:cBhvr>
                                        <p:cTn id="14" dur="500" fill="hold"/>
                                        <p:tgtEl>
                                          <p:spTgt spid="40977"/>
                                        </p:tgtEl>
                                        <p:attrNameLst>
                                          <p:attrName>ppt_x</p:attrName>
                                        </p:attrNameLst>
                                      </p:cBhvr>
                                      <p:tavLst>
                                        <p:tav tm="0">
                                          <p:val>
                                            <p:strVal val="#ppt_x"/>
                                          </p:val>
                                        </p:tav>
                                        <p:tav tm="100000">
                                          <p:val>
                                            <p:strVal val="#ppt_x"/>
                                          </p:val>
                                        </p:tav>
                                      </p:tavLst>
                                    </p:anim>
                                    <p:anim calcmode="lin" valueType="num">
                                      <p:cBhvr>
                                        <p:cTn id="15" dur="500" fill="hold"/>
                                        <p:tgtEl>
                                          <p:spTgt spid="4097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0978"/>
                                        </p:tgtEl>
                                        <p:attrNameLst>
                                          <p:attrName>style.visibility</p:attrName>
                                        </p:attrNameLst>
                                      </p:cBhvr>
                                      <p:to>
                                        <p:strVal val="visible"/>
                                      </p:to>
                                    </p:set>
                                    <p:animEffect transition="in" filter="fade">
                                      <p:cBhvr>
                                        <p:cTn id="19" dur="500"/>
                                        <p:tgtEl>
                                          <p:spTgt spid="40978"/>
                                        </p:tgtEl>
                                      </p:cBhvr>
                                    </p:animEffect>
                                    <p:anim calcmode="lin" valueType="num">
                                      <p:cBhvr>
                                        <p:cTn id="20" dur="500" fill="hold"/>
                                        <p:tgtEl>
                                          <p:spTgt spid="40978"/>
                                        </p:tgtEl>
                                        <p:attrNameLst>
                                          <p:attrName>ppt_x</p:attrName>
                                        </p:attrNameLst>
                                      </p:cBhvr>
                                      <p:tavLst>
                                        <p:tav tm="0">
                                          <p:val>
                                            <p:strVal val="#ppt_x"/>
                                          </p:val>
                                        </p:tav>
                                        <p:tav tm="100000">
                                          <p:val>
                                            <p:strVal val="#ppt_x"/>
                                          </p:val>
                                        </p:tav>
                                      </p:tavLst>
                                    </p:anim>
                                    <p:anim calcmode="lin" valueType="num">
                                      <p:cBhvr>
                                        <p:cTn id="21" dur="500" fill="hold"/>
                                        <p:tgtEl>
                                          <p:spTgt spid="4097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40979"/>
                                        </p:tgtEl>
                                        <p:attrNameLst>
                                          <p:attrName>style.visibility</p:attrName>
                                        </p:attrNameLst>
                                      </p:cBhvr>
                                      <p:to>
                                        <p:strVal val="visible"/>
                                      </p:to>
                                    </p:set>
                                    <p:animEffect transition="in" filter="fade">
                                      <p:cBhvr>
                                        <p:cTn id="25" dur="500"/>
                                        <p:tgtEl>
                                          <p:spTgt spid="40979"/>
                                        </p:tgtEl>
                                      </p:cBhvr>
                                    </p:animEffect>
                                    <p:anim calcmode="lin" valueType="num">
                                      <p:cBhvr>
                                        <p:cTn id="26" dur="500" fill="hold"/>
                                        <p:tgtEl>
                                          <p:spTgt spid="40979"/>
                                        </p:tgtEl>
                                        <p:attrNameLst>
                                          <p:attrName>ppt_x</p:attrName>
                                        </p:attrNameLst>
                                      </p:cBhvr>
                                      <p:tavLst>
                                        <p:tav tm="0">
                                          <p:val>
                                            <p:strVal val="#ppt_x"/>
                                          </p:val>
                                        </p:tav>
                                        <p:tav tm="100000">
                                          <p:val>
                                            <p:strVal val="#ppt_x"/>
                                          </p:val>
                                        </p:tav>
                                      </p:tavLst>
                                    </p:anim>
                                    <p:anim calcmode="lin" valueType="num">
                                      <p:cBhvr>
                                        <p:cTn id="27" dur="500" fill="hold"/>
                                        <p:tgtEl>
                                          <p:spTgt spid="4097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7" grpId="0"/>
      <p:bldP spid="40978" grpId="0"/>
      <p:bldP spid="40979" grpId="0"/>
      <p:bldP spid="40988" grpId="0"/>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1"/>
          <p:cNvSpPr txBox="1">
            <a:spLocks noChangeArrowheads="1"/>
          </p:cNvSpPr>
          <p:nvPr/>
        </p:nvSpPr>
        <p:spPr bwMode="auto">
          <a:xfrm>
            <a:off x="355600" y="1637769"/>
            <a:ext cx="7823200" cy="3272884"/>
          </a:xfrm>
          <a:prstGeom prst="rect">
            <a:avLst/>
          </a:prstGeom>
          <a:noFill/>
          <a:ln w="9525">
            <a:noFill/>
            <a:miter lim="800000"/>
            <a:headEnd/>
            <a:tailEnd/>
          </a:ln>
          <a:effectLst/>
        </p:spPr>
        <p:txBody>
          <a:bodyPr wrap="square">
            <a:spAutoFit/>
          </a:bodyPr>
          <a:lstStyle/>
          <a:p>
            <a:pPr>
              <a:lnSpc>
                <a:spcPct val="150000"/>
              </a:lnSpc>
            </a:pPr>
            <a:r>
              <a:rPr lang="zh-CN" altLang="en-US" sz="4800" b="1" dirty="0" smtClean="0">
                <a:solidFill>
                  <a:schemeClr val="bg1"/>
                </a:solidFill>
                <a:effectLst>
                  <a:outerShdw blurRad="38100" dist="38100" dir="2700000" algn="tl">
                    <a:srgbClr val="C0C0C0"/>
                  </a:outerShdw>
                </a:effectLst>
                <a:ea typeface="黑体" pitchFamily="2" charset="-122"/>
              </a:rPr>
              <a:t>“全世界像汉族这样，因服饰、发式而遭屠杀的民族，绝无仅有。”</a:t>
            </a:r>
            <a:endParaRPr lang="zh-CN" altLang="en-US" sz="4800" b="1" dirty="0">
              <a:solidFill>
                <a:schemeClr val="bg1"/>
              </a:solidFill>
              <a:effectLst>
                <a:outerShdw blurRad="38100" dist="38100" dir="2700000" algn="tl">
                  <a:srgbClr val="C0C0C0"/>
                </a:outerShdw>
              </a:effectLst>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87867" y="-254001"/>
            <a:ext cx="9685867" cy="73490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43"/>
          <p:cNvSpPr txBox="1">
            <a:spLocks noChangeArrowheads="1"/>
          </p:cNvSpPr>
          <p:nvPr/>
        </p:nvSpPr>
        <p:spPr bwMode="auto">
          <a:xfrm>
            <a:off x="897467" y="1015993"/>
            <a:ext cx="7247466" cy="4708981"/>
          </a:xfrm>
          <a:prstGeom prst="rect">
            <a:avLst/>
          </a:prstGeom>
          <a:noFill/>
          <a:ln w="9525">
            <a:noFill/>
            <a:miter lim="800000"/>
            <a:headEnd/>
            <a:tailEnd/>
          </a:ln>
          <a:effectLst>
            <a:outerShdw blurRad="50800" dist="38100" dir="10800000" algn="r" rotWithShape="0">
              <a:prstClr val="black">
                <a:alpha val="40000"/>
              </a:prstClr>
            </a:outerShdw>
          </a:effectLst>
        </p:spPr>
        <p:txBody>
          <a:bodyPr wrap="square">
            <a:spAutoFit/>
          </a:bodyPr>
          <a:lstStyle/>
          <a:p>
            <a:pPr>
              <a:spcBef>
                <a:spcPct val="50000"/>
              </a:spcBef>
            </a:pPr>
            <a:r>
              <a:rPr lang="zh-CN" altLang="en-US"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　　</a:t>
            </a:r>
            <a:r>
              <a:rPr lang="zh-CN" altLang="en-US"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西元</a:t>
            </a:r>
            <a:r>
              <a:rPr lang="en-US" altLang="zh-CN" sz="5000" b="1" dirty="0">
                <a:solidFill>
                  <a:schemeClr val="bg1"/>
                </a:solidFill>
                <a:effectLst>
                  <a:outerShdw blurRad="38100" dist="38100" dir="2700000" algn="tl">
                    <a:srgbClr val="000000">
                      <a:alpha val="43137"/>
                    </a:srgbClr>
                  </a:outerShdw>
                </a:effectLst>
                <a:latin typeface="黑体" pitchFamily="2" charset="-122"/>
                <a:ea typeface="黑体" pitchFamily="2" charset="-122"/>
              </a:rPr>
              <a:t>1683</a:t>
            </a:r>
            <a:r>
              <a:rPr lang="zh-CN" altLang="en-US"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年</a:t>
            </a:r>
            <a:r>
              <a:rPr lang="en-US" altLang="zh-CN"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9</a:t>
            </a:r>
            <a:r>
              <a:rPr lang="zh-CN" altLang="en-US"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月</a:t>
            </a:r>
            <a:r>
              <a:rPr lang="en-US" altLang="zh-CN"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5</a:t>
            </a:r>
            <a:r>
              <a:rPr lang="zh-CN" altLang="en-US" sz="5000" b="1" dirty="0" smtClean="0">
                <a:solidFill>
                  <a:schemeClr val="bg1"/>
                </a:solidFill>
                <a:effectLst>
                  <a:outerShdw blurRad="38100" dist="38100" dir="2700000" algn="tl">
                    <a:srgbClr val="000000">
                      <a:alpha val="43137"/>
                    </a:srgbClr>
                  </a:outerShdw>
                </a:effectLst>
                <a:latin typeface="黑体" pitchFamily="2" charset="-122"/>
                <a:ea typeface="黑体" pitchFamily="2" charset="-122"/>
              </a:rPr>
              <a:t>日（康熙二十二年七月十五日），郑成功后代向满清政权递交降书。从此之后的三百余年间，汉</a:t>
            </a:r>
            <a:r>
              <a:rPr lang="zh-CN" altLang="en-US" sz="5000" b="1" dirty="0">
                <a:solidFill>
                  <a:schemeClr val="bg1"/>
                </a:solidFill>
                <a:effectLst>
                  <a:outerShdw blurRad="38100" dist="38100" dir="2700000" algn="tl">
                    <a:srgbClr val="000000">
                      <a:alpha val="43137"/>
                    </a:srgbClr>
                  </a:outerShdw>
                </a:effectLst>
                <a:latin typeface="黑体" pitchFamily="2" charset="-122"/>
                <a:ea typeface="黑体" pitchFamily="2" charset="-122"/>
              </a:rPr>
              <a:t>服彻底从中国人的生活中消失。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3" presetClass="emph" presetSubtype="2" accel="50000" decel="50000" fill="hold" grpId="1" nodeType="afterEffect">
                                  <p:stCondLst>
                                    <p:cond delay="0"/>
                                  </p:stCondLst>
                                  <p:childTnLst>
                                    <p:animClr clrSpc="rgb">
                                      <p:cBhvr override="childStyle">
                                        <p:cTn id="10" dur="5000" fill="hold"/>
                                        <p:tgtEl>
                                          <p:spTgt spid="8"/>
                                        </p:tgtEl>
                                        <p:attrNameLst>
                                          <p:attrName>style.color</p:attrName>
                                        </p:attrNameLst>
                                      </p:cBhvr>
                                      <p:to>
                                        <a:srgbClr val="FF0000"/>
                                      </p:to>
                                    </p:animClr>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P spid="8" grpId="0"/>
      <p:bldP spid="8"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2"/>
          <p:cNvSpPr txBox="1">
            <a:spLocks noChangeArrowheads="1"/>
          </p:cNvSpPr>
          <p:nvPr/>
        </p:nvSpPr>
        <p:spPr bwMode="auto">
          <a:xfrm>
            <a:off x="755650" y="2060575"/>
            <a:ext cx="7340600" cy="2530475"/>
          </a:xfrm>
          <a:prstGeom prst="rect">
            <a:avLst/>
          </a:prstGeom>
          <a:noFill/>
          <a:ln w="9525">
            <a:noFill/>
            <a:miter lim="800000"/>
            <a:headEnd/>
            <a:tailEnd/>
          </a:ln>
          <a:effectLst/>
        </p:spPr>
        <p:txBody>
          <a:bodyPr wrap="none">
            <a:spAutoFit/>
          </a:bodyPr>
          <a:lstStyle/>
          <a:p>
            <a:r>
              <a:rPr lang="zh-CN" altLang="en-US" b="1" dirty="0">
                <a:solidFill>
                  <a:schemeClr val="bg1"/>
                </a:solidFill>
                <a:effectLst>
                  <a:outerShdw blurRad="38100" dist="38100" dir="2700000" algn="tl">
                    <a:srgbClr val="C0C0C0"/>
                  </a:outerShdw>
                </a:effectLst>
              </a:rPr>
              <a:t>许多坚持不愿改换衣冠者，</a:t>
            </a:r>
          </a:p>
          <a:p>
            <a:r>
              <a:rPr lang="zh-CN" altLang="en-US" b="1" dirty="0">
                <a:solidFill>
                  <a:schemeClr val="bg1"/>
                </a:solidFill>
                <a:effectLst>
                  <a:outerShdw blurRad="38100" dist="38100" dir="2700000" algn="tl">
                    <a:srgbClr val="C0C0C0"/>
                  </a:outerShdw>
                </a:effectLst>
              </a:rPr>
              <a:t>或被杀，或逃到海外，或遁入空门，带发修行</a:t>
            </a:r>
            <a:r>
              <a:rPr lang="en-US" altLang="zh-CN" b="1" dirty="0">
                <a:solidFill>
                  <a:schemeClr val="bg1"/>
                </a:solidFill>
                <a:effectLst>
                  <a:outerShdw blurRad="38100" dist="38100" dir="2700000" algn="tl">
                    <a:srgbClr val="C0C0C0"/>
                  </a:outerShdw>
                </a:effectLst>
              </a:rPr>
              <a:t>……</a:t>
            </a:r>
          </a:p>
          <a:p>
            <a:r>
              <a:rPr lang="zh-CN" altLang="en-US" b="1" dirty="0">
                <a:solidFill>
                  <a:schemeClr val="bg1"/>
                </a:solidFill>
                <a:effectLst>
                  <a:outerShdw blurRad="38100" dist="38100" dir="2700000" algn="tl">
                    <a:srgbClr val="C0C0C0"/>
                  </a:outerShdw>
                </a:effectLst>
              </a:rPr>
              <a:t>明代的资本主义萌芽毁灭殆尽，历史潮流直转而下</a:t>
            </a:r>
          </a:p>
          <a:p>
            <a:endParaRPr lang="zh-CN" altLang="en-US" b="1" dirty="0">
              <a:solidFill>
                <a:schemeClr val="bg1"/>
              </a:solidFill>
              <a:effectLst>
                <a:outerShdw blurRad="38100" dist="38100" dir="2700000" algn="tl">
                  <a:srgbClr val="C0C0C0"/>
                </a:outerShdw>
              </a:effectLst>
            </a:endParaRPr>
          </a:p>
          <a:p>
            <a:r>
              <a:rPr lang="zh-CN" altLang="en-US" b="1" dirty="0">
                <a:solidFill>
                  <a:schemeClr val="bg1"/>
                </a:solidFill>
                <a:effectLst>
                  <a:outerShdw blurRad="38100" dist="38100" dir="2700000" algn="tl">
                    <a:srgbClr val="C0C0C0"/>
                  </a:outerShdw>
                </a:effectLst>
              </a:rPr>
              <a:t>为掩盖罪行，</a:t>
            </a:r>
          </a:p>
          <a:p>
            <a:r>
              <a:rPr lang="zh-CN" altLang="en-US" b="1" dirty="0">
                <a:solidFill>
                  <a:schemeClr val="bg1"/>
                </a:solidFill>
                <a:effectLst>
                  <a:outerShdw blurRad="38100" dist="38100" dir="2700000" algn="tl">
                    <a:srgbClr val="C0C0C0"/>
                  </a:outerShdw>
                </a:effectLst>
              </a:rPr>
              <a:t>清朝统治者修</a:t>
            </a:r>
            <a:r>
              <a:rPr lang="en-US" altLang="zh-CN" b="1" dirty="0">
                <a:solidFill>
                  <a:schemeClr val="bg1"/>
                </a:solidFill>
                <a:effectLst>
                  <a:outerShdw blurRad="38100" dist="38100" dir="2700000" algn="tl">
                    <a:srgbClr val="C0C0C0"/>
                  </a:outerShdw>
                </a:effectLst>
              </a:rPr>
              <a:t>《</a:t>
            </a:r>
            <a:r>
              <a:rPr lang="zh-CN" altLang="en-US" b="1" dirty="0">
                <a:solidFill>
                  <a:schemeClr val="bg1"/>
                </a:solidFill>
                <a:effectLst>
                  <a:outerShdw blurRad="38100" dist="38100" dir="2700000" algn="tl">
                    <a:srgbClr val="C0C0C0"/>
                  </a:outerShdw>
                </a:effectLst>
              </a:rPr>
              <a:t>四库全书</a:t>
            </a:r>
            <a:r>
              <a:rPr lang="en-US" altLang="zh-CN" b="1" dirty="0">
                <a:solidFill>
                  <a:schemeClr val="bg1"/>
                </a:solidFill>
                <a:effectLst>
                  <a:outerShdw blurRad="38100" dist="38100" dir="2700000" algn="tl">
                    <a:srgbClr val="C0C0C0"/>
                  </a:outerShdw>
                </a:effectLst>
              </a:rPr>
              <a:t>》</a:t>
            </a:r>
            <a:r>
              <a:rPr lang="zh-CN" altLang="en-US" b="1" dirty="0">
                <a:solidFill>
                  <a:schemeClr val="bg1"/>
                </a:solidFill>
                <a:effectLst>
                  <a:outerShdw blurRad="38100" dist="38100" dir="2700000" algn="tl">
                    <a:srgbClr val="C0C0C0"/>
                  </a:outerShdw>
                </a:effectLst>
              </a:rPr>
              <a:t>禁毁明代包括科技著作在内的书籍；</a:t>
            </a:r>
          </a:p>
          <a:p>
            <a:r>
              <a:rPr lang="zh-CN" altLang="en-US" b="1" dirty="0">
                <a:solidFill>
                  <a:schemeClr val="bg1"/>
                </a:solidFill>
                <a:effectLst>
                  <a:outerShdw blurRad="38100" dist="38100" dir="2700000" algn="tl">
                    <a:srgbClr val="C0C0C0"/>
                  </a:outerShdw>
                </a:effectLst>
              </a:rPr>
              <a:t>修</a:t>
            </a:r>
            <a:r>
              <a:rPr lang="en-US" altLang="zh-CN" b="1" dirty="0">
                <a:solidFill>
                  <a:schemeClr val="bg1"/>
                </a:solidFill>
                <a:effectLst>
                  <a:outerShdw blurRad="38100" dist="38100" dir="2700000" algn="tl">
                    <a:srgbClr val="C0C0C0"/>
                  </a:outerShdw>
                </a:effectLst>
              </a:rPr>
              <a:t>《</a:t>
            </a:r>
            <a:r>
              <a:rPr lang="zh-CN" altLang="en-US" b="1" dirty="0">
                <a:solidFill>
                  <a:schemeClr val="bg1"/>
                </a:solidFill>
                <a:effectLst>
                  <a:outerShdw blurRad="38100" dist="38100" dir="2700000" algn="tl">
                    <a:srgbClr val="C0C0C0"/>
                  </a:outerShdw>
                </a:effectLst>
              </a:rPr>
              <a:t>明史</a:t>
            </a:r>
            <a:r>
              <a:rPr lang="en-US" altLang="zh-CN" b="1" dirty="0">
                <a:solidFill>
                  <a:schemeClr val="bg1"/>
                </a:solidFill>
                <a:effectLst>
                  <a:outerShdw blurRad="38100" dist="38100" dir="2700000" algn="tl">
                    <a:srgbClr val="C0C0C0"/>
                  </a:outerShdw>
                </a:effectLst>
              </a:rPr>
              <a:t>》</a:t>
            </a:r>
            <a:r>
              <a:rPr lang="zh-CN" altLang="en-US" b="1" dirty="0">
                <a:solidFill>
                  <a:schemeClr val="bg1"/>
                </a:solidFill>
                <a:effectLst>
                  <a:outerShdw blurRad="38100" dist="38100" dir="2700000" algn="tl">
                    <a:srgbClr val="C0C0C0"/>
                  </a:outerShdw>
                </a:effectLst>
              </a:rPr>
              <a:t>极尽歪曲历史之能事；</a:t>
            </a:r>
          </a:p>
          <a:p>
            <a:r>
              <a:rPr lang="zh-CN" altLang="en-US" b="1" dirty="0">
                <a:solidFill>
                  <a:schemeClr val="bg1"/>
                </a:solidFill>
                <a:effectLst>
                  <a:outerShdw blurRad="38100" dist="38100" dir="2700000" algn="tl">
                    <a:srgbClr val="C0C0C0"/>
                  </a:outerShdw>
                </a:effectLst>
              </a:rPr>
              <a:t>推行八股科举、兴文字狱，束缚控制民众的言论！</a:t>
            </a:r>
          </a:p>
        </p:txBody>
      </p:sp>
      <p:sp>
        <p:nvSpPr>
          <p:cNvPr id="4" name="矩形 3"/>
          <p:cNvSpPr/>
          <p:nvPr/>
        </p:nvSpPr>
        <p:spPr>
          <a:xfrm>
            <a:off x="-287867" y="-254001"/>
            <a:ext cx="9685867" cy="73490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3"/>
          <p:cNvSpPr txBox="1">
            <a:spLocks noChangeArrowheads="1"/>
          </p:cNvSpPr>
          <p:nvPr/>
        </p:nvSpPr>
        <p:spPr bwMode="auto">
          <a:xfrm>
            <a:off x="897467" y="1015993"/>
            <a:ext cx="7247466" cy="4708981"/>
          </a:xfrm>
          <a:prstGeom prst="rect">
            <a:avLst/>
          </a:prstGeom>
          <a:noFill/>
          <a:ln w="9525">
            <a:noFill/>
            <a:miter lim="800000"/>
            <a:headEnd/>
            <a:tailEnd/>
          </a:ln>
          <a:effectLst>
            <a:outerShdw blurRad="50800" dist="38100" dir="10800000" algn="r" rotWithShape="0">
              <a:prstClr val="black">
                <a:alpha val="40000"/>
              </a:prstClr>
            </a:outerShdw>
          </a:effectLst>
        </p:spPr>
        <p:txBody>
          <a:bodyPr wrap="square">
            <a:spAutoFit/>
          </a:bodyPr>
          <a:lstStyle/>
          <a:p>
            <a:pPr>
              <a:spcBef>
                <a:spcPct val="50000"/>
              </a:spcBef>
            </a:pPr>
            <a:r>
              <a:rPr lang="zh-CN" altLang="en-US"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　　</a:t>
            </a:r>
            <a:r>
              <a:rPr lang="zh-CN" altLang="en-US"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西元</a:t>
            </a:r>
            <a:r>
              <a:rPr lang="en-US" altLang="zh-CN"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1683</a:t>
            </a:r>
            <a:r>
              <a:rPr lang="zh-CN" altLang="en-US"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年</a:t>
            </a:r>
            <a:r>
              <a:rPr lang="en-US" altLang="zh-CN"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9</a:t>
            </a:r>
            <a:r>
              <a:rPr lang="zh-CN" altLang="en-US"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月</a:t>
            </a:r>
            <a:r>
              <a:rPr lang="en-US" altLang="zh-CN"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5</a:t>
            </a:r>
            <a:r>
              <a:rPr lang="zh-CN" altLang="en-US" sz="5000" b="1" dirty="0" smtClean="0">
                <a:solidFill>
                  <a:srgbClr val="FF0000"/>
                </a:solidFill>
                <a:effectLst>
                  <a:outerShdw blurRad="38100" dist="38100" dir="2700000" algn="tl">
                    <a:srgbClr val="000000">
                      <a:alpha val="43137"/>
                    </a:srgbClr>
                  </a:outerShdw>
                </a:effectLst>
                <a:latin typeface="黑体" pitchFamily="2" charset="-122"/>
                <a:ea typeface="黑体" pitchFamily="2" charset="-122"/>
              </a:rPr>
              <a:t>日（康熙二十二年七月十五日），郑成功后代向满清政权递交降书。从此之后的三百余年间，汉服彻底从中国人的生活中消失。</a:t>
            </a:r>
            <a:endParaRPr lang="zh-CN" altLang="en-US" sz="5000" b="1" dirty="0">
              <a:solidFill>
                <a:srgbClr val="FF0000"/>
              </a:solidFill>
              <a:effectLst>
                <a:outerShdw blurRad="38100" dist="38100" dir="2700000" algn="tl">
                  <a:srgbClr val="000000">
                    <a:alpha val="43137"/>
                  </a:srgbClr>
                </a:outerShdw>
              </a:effectLst>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5"/>
                                        </p:tgtEl>
                                      </p:cBhvr>
                                    </p:animEffect>
                                    <p:set>
                                      <p:cBhvr>
                                        <p:cTn id="7" dur="1" fill="hold">
                                          <p:stCondLst>
                                            <p:cond delay="2999"/>
                                          </p:stCondLst>
                                        </p:cTn>
                                        <p:tgtEl>
                                          <p:spTgt spid="5"/>
                                        </p:tgtEl>
                                        <p:attrNameLst>
                                          <p:attrName>style.visibility</p:attrName>
                                        </p:attrNameLst>
                                      </p:cBhvr>
                                      <p:to>
                                        <p:strVal val="hidden"/>
                                      </p:to>
                                    </p:set>
                                  </p:childTnLst>
                                </p:cTn>
                              </p:par>
                            </p:childTnLst>
                          </p:cTn>
                        </p:par>
                        <p:par>
                          <p:cTn id="8" fill="hold">
                            <p:stCondLst>
                              <p:cond delay="3000"/>
                            </p:stCondLst>
                            <p:childTnLst>
                              <p:par>
                                <p:cTn id="9" presetID="10" presetClass="exit" presetSubtype="0" fill="hold" grpId="0" nodeType="afterEffect">
                                  <p:stCondLst>
                                    <p:cond delay="1000"/>
                                  </p:stCondLst>
                                  <p:childTnLst>
                                    <p:animEffect transition="out" filter="fade">
                                      <p:cBhvr>
                                        <p:cTn id="10" dur="5000"/>
                                        <p:tgtEl>
                                          <p:spTgt spid="4"/>
                                        </p:tgtEl>
                                      </p:cBhvr>
                                    </p:animEffect>
                                    <p:set>
                                      <p:cBhvr>
                                        <p:cTn id="11" dur="1" fill="hold">
                                          <p:stCondLst>
                                            <p:cond delay="4999"/>
                                          </p:stCondLst>
                                        </p:cTn>
                                        <p:tgtEl>
                                          <p:spTgt spid="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4" presetClass="exit" presetSubtype="10" fill="hold" grpId="1" nodeType="clickEffect">
                                  <p:stCondLst>
                                    <p:cond delay="0"/>
                                  </p:stCondLst>
                                  <p:childTnLst>
                                    <p:animEffect transition="out" filter="randombar(horizontal)">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4"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Text Box 5"/>
          <p:cNvSpPr txBox="1">
            <a:spLocks noChangeArrowheads="1"/>
          </p:cNvSpPr>
          <p:nvPr/>
        </p:nvSpPr>
        <p:spPr bwMode="auto">
          <a:xfrm>
            <a:off x="290514" y="752476"/>
            <a:ext cx="7718953" cy="5386090"/>
          </a:xfrm>
          <a:prstGeom prst="rect">
            <a:avLst/>
          </a:prstGeom>
          <a:noFill/>
          <a:ln w="9525">
            <a:noFill/>
            <a:miter lim="800000"/>
            <a:headEnd/>
            <a:tailEnd/>
          </a:ln>
          <a:effectLst/>
        </p:spPr>
        <p:txBody>
          <a:bodyPr wrap="square">
            <a:spAutoFit/>
          </a:bodyPr>
          <a:lstStyle/>
          <a:p>
            <a:r>
              <a:rPr lang="zh-CN" altLang="en-US" sz="2800" b="1" dirty="0">
                <a:solidFill>
                  <a:schemeClr val="bg1"/>
                </a:solidFill>
                <a:effectLst>
                  <a:outerShdw blurRad="38100" dist="38100" dir="2700000" algn="tl">
                    <a:srgbClr val="C0C0C0"/>
                  </a:outerShdw>
                </a:effectLst>
              </a:rPr>
              <a:t>汉服刚刚推行时，被媒体斥责为“穿寿衣上街”，</a:t>
            </a:r>
          </a:p>
          <a:p>
            <a:r>
              <a:rPr lang="zh-CN" altLang="en-US" sz="2800" b="1" dirty="0">
                <a:solidFill>
                  <a:schemeClr val="bg1"/>
                </a:solidFill>
                <a:effectLst>
                  <a:outerShdw blurRad="38100" dist="38100" dir="2700000" algn="tl">
                    <a:srgbClr val="C0C0C0"/>
                  </a:outerShdw>
                </a:effectLst>
              </a:rPr>
              <a:t>他们说的一点没有错，寿衣也是汉服的一种。</a:t>
            </a:r>
          </a:p>
          <a:p>
            <a:endParaRPr lang="zh-CN" altLang="en-US" sz="2800" b="1" dirty="0">
              <a:solidFill>
                <a:schemeClr val="bg1"/>
              </a:solidFill>
              <a:effectLst>
                <a:outerShdw blurRad="38100" dist="38100" dir="2700000" algn="tl">
                  <a:srgbClr val="C0C0C0"/>
                </a:outerShdw>
              </a:effectLst>
            </a:endParaRPr>
          </a:p>
          <a:p>
            <a:r>
              <a:rPr lang="zh-CN" altLang="en-US" sz="2800" b="1" dirty="0">
                <a:solidFill>
                  <a:schemeClr val="bg1"/>
                </a:solidFill>
                <a:effectLst>
                  <a:outerShdw blurRad="38100" dist="38100" dir="2700000" algn="tl">
                    <a:srgbClr val="C0C0C0"/>
                  </a:outerShdw>
                </a:effectLst>
              </a:rPr>
              <a:t>那是因为，在那样的暴虐之下，汉人活着是不能穿自己的汉服</a:t>
            </a:r>
            <a:r>
              <a:rPr lang="zh-CN" altLang="en-US" sz="2800" b="1" dirty="0" smtClean="0">
                <a:solidFill>
                  <a:schemeClr val="bg1"/>
                </a:solidFill>
                <a:effectLst>
                  <a:outerShdw blurRad="38100" dist="38100" dir="2700000" algn="tl">
                    <a:srgbClr val="C0C0C0"/>
                  </a:outerShdw>
                </a:effectLst>
              </a:rPr>
              <a:t>。</a:t>
            </a:r>
            <a:endParaRPr lang="en-US" altLang="zh-CN" sz="2800" b="1" dirty="0" smtClean="0">
              <a:solidFill>
                <a:schemeClr val="bg1"/>
              </a:solidFill>
              <a:effectLst>
                <a:outerShdw blurRad="38100" dist="38100" dir="2700000" algn="tl">
                  <a:srgbClr val="C0C0C0"/>
                </a:outerShdw>
              </a:effectLst>
            </a:endParaRPr>
          </a:p>
          <a:p>
            <a:endParaRPr lang="zh-CN" altLang="en-US" sz="2800" b="1" dirty="0">
              <a:solidFill>
                <a:schemeClr val="bg1"/>
              </a:solidFill>
              <a:effectLst>
                <a:outerShdw blurRad="38100" dist="38100" dir="2700000" algn="tl">
                  <a:srgbClr val="C0C0C0"/>
                </a:outerShdw>
              </a:effectLst>
            </a:endParaRPr>
          </a:p>
          <a:p>
            <a:r>
              <a:rPr lang="zh-CN" altLang="en-US" sz="2800" b="1" dirty="0">
                <a:solidFill>
                  <a:schemeClr val="bg1"/>
                </a:solidFill>
                <a:effectLst>
                  <a:outerShdw blurRad="38100" dist="38100" dir="2700000" algn="tl">
                    <a:srgbClr val="C0C0C0"/>
                  </a:outerShdw>
                </a:effectLst>
              </a:rPr>
              <a:t>媒体却不知道</a:t>
            </a:r>
            <a:r>
              <a:rPr lang="zh-CN" altLang="en-US" sz="2800" b="1" dirty="0" smtClean="0">
                <a:solidFill>
                  <a:schemeClr val="bg1"/>
                </a:solidFill>
                <a:effectLst>
                  <a:outerShdw blurRad="38100" dist="38100" dir="2700000" algn="tl">
                    <a:srgbClr val="C0C0C0"/>
                  </a:outerShdw>
                </a:effectLst>
              </a:rPr>
              <a:t>，那时</a:t>
            </a:r>
            <a:r>
              <a:rPr lang="zh-CN" altLang="en-US" sz="2800" b="1" dirty="0">
                <a:solidFill>
                  <a:schemeClr val="bg1"/>
                </a:solidFill>
                <a:effectLst>
                  <a:outerShdw blurRad="38100" dist="38100" dir="2700000" algn="tl">
                    <a:srgbClr val="C0C0C0"/>
                  </a:outerShdw>
                </a:effectLst>
              </a:rPr>
              <a:t>的葬礼上，往生者须以白布蒙面方可入土。</a:t>
            </a:r>
          </a:p>
          <a:p>
            <a:endParaRPr lang="zh-CN" altLang="en-US" sz="2800" b="1" dirty="0">
              <a:solidFill>
                <a:schemeClr val="bg1"/>
              </a:solidFill>
              <a:effectLst>
                <a:outerShdw blurRad="38100" dist="38100" dir="2700000" algn="tl">
                  <a:srgbClr val="C0C0C0"/>
                </a:outerShdw>
              </a:effectLst>
            </a:endParaRPr>
          </a:p>
          <a:p>
            <a:r>
              <a:rPr lang="zh-CN" altLang="en-US" sz="2800" b="1" dirty="0">
                <a:solidFill>
                  <a:schemeClr val="bg1"/>
                </a:solidFill>
                <a:effectLst>
                  <a:outerShdw blurRad="38100" dist="38100" dir="2700000" algn="tl">
                    <a:srgbClr val="C0C0C0"/>
                  </a:outerShdw>
                </a:effectLst>
              </a:rPr>
              <a:t>那是何意</a:t>
            </a:r>
            <a:r>
              <a:rPr lang="zh-CN" altLang="en-US" sz="2800" b="1" dirty="0" smtClean="0">
                <a:solidFill>
                  <a:schemeClr val="bg1"/>
                </a:solidFill>
                <a:effectLst>
                  <a:outerShdw blurRad="38100" dist="38100" dir="2700000" algn="tl">
                    <a:srgbClr val="C0C0C0"/>
                  </a:outerShdw>
                </a:effectLst>
              </a:rPr>
              <a:t>？</a:t>
            </a:r>
            <a:endParaRPr lang="en-US" altLang="zh-CN" sz="2800" b="1" dirty="0" smtClean="0">
              <a:solidFill>
                <a:schemeClr val="bg1"/>
              </a:solidFill>
              <a:effectLst>
                <a:outerShdw blurRad="38100" dist="38100" dir="2700000" algn="tl">
                  <a:srgbClr val="C0C0C0"/>
                </a:outerShdw>
              </a:effectLst>
            </a:endParaRPr>
          </a:p>
          <a:p>
            <a:endParaRPr lang="zh-CN" altLang="en-US" sz="2800" b="1" dirty="0">
              <a:solidFill>
                <a:schemeClr val="bg1"/>
              </a:solidFill>
              <a:effectLst>
                <a:outerShdw blurRad="38100" dist="38100" dir="2700000" algn="tl">
                  <a:srgbClr val="C0C0C0"/>
                </a:outerShdw>
              </a:effectLst>
            </a:endParaRPr>
          </a:p>
          <a:p>
            <a:pPr algn="ctr"/>
            <a:r>
              <a:rPr lang="zh-CN" altLang="en-US" sz="3600" b="1" dirty="0">
                <a:solidFill>
                  <a:srgbClr val="FF0000"/>
                </a:solidFill>
                <a:effectLst>
                  <a:outerShdw blurRad="38100" dist="38100" dir="2700000" algn="tl">
                    <a:srgbClr val="000000">
                      <a:alpha val="43137"/>
                    </a:srgbClr>
                  </a:outerShdw>
                </a:effectLst>
              </a:rPr>
              <a:t>无言相见列祖列宗也！</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116013" y="3644900"/>
            <a:ext cx="6264275" cy="2369880"/>
          </a:xfrm>
          <a:prstGeom prst="rect">
            <a:avLst/>
          </a:prstGeom>
          <a:noFill/>
          <a:ln w="9525">
            <a:noFill/>
            <a:miter lim="800000"/>
            <a:headEnd/>
            <a:tailEnd/>
          </a:ln>
          <a:effectLst/>
        </p:spPr>
        <p:txBody>
          <a:bodyPr>
            <a:spAutoFit/>
          </a:bodyPr>
          <a:lstStyle/>
          <a:p>
            <a:r>
              <a:rPr lang="en-US" altLang="zh-CN" b="1" dirty="0">
                <a:solidFill>
                  <a:schemeClr val="bg1"/>
                </a:solidFill>
              </a:rPr>
              <a:t>        </a:t>
            </a:r>
            <a:r>
              <a:rPr lang="zh-CN" altLang="en-US" sz="2400" b="1" u="sng" dirty="0">
                <a:solidFill>
                  <a:srgbClr val="FFFF00"/>
                </a:solidFill>
              </a:rPr>
              <a:t>复兴</a:t>
            </a:r>
            <a:r>
              <a:rPr lang="zh-CN" altLang="en-US" b="1" u="sng" dirty="0">
                <a:solidFill>
                  <a:schemeClr val="bg1"/>
                </a:solidFill>
              </a:rPr>
              <a:t>如老树新芽，在原基本上焕发新的活力，是继承和发展的。且这种继承是有选择性的，聚其精华，弃其糟粕，让过去美好的东西与新时代相结合，并让新的时代更加美丽，这叫复兴。 </a:t>
            </a:r>
            <a:br>
              <a:rPr lang="zh-CN" altLang="en-US" b="1" u="sng" dirty="0">
                <a:solidFill>
                  <a:schemeClr val="bg1"/>
                </a:solidFill>
              </a:rPr>
            </a:br>
            <a:r>
              <a:rPr lang="zh-CN" altLang="en-US" b="1" u="sng" dirty="0">
                <a:solidFill>
                  <a:schemeClr val="bg1"/>
                </a:solidFill>
              </a:rPr>
              <a:t/>
            </a:r>
            <a:br>
              <a:rPr lang="zh-CN" altLang="en-US" b="1" u="sng" dirty="0">
                <a:solidFill>
                  <a:schemeClr val="bg1"/>
                </a:solidFill>
              </a:rPr>
            </a:br>
            <a:r>
              <a:rPr lang="zh-CN" altLang="en-US" b="1" dirty="0">
                <a:solidFill>
                  <a:schemeClr val="bg1"/>
                </a:solidFill>
              </a:rPr>
              <a:t>       </a:t>
            </a:r>
            <a:r>
              <a:rPr lang="zh-CN" altLang="en-US" sz="2400" b="1" u="sng" dirty="0">
                <a:solidFill>
                  <a:srgbClr val="FF0000"/>
                </a:solidFill>
              </a:rPr>
              <a:t>复古</a:t>
            </a:r>
            <a:r>
              <a:rPr lang="zh-CN" altLang="en-US" b="1" u="sng" dirty="0">
                <a:solidFill>
                  <a:schemeClr val="bg1"/>
                </a:solidFill>
              </a:rPr>
              <a:t>是对过去的全盘照搬，是一成不变的。是不加选择的倒退。 </a:t>
            </a:r>
          </a:p>
        </p:txBody>
      </p:sp>
      <p:sp>
        <p:nvSpPr>
          <p:cNvPr id="3" name="Text Box 5"/>
          <p:cNvSpPr txBox="1">
            <a:spLocks noChangeArrowheads="1"/>
          </p:cNvSpPr>
          <p:nvPr/>
        </p:nvSpPr>
        <p:spPr bwMode="auto">
          <a:xfrm>
            <a:off x="804969" y="961801"/>
            <a:ext cx="7035166" cy="1815882"/>
          </a:xfrm>
          <a:prstGeom prst="rect">
            <a:avLst/>
          </a:prstGeom>
          <a:noFill/>
          <a:ln w="9525">
            <a:noFill/>
            <a:miter lim="800000"/>
            <a:headEnd/>
            <a:tailEnd/>
          </a:ln>
          <a:effectLst/>
        </p:spPr>
        <p:txBody>
          <a:bodyPr wrap="square">
            <a:spAutoFit/>
          </a:bodyPr>
          <a:lstStyle/>
          <a:p>
            <a:pPr algn="ctr"/>
            <a:r>
              <a:rPr lang="zh-CN" altLang="en-US" sz="5600" b="1" dirty="0">
                <a:solidFill>
                  <a:srgbClr val="FFFF00"/>
                </a:solidFill>
                <a:effectLst>
                  <a:outerShdw blurRad="38100" dist="38100" dir="2700000" algn="tl">
                    <a:srgbClr val="C0C0C0"/>
                  </a:outerShdw>
                </a:effectLst>
                <a:ea typeface="黑体" pitchFamily="2" charset="-122"/>
              </a:rPr>
              <a:t>华夏复兴　汉服</a:t>
            </a:r>
            <a:r>
              <a:rPr lang="zh-CN" altLang="en-US" sz="5600" b="1" dirty="0" smtClean="0">
                <a:solidFill>
                  <a:srgbClr val="FFFF00"/>
                </a:solidFill>
                <a:effectLst>
                  <a:outerShdw blurRad="38100" dist="38100" dir="2700000" algn="tl">
                    <a:srgbClr val="C0C0C0"/>
                  </a:outerShdw>
                </a:effectLst>
                <a:ea typeface="黑体" pitchFamily="2" charset="-122"/>
              </a:rPr>
              <a:t>先行</a:t>
            </a:r>
            <a:endParaRPr lang="en-US" altLang="zh-CN" sz="5600" b="1" dirty="0" smtClean="0">
              <a:solidFill>
                <a:srgbClr val="FFFF00"/>
              </a:solidFill>
              <a:effectLst>
                <a:outerShdw blurRad="38100" dist="38100" dir="2700000" algn="tl">
                  <a:srgbClr val="C0C0C0"/>
                </a:outerShdw>
              </a:effectLst>
              <a:ea typeface="黑体" pitchFamily="2" charset="-122"/>
            </a:endParaRPr>
          </a:p>
          <a:p>
            <a:pPr algn="ctr"/>
            <a:r>
              <a:rPr lang="zh-CN" altLang="en-US" sz="5600" b="1" dirty="0" smtClean="0">
                <a:solidFill>
                  <a:srgbClr val="FFFF00"/>
                </a:solidFill>
                <a:effectLst>
                  <a:outerShdw blurRad="38100" dist="38100" dir="2700000" algn="tl">
                    <a:srgbClr val="C0C0C0"/>
                  </a:outerShdw>
                </a:effectLst>
                <a:ea typeface="黑体" pitchFamily="2" charset="-122"/>
              </a:rPr>
              <a:t>衣冠为表　礼仪为本</a:t>
            </a:r>
            <a:endParaRPr lang="zh-CN" altLang="en-US" sz="5600" b="1" dirty="0">
              <a:solidFill>
                <a:srgbClr val="FFFF00"/>
              </a:solidFill>
              <a:effectLst>
                <a:outerShdw blurRad="38100" dist="38100" dir="2700000" algn="tl">
                  <a:srgbClr val="C0C0C0"/>
                </a:outerShdw>
              </a:effectLst>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Text Box 4"/>
          <p:cNvSpPr txBox="1">
            <a:spLocks noChangeArrowheads="1"/>
          </p:cNvSpPr>
          <p:nvPr/>
        </p:nvSpPr>
        <p:spPr bwMode="auto">
          <a:xfrm>
            <a:off x="611188" y="476250"/>
            <a:ext cx="2632075" cy="457200"/>
          </a:xfrm>
          <a:prstGeom prst="rect">
            <a:avLst/>
          </a:prstGeom>
          <a:noFill/>
          <a:ln w="9525">
            <a:noFill/>
            <a:miter lim="800000"/>
            <a:headEnd/>
            <a:tailEnd/>
          </a:ln>
          <a:effectLst/>
        </p:spPr>
        <p:txBody>
          <a:bodyPr wrap="none">
            <a:spAutoFit/>
          </a:bodyPr>
          <a:lstStyle/>
          <a:p>
            <a:r>
              <a:rPr lang="zh-CN" altLang="en-US" sz="2400" b="1">
                <a:solidFill>
                  <a:schemeClr val="bg1"/>
                </a:solidFill>
                <a:ea typeface="黑体" pitchFamily="2" charset="-122"/>
              </a:rPr>
              <a:t>我们正在做的</a:t>
            </a:r>
            <a:r>
              <a:rPr lang="en-US" altLang="zh-CN" sz="2400" b="1">
                <a:solidFill>
                  <a:schemeClr val="bg1"/>
                </a:solidFill>
                <a:ea typeface="黑体" pitchFamily="2" charset="-122"/>
              </a:rPr>
              <a:t>——</a:t>
            </a:r>
          </a:p>
        </p:txBody>
      </p:sp>
      <p:sp>
        <p:nvSpPr>
          <p:cNvPr id="86021" name="Text Box 5"/>
          <p:cNvSpPr txBox="1">
            <a:spLocks noChangeArrowheads="1"/>
          </p:cNvSpPr>
          <p:nvPr/>
        </p:nvSpPr>
        <p:spPr bwMode="auto">
          <a:xfrm>
            <a:off x="1208088" y="1125538"/>
            <a:ext cx="3148012" cy="396875"/>
          </a:xfrm>
          <a:prstGeom prst="rect">
            <a:avLst/>
          </a:prstGeom>
          <a:noFill/>
          <a:ln w="9525">
            <a:noFill/>
            <a:miter lim="800000"/>
            <a:headEnd/>
            <a:tailEnd/>
          </a:ln>
          <a:effectLst/>
        </p:spPr>
        <p:txBody>
          <a:bodyPr>
            <a:spAutoFit/>
          </a:bodyPr>
          <a:lstStyle/>
          <a:p>
            <a:pPr>
              <a:buFontTx/>
              <a:buChar char="•"/>
            </a:pPr>
            <a:r>
              <a:rPr lang="en-US" altLang="zh-CN" b="1">
                <a:solidFill>
                  <a:schemeClr val="bg1"/>
                </a:solidFill>
              </a:rPr>
              <a:t> </a:t>
            </a:r>
            <a:r>
              <a:rPr lang="zh-CN" altLang="en-US" b="1">
                <a:solidFill>
                  <a:schemeClr val="bg1"/>
                </a:solidFill>
              </a:rPr>
              <a:t>考证服制、推广汉服</a:t>
            </a:r>
          </a:p>
        </p:txBody>
      </p:sp>
      <p:grpSp>
        <p:nvGrpSpPr>
          <p:cNvPr id="86022" name="Group 6"/>
          <p:cNvGrpSpPr>
            <a:grpSpLocks/>
          </p:cNvGrpSpPr>
          <p:nvPr/>
        </p:nvGrpSpPr>
        <p:grpSpPr bwMode="auto">
          <a:xfrm>
            <a:off x="4211638" y="1125538"/>
            <a:ext cx="4003675" cy="3333750"/>
            <a:chOff x="2490" y="1693"/>
            <a:chExt cx="2522" cy="2100"/>
          </a:xfrm>
        </p:grpSpPr>
        <p:pic>
          <p:nvPicPr>
            <p:cNvPr id="86023" name="Picture 7" descr="上下连裳制"/>
            <p:cNvPicPr>
              <a:picLocks noChangeAspect="1" noChangeArrowheads="1"/>
            </p:cNvPicPr>
            <p:nvPr/>
          </p:nvPicPr>
          <p:blipFill>
            <a:blip r:embed="rId3" cstate="print"/>
            <a:srcRect/>
            <a:stretch>
              <a:fillRect/>
            </a:stretch>
          </p:blipFill>
          <p:spPr bwMode="auto">
            <a:xfrm>
              <a:off x="2490" y="1693"/>
              <a:ext cx="1206" cy="2100"/>
            </a:xfrm>
            <a:prstGeom prst="rect">
              <a:avLst/>
            </a:prstGeom>
            <a:noFill/>
          </p:spPr>
        </p:pic>
        <p:pic>
          <p:nvPicPr>
            <p:cNvPr id="86024" name="Picture 8" descr="cache"/>
            <p:cNvPicPr>
              <a:picLocks noChangeAspect="1" noChangeArrowheads="1"/>
            </p:cNvPicPr>
            <p:nvPr/>
          </p:nvPicPr>
          <p:blipFill>
            <a:blip r:embed="rId4" cstate="print"/>
            <a:srcRect/>
            <a:stretch>
              <a:fillRect/>
            </a:stretch>
          </p:blipFill>
          <p:spPr bwMode="auto">
            <a:xfrm>
              <a:off x="3686" y="1693"/>
              <a:ext cx="1326" cy="2100"/>
            </a:xfrm>
            <a:prstGeom prst="rect">
              <a:avLst/>
            </a:prstGeom>
            <a:noFill/>
          </p:spPr>
        </p:pic>
      </p:grpSp>
      <p:sp>
        <p:nvSpPr>
          <p:cNvPr id="86025" name="Text Box 9"/>
          <p:cNvSpPr txBox="1">
            <a:spLocks noChangeArrowheads="1"/>
          </p:cNvSpPr>
          <p:nvPr/>
        </p:nvSpPr>
        <p:spPr bwMode="auto">
          <a:xfrm>
            <a:off x="1208088" y="1484313"/>
            <a:ext cx="2211387" cy="396875"/>
          </a:xfrm>
          <a:prstGeom prst="rect">
            <a:avLst/>
          </a:prstGeom>
          <a:noFill/>
          <a:ln w="9525">
            <a:noFill/>
            <a:miter lim="800000"/>
            <a:headEnd/>
            <a:tailEnd/>
          </a:ln>
          <a:effectLst/>
        </p:spPr>
        <p:txBody>
          <a:bodyPr>
            <a:spAutoFit/>
          </a:bodyPr>
          <a:lstStyle/>
          <a:p>
            <a:pPr>
              <a:buFontTx/>
              <a:buChar char="•"/>
            </a:pPr>
            <a:r>
              <a:rPr lang="en-US" altLang="zh-CN" b="1">
                <a:solidFill>
                  <a:schemeClr val="bg1"/>
                </a:solidFill>
              </a:rPr>
              <a:t> </a:t>
            </a:r>
            <a:r>
              <a:rPr lang="zh-CN" altLang="en-US" b="1">
                <a:solidFill>
                  <a:schemeClr val="bg1"/>
                </a:solidFill>
              </a:rPr>
              <a:t>恢复传统节日</a:t>
            </a:r>
          </a:p>
        </p:txBody>
      </p:sp>
      <p:sp>
        <p:nvSpPr>
          <p:cNvPr id="86027" name="Text Box 11"/>
          <p:cNvSpPr txBox="1">
            <a:spLocks noChangeArrowheads="1"/>
          </p:cNvSpPr>
          <p:nvPr/>
        </p:nvSpPr>
        <p:spPr bwMode="auto">
          <a:xfrm>
            <a:off x="1208088" y="1844675"/>
            <a:ext cx="2211387" cy="396875"/>
          </a:xfrm>
          <a:prstGeom prst="rect">
            <a:avLst/>
          </a:prstGeom>
          <a:noFill/>
          <a:ln w="9525">
            <a:noFill/>
            <a:miter lim="800000"/>
            <a:headEnd/>
            <a:tailEnd/>
          </a:ln>
          <a:effectLst/>
        </p:spPr>
        <p:txBody>
          <a:bodyPr>
            <a:spAutoFit/>
          </a:bodyPr>
          <a:lstStyle/>
          <a:p>
            <a:pPr>
              <a:buFontTx/>
              <a:buChar char="•"/>
            </a:pPr>
            <a:r>
              <a:rPr lang="en-US" altLang="zh-CN" b="1">
                <a:solidFill>
                  <a:schemeClr val="bg1"/>
                </a:solidFill>
              </a:rPr>
              <a:t> </a:t>
            </a:r>
            <a:r>
              <a:rPr lang="zh-CN" altLang="en-US" b="1">
                <a:solidFill>
                  <a:schemeClr val="bg1"/>
                </a:solidFill>
              </a:rPr>
              <a:t>恢复传统礼仪</a:t>
            </a:r>
          </a:p>
        </p:txBody>
      </p:sp>
      <p:sp>
        <p:nvSpPr>
          <p:cNvPr id="86031" name="Text Box 15"/>
          <p:cNvSpPr txBox="1">
            <a:spLocks noChangeArrowheads="1"/>
          </p:cNvSpPr>
          <p:nvPr/>
        </p:nvSpPr>
        <p:spPr bwMode="auto">
          <a:xfrm>
            <a:off x="1208088" y="2205038"/>
            <a:ext cx="1779587" cy="396875"/>
          </a:xfrm>
          <a:prstGeom prst="rect">
            <a:avLst/>
          </a:prstGeom>
          <a:noFill/>
          <a:ln w="9525">
            <a:noFill/>
            <a:miter lim="800000"/>
            <a:headEnd/>
            <a:tailEnd/>
          </a:ln>
          <a:effectLst/>
        </p:spPr>
        <p:txBody>
          <a:bodyPr>
            <a:spAutoFit/>
          </a:bodyPr>
          <a:lstStyle/>
          <a:p>
            <a:pPr>
              <a:buFontTx/>
              <a:buChar char="•"/>
            </a:pPr>
            <a:r>
              <a:rPr lang="en-US" altLang="zh-CN" b="1">
                <a:solidFill>
                  <a:schemeClr val="bg1"/>
                </a:solidFill>
              </a:rPr>
              <a:t> </a:t>
            </a:r>
            <a:r>
              <a:rPr lang="zh-CN" altLang="en-US" b="1">
                <a:solidFill>
                  <a:schemeClr val="bg1"/>
                </a:solidFill>
              </a:rPr>
              <a:t>祭祀先烈</a:t>
            </a:r>
          </a:p>
        </p:txBody>
      </p:sp>
      <p:sp>
        <p:nvSpPr>
          <p:cNvPr id="86033" name="Text Box 17"/>
          <p:cNvSpPr txBox="1">
            <a:spLocks noChangeArrowheads="1"/>
          </p:cNvSpPr>
          <p:nvPr/>
        </p:nvSpPr>
        <p:spPr bwMode="auto">
          <a:xfrm>
            <a:off x="1208088" y="2565400"/>
            <a:ext cx="2500312" cy="396875"/>
          </a:xfrm>
          <a:prstGeom prst="rect">
            <a:avLst/>
          </a:prstGeom>
          <a:noFill/>
          <a:ln w="9525">
            <a:noFill/>
            <a:miter lim="800000"/>
            <a:headEnd/>
            <a:tailEnd/>
          </a:ln>
          <a:effectLst/>
        </p:spPr>
        <p:txBody>
          <a:bodyPr>
            <a:spAutoFit/>
          </a:bodyPr>
          <a:lstStyle/>
          <a:p>
            <a:pPr>
              <a:buFontTx/>
              <a:buChar char="•"/>
            </a:pPr>
            <a:r>
              <a:rPr lang="en-US" altLang="zh-CN" b="1" dirty="0">
                <a:solidFill>
                  <a:schemeClr val="bg1"/>
                </a:solidFill>
              </a:rPr>
              <a:t> </a:t>
            </a:r>
            <a:r>
              <a:rPr lang="zh-CN" altLang="en-US" b="1" dirty="0" smtClean="0">
                <a:solidFill>
                  <a:schemeClr val="bg1"/>
                </a:solidFill>
              </a:rPr>
              <a:t>推广国学教育</a:t>
            </a:r>
            <a:endParaRPr lang="zh-CN" altLang="en-US" b="1" dirty="0">
              <a:solidFill>
                <a:schemeClr val="bg1"/>
              </a:solidFill>
            </a:endParaRPr>
          </a:p>
        </p:txBody>
      </p:sp>
      <p:sp>
        <p:nvSpPr>
          <p:cNvPr id="86035" name="Text Box 19"/>
          <p:cNvSpPr txBox="1">
            <a:spLocks noChangeArrowheads="1"/>
          </p:cNvSpPr>
          <p:nvPr/>
        </p:nvSpPr>
        <p:spPr bwMode="auto">
          <a:xfrm>
            <a:off x="1208088" y="2925763"/>
            <a:ext cx="2500312" cy="396875"/>
          </a:xfrm>
          <a:prstGeom prst="rect">
            <a:avLst/>
          </a:prstGeom>
          <a:noFill/>
          <a:ln w="9525">
            <a:noFill/>
            <a:miter lim="800000"/>
            <a:headEnd/>
            <a:tailEnd/>
          </a:ln>
          <a:effectLst/>
        </p:spPr>
        <p:txBody>
          <a:bodyPr>
            <a:spAutoFit/>
          </a:bodyPr>
          <a:lstStyle/>
          <a:p>
            <a:pPr>
              <a:buFontTx/>
              <a:buChar char="•"/>
            </a:pPr>
            <a:r>
              <a:rPr lang="en-US" altLang="zh-CN" b="1" dirty="0">
                <a:solidFill>
                  <a:schemeClr val="bg1"/>
                </a:solidFill>
              </a:rPr>
              <a:t> </a:t>
            </a:r>
            <a:r>
              <a:rPr lang="zh-CN" altLang="en-US" b="1" dirty="0">
                <a:solidFill>
                  <a:schemeClr val="bg1"/>
                </a:solidFill>
              </a:rPr>
              <a:t>传统乐器的传教</a:t>
            </a:r>
          </a:p>
        </p:txBody>
      </p:sp>
      <p:sp>
        <p:nvSpPr>
          <p:cNvPr id="86039" name="Text Box 23"/>
          <p:cNvSpPr txBox="1">
            <a:spLocks noChangeArrowheads="1"/>
          </p:cNvSpPr>
          <p:nvPr/>
        </p:nvSpPr>
        <p:spPr bwMode="auto">
          <a:xfrm>
            <a:off x="1208088" y="3286125"/>
            <a:ext cx="3003550" cy="396875"/>
          </a:xfrm>
          <a:prstGeom prst="rect">
            <a:avLst/>
          </a:prstGeom>
          <a:noFill/>
          <a:ln w="9525">
            <a:noFill/>
            <a:miter lim="800000"/>
            <a:headEnd/>
            <a:tailEnd/>
          </a:ln>
          <a:effectLst/>
        </p:spPr>
        <p:txBody>
          <a:bodyPr>
            <a:spAutoFit/>
          </a:bodyPr>
          <a:lstStyle/>
          <a:p>
            <a:pPr>
              <a:buFontTx/>
              <a:buChar char="•"/>
            </a:pPr>
            <a:r>
              <a:rPr lang="en-US" altLang="zh-CN" b="1" dirty="0">
                <a:solidFill>
                  <a:schemeClr val="bg1"/>
                </a:solidFill>
              </a:rPr>
              <a:t> </a:t>
            </a:r>
            <a:r>
              <a:rPr lang="zh-CN" altLang="en-US" b="1" dirty="0" smtClean="0">
                <a:solidFill>
                  <a:schemeClr val="bg1"/>
                </a:solidFill>
              </a:rPr>
              <a:t>中华武道复兴</a:t>
            </a:r>
            <a:endParaRPr lang="zh-CN" altLang="en-US" b="1" dirty="0">
              <a:solidFill>
                <a:schemeClr val="bg1"/>
              </a:solidFill>
            </a:endParaRPr>
          </a:p>
        </p:txBody>
      </p:sp>
      <p:sp>
        <p:nvSpPr>
          <p:cNvPr id="86043" name="Text Box 27"/>
          <p:cNvSpPr txBox="1">
            <a:spLocks noChangeArrowheads="1"/>
          </p:cNvSpPr>
          <p:nvPr/>
        </p:nvSpPr>
        <p:spPr bwMode="auto">
          <a:xfrm>
            <a:off x="3071813" y="4797425"/>
            <a:ext cx="4668837" cy="457200"/>
          </a:xfrm>
          <a:prstGeom prst="rect">
            <a:avLst/>
          </a:prstGeom>
          <a:noFill/>
          <a:ln w="9525">
            <a:noFill/>
            <a:miter lim="800000"/>
            <a:headEnd/>
            <a:tailEnd/>
          </a:ln>
          <a:effectLst/>
        </p:spPr>
        <p:txBody>
          <a:bodyPr>
            <a:spAutoFit/>
          </a:bodyPr>
          <a:lstStyle/>
          <a:p>
            <a:r>
              <a:rPr lang="zh-CN" altLang="en-US" sz="2400" b="1" dirty="0" smtClean="0">
                <a:solidFill>
                  <a:schemeClr val="bg1"/>
                </a:solidFill>
                <a:ea typeface="黑体" pitchFamily="2" charset="-122"/>
              </a:rPr>
              <a:t>我们</a:t>
            </a:r>
            <a:r>
              <a:rPr lang="zh-CN" altLang="en-US" sz="2400" b="1" dirty="0">
                <a:solidFill>
                  <a:schemeClr val="bg1"/>
                </a:solidFill>
                <a:ea typeface="黑体" pitchFamily="2" charset="-122"/>
              </a:rPr>
              <a:t>还会</a:t>
            </a:r>
            <a:r>
              <a:rPr lang="zh-CN" altLang="en-US" sz="2400" b="1" dirty="0" smtClean="0">
                <a:solidFill>
                  <a:schemeClr val="bg1"/>
                </a:solidFill>
                <a:ea typeface="黑体" pitchFamily="2" charset="-122"/>
              </a:rPr>
              <a:t>努力做更多</a:t>
            </a:r>
            <a:r>
              <a:rPr lang="en-US" altLang="zh-CN" sz="2400" b="1" dirty="0">
                <a:solidFill>
                  <a:schemeClr val="bg1"/>
                </a:solidFill>
                <a:ea typeface="黑体" pitchFamily="2" charset="-122"/>
              </a:rPr>
              <a:t>……</a:t>
            </a:r>
          </a:p>
        </p:txBody>
      </p:sp>
      <p:pic>
        <p:nvPicPr>
          <p:cNvPr id="86032" name="Picture 16" descr="www"/>
          <p:cNvPicPr>
            <a:picLocks noChangeAspect="1" noChangeArrowheads="1"/>
          </p:cNvPicPr>
          <p:nvPr/>
        </p:nvPicPr>
        <p:blipFill>
          <a:blip r:embed="rId5" cstate="print"/>
          <a:stretch>
            <a:fillRect/>
          </a:stretch>
        </p:blipFill>
        <p:spPr bwMode="auto">
          <a:xfrm>
            <a:off x="4363524" y="1129091"/>
            <a:ext cx="4448175" cy="2965450"/>
          </a:xfrm>
          <a:prstGeom prst="rect">
            <a:avLst/>
          </a:prstGeom>
          <a:noFill/>
        </p:spPr>
      </p:pic>
      <p:pic>
        <p:nvPicPr>
          <p:cNvPr id="86034" name="Picture 18" descr="www"/>
          <p:cNvPicPr>
            <a:picLocks noChangeAspect="1" noChangeArrowheads="1"/>
          </p:cNvPicPr>
          <p:nvPr/>
        </p:nvPicPr>
        <p:blipFill>
          <a:blip r:embed="rId6" cstate="print"/>
          <a:stretch>
            <a:fillRect/>
          </a:stretch>
        </p:blipFill>
        <p:spPr bwMode="auto">
          <a:xfrm>
            <a:off x="4506443" y="1371149"/>
            <a:ext cx="4095750" cy="2730500"/>
          </a:xfrm>
          <a:prstGeom prst="rect">
            <a:avLst/>
          </a:prstGeom>
          <a:noFill/>
        </p:spPr>
      </p:pic>
      <p:grpSp>
        <p:nvGrpSpPr>
          <p:cNvPr id="86036" name="Group 20"/>
          <p:cNvGrpSpPr>
            <a:grpSpLocks/>
          </p:cNvGrpSpPr>
          <p:nvPr/>
        </p:nvGrpSpPr>
        <p:grpSpPr bwMode="auto">
          <a:xfrm>
            <a:off x="4304446" y="1286242"/>
            <a:ext cx="4416425" cy="3328988"/>
            <a:chOff x="2432" y="1695"/>
            <a:chExt cx="2782" cy="2097"/>
          </a:xfrm>
        </p:grpSpPr>
        <p:pic>
          <p:nvPicPr>
            <p:cNvPr id="86037" name="Picture 21" descr="hi"/>
            <p:cNvPicPr>
              <a:picLocks noChangeAspect="1" noChangeArrowheads="1"/>
            </p:cNvPicPr>
            <p:nvPr/>
          </p:nvPicPr>
          <p:blipFill>
            <a:blip r:embed="rId7" cstate="print"/>
            <a:stretch>
              <a:fillRect/>
            </a:stretch>
          </p:blipFill>
          <p:spPr bwMode="auto">
            <a:xfrm>
              <a:off x="2432" y="1695"/>
              <a:ext cx="1398" cy="2096"/>
            </a:xfrm>
            <a:prstGeom prst="rect">
              <a:avLst/>
            </a:prstGeom>
            <a:noFill/>
          </p:spPr>
        </p:pic>
        <p:pic>
          <p:nvPicPr>
            <p:cNvPr id="86038" name="Picture 22" descr="hi"/>
            <p:cNvPicPr>
              <a:picLocks noChangeAspect="1" noChangeArrowheads="1"/>
            </p:cNvPicPr>
            <p:nvPr/>
          </p:nvPicPr>
          <p:blipFill>
            <a:blip r:embed="rId8" cstate="print"/>
            <a:srcRect l="13707" t="10392" r="14848" b="17730"/>
            <a:stretch>
              <a:fillRect/>
            </a:stretch>
          </p:blipFill>
          <p:spPr bwMode="auto">
            <a:xfrm>
              <a:off x="3826" y="1697"/>
              <a:ext cx="1388" cy="2095"/>
            </a:xfrm>
            <a:prstGeom prst="rect">
              <a:avLst/>
            </a:prstGeom>
            <a:noFill/>
          </p:spPr>
        </p:pic>
      </p:grpSp>
      <p:grpSp>
        <p:nvGrpSpPr>
          <p:cNvPr id="86040" name="Group 24"/>
          <p:cNvGrpSpPr>
            <a:grpSpLocks/>
          </p:cNvGrpSpPr>
          <p:nvPr/>
        </p:nvGrpSpPr>
        <p:grpSpPr bwMode="auto">
          <a:xfrm>
            <a:off x="4610224" y="1177559"/>
            <a:ext cx="3825875" cy="3333750"/>
            <a:chOff x="2602" y="1693"/>
            <a:chExt cx="2410" cy="2100"/>
          </a:xfrm>
        </p:grpSpPr>
        <p:pic>
          <p:nvPicPr>
            <p:cNvPr id="86041" name="Picture 25" descr="www"/>
            <p:cNvPicPr>
              <a:picLocks noChangeAspect="1" noChangeArrowheads="1"/>
            </p:cNvPicPr>
            <p:nvPr/>
          </p:nvPicPr>
          <p:blipFill>
            <a:blip r:embed="rId9" cstate="print"/>
            <a:srcRect/>
            <a:stretch>
              <a:fillRect/>
            </a:stretch>
          </p:blipFill>
          <p:spPr bwMode="auto">
            <a:xfrm>
              <a:off x="2602" y="1693"/>
              <a:ext cx="1548" cy="2100"/>
            </a:xfrm>
            <a:prstGeom prst="rect">
              <a:avLst/>
            </a:prstGeom>
            <a:noFill/>
          </p:spPr>
        </p:pic>
        <p:pic>
          <p:nvPicPr>
            <p:cNvPr id="86042" name="Picture 26" descr="www"/>
            <p:cNvPicPr>
              <a:picLocks noChangeAspect="1" noChangeArrowheads="1"/>
            </p:cNvPicPr>
            <p:nvPr/>
          </p:nvPicPr>
          <p:blipFill>
            <a:blip r:embed="rId10" cstate="print"/>
            <a:srcRect/>
            <a:stretch>
              <a:fillRect/>
            </a:stretch>
          </p:blipFill>
          <p:spPr bwMode="auto">
            <a:xfrm>
              <a:off x="4112" y="1693"/>
              <a:ext cx="900" cy="2100"/>
            </a:xfrm>
            <a:prstGeom prst="rect">
              <a:avLst/>
            </a:prstGeom>
            <a:noFill/>
          </p:spPr>
        </p:pic>
      </p:grpSp>
      <p:grpSp>
        <p:nvGrpSpPr>
          <p:cNvPr id="34" name="组合 33"/>
          <p:cNvGrpSpPr/>
          <p:nvPr/>
        </p:nvGrpSpPr>
        <p:grpSpPr>
          <a:xfrm>
            <a:off x="4174958" y="1085928"/>
            <a:ext cx="4969042" cy="3765884"/>
            <a:chOff x="4451684" y="204537"/>
            <a:chExt cx="4969042" cy="3765884"/>
          </a:xfrm>
        </p:grpSpPr>
        <p:sp>
          <p:nvSpPr>
            <p:cNvPr id="30" name="矩形 29"/>
            <p:cNvSpPr/>
            <p:nvPr/>
          </p:nvSpPr>
          <p:spPr>
            <a:xfrm>
              <a:off x="4451684" y="204537"/>
              <a:ext cx="4969042" cy="3765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4" name="Picture 2" descr="H:\工作\文化传播公司\宣传\射礼\未标题-1.jpg"/>
            <p:cNvPicPr>
              <a:picLocks noChangeAspect="1" noChangeArrowheads="1"/>
            </p:cNvPicPr>
            <p:nvPr/>
          </p:nvPicPr>
          <p:blipFill>
            <a:blip r:embed="rId11" cstate="print"/>
            <a:srcRect/>
            <a:stretch>
              <a:fillRect/>
            </a:stretch>
          </p:blipFill>
          <p:spPr bwMode="auto">
            <a:xfrm>
              <a:off x="6683589" y="2179790"/>
              <a:ext cx="2673160" cy="1783519"/>
            </a:xfrm>
            <a:prstGeom prst="rect">
              <a:avLst/>
            </a:prstGeom>
            <a:noFill/>
          </p:spPr>
        </p:pic>
        <p:pic>
          <p:nvPicPr>
            <p:cNvPr id="3076" name="Picture 4" descr="H:\工作\文化传播公司\宣传\婚礼\IMG_2909.JPG"/>
            <p:cNvPicPr>
              <a:picLocks noChangeAspect="1" noChangeArrowheads="1"/>
            </p:cNvPicPr>
            <p:nvPr/>
          </p:nvPicPr>
          <p:blipFill>
            <a:blip r:embed="rId12" cstate="print"/>
            <a:srcRect/>
            <a:stretch>
              <a:fillRect/>
            </a:stretch>
          </p:blipFill>
          <p:spPr bwMode="auto">
            <a:xfrm>
              <a:off x="4470048" y="685800"/>
              <a:ext cx="1925747" cy="2888621"/>
            </a:xfrm>
            <a:prstGeom prst="rect">
              <a:avLst/>
            </a:prstGeom>
            <a:noFill/>
          </p:spPr>
        </p:pic>
        <p:pic>
          <p:nvPicPr>
            <p:cNvPr id="3077" name="Picture 5" descr="H:\工作\文化传播公司\宣传\成人礼\20080430_2e0ac05f7ba6413ad1cfpJ6Im658q5fG.jpg"/>
            <p:cNvPicPr>
              <a:picLocks noChangeAspect="1" noChangeArrowheads="1"/>
            </p:cNvPicPr>
            <p:nvPr/>
          </p:nvPicPr>
          <p:blipFill>
            <a:blip r:embed="rId13" cstate="print"/>
            <a:srcRect/>
            <a:stretch>
              <a:fillRect/>
            </a:stretch>
          </p:blipFill>
          <p:spPr bwMode="auto">
            <a:xfrm>
              <a:off x="6881854" y="228599"/>
              <a:ext cx="2514809" cy="1677737"/>
            </a:xfrm>
            <a:prstGeom prst="rect">
              <a:avLst/>
            </a:prstGeom>
            <a:noFill/>
          </p:spPr>
        </p:pic>
        <p:sp>
          <p:nvSpPr>
            <p:cNvPr id="31" name="TextBox 30"/>
            <p:cNvSpPr txBox="1"/>
            <p:nvPr/>
          </p:nvSpPr>
          <p:spPr>
            <a:xfrm>
              <a:off x="4535904" y="264694"/>
              <a:ext cx="721895"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婚礼</a:t>
              </a:r>
              <a:endParaRPr lang="zh-CN" altLang="en-US" dirty="0">
                <a:solidFill>
                  <a:schemeClr val="bg1"/>
                </a:solidFill>
                <a:latin typeface="方正隶书繁体" pitchFamily="65" charset="-122"/>
                <a:ea typeface="方正隶书繁体" pitchFamily="65" charset="-122"/>
              </a:endParaRPr>
            </a:p>
          </p:txBody>
        </p:sp>
        <p:sp>
          <p:nvSpPr>
            <p:cNvPr id="32" name="TextBox 31"/>
            <p:cNvSpPr txBox="1"/>
            <p:nvPr/>
          </p:nvSpPr>
          <p:spPr>
            <a:xfrm>
              <a:off x="8598567" y="3569368"/>
              <a:ext cx="721895"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射礼</a:t>
              </a:r>
              <a:endParaRPr lang="zh-CN" altLang="en-US" dirty="0">
                <a:solidFill>
                  <a:schemeClr val="bg1"/>
                </a:solidFill>
                <a:latin typeface="方正隶书繁体" pitchFamily="65" charset="-122"/>
                <a:ea typeface="方正隶书繁体" pitchFamily="65" charset="-122"/>
              </a:endParaRPr>
            </a:p>
          </p:txBody>
        </p:sp>
        <p:sp>
          <p:nvSpPr>
            <p:cNvPr id="33" name="TextBox 32"/>
            <p:cNvSpPr txBox="1"/>
            <p:nvPr/>
          </p:nvSpPr>
          <p:spPr>
            <a:xfrm>
              <a:off x="8373980" y="236620"/>
              <a:ext cx="982578"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成人礼</a:t>
              </a:r>
              <a:endParaRPr lang="zh-CN" altLang="en-US" dirty="0">
                <a:solidFill>
                  <a:schemeClr val="bg1"/>
                </a:solidFill>
                <a:latin typeface="方正隶书繁体" pitchFamily="65" charset="-122"/>
                <a:ea typeface="方正隶书繁体" pitchFamily="65" charset="-122"/>
              </a:endParaRPr>
            </a:p>
          </p:txBody>
        </p:sp>
      </p:grpSp>
      <p:grpSp>
        <p:nvGrpSpPr>
          <p:cNvPr id="35" name="组合 34"/>
          <p:cNvGrpSpPr/>
          <p:nvPr/>
        </p:nvGrpSpPr>
        <p:grpSpPr>
          <a:xfrm>
            <a:off x="4174958" y="1074205"/>
            <a:ext cx="4969042" cy="3765884"/>
            <a:chOff x="4451684" y="204537"/>
            <a:chExt cx="4969042" cy="3765884"/>
          </a:xfrm>
        </p:grpSpPr>
        <p:sp>
          <p:nvSpPr>
            <p:cNvPr id="36" name="矩形 35"/>
            <p:cNvSpPr/>
            <p:nvPr/>
          </p:nvSpPr>
          <p:spPr>
            <a:xfrm>
              <a:off x="4451684" y="204537"/>
              <a:ext cx="4969042" cy="3765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Picture 2" descr="H:\工作\文化传播公司\宣传\射礼\未标题-1.jpg"/>
            <p:cNvPicPr>
              <a:picLocks noChangeAspect="1" noChangeArrowheads="1"/>
            </p:cNvPicPr>
            <p:nvPr/>
          </p:nvPicPr>
          <p:blipFill>
            <a:blip r:embed="rId14" cstate="print"/>
            <a:stretch>
              <a:fillRect/>
            </a:stretch>
          </p:blipFill>
          <p:spPr bwMode="auto">
            <a:xfrm>
              <a:off x="6683589" y="2180496"/>
              <a:ext cx="2673160" cy="1782106"/>
            </a:xfrm>
            <a:prstGeom prst="rect">
              <a:avLst/>
            </a:prstGeom>
            <a:noFill/>
          </p:spPr>
        </p:pic>
        <p:pic>
          <p:nvPicPr>
            <p:cNvPr id="38" name="Picture 4" descr="H:\工作\文化传播公司\宣传\婚礼\IMG_2909.JPG"/>
            <p:cNvPicPr>
              <a:picLocks noChangeAspect="1" noChangeArrowheads="1"/>
            </p:cNvPicPr>
            <p:nvPr/>
          </p:nvPicPr>
          <p:blipFill>
            <a:blip r:embed="rId15" cstate="print"/>
            <a:srcRect l="11581" t="11988" r="11409" b="12395"/>
            <a:stretch>
              <a:fillRect/>
            </a:stretch>
          </p:blipFill>
          <p:spPr bwMode="auto">
            <a:xfrm>
              <a:off x="4479460" y="654333"/>
              <a:ext cx="1827246" cy="2808544"/>
            </a:xfrm>
            <a:prstGeom prst="rect">
              <a:avLst/>
            </a:prstGeom>
            <a:noFill/>
          </p:spPr>
        </p:pic>
        <p:pic>
          <p:nvPicPr>
            <p:cNvPr id="39" name="Picture 5" descr="H:\工作\文化传播公司\宣传\成人礼\20080430_2e0ac05f7ba6413ad1cfpJ6Im658q5fG.jpg"/>
            <p:cNvPicPr>
              <a:picLocks noChangeAspect="1" noChangeArrowheads="1"/>
            </p:cNvPicPr>
            <p:nvPr/>
          </p:nvPicPr>
          <p:blipFill>
            <a:blip r:embed="rId16" cstate="print"/>
            <a:srcRect l="5232"/>
            <a:stretch>
              <a:fillRect/>
            </a:stretch>
          </p:blipFill>
          <p:spPr bwMode="auto">
            <a:xfrm>
              <a:off x="6685916" y="486464"/>
              <a:ext cx="2687302" cy="1574638"/>
            </a:xfrm>
            <a:prstGeom prst="rect">
              <a:avLst/>
            </a:prstGeom>
            <a:noFill/>
          </p:spPr>
        </p:pic>
        <p:sp>
          <p:nvSpPr>
            <p:cNvPr id="40" name="TextBox 39"/>
            <p:cNvSpPr txBox="1"/>
            <p:nvPr/>
          </p:nvSpPr>
          <p:spPr>
            <a:xfrm>
              <a:off x="4535904" y="264694"/>
              <a:ext cx="721895"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茶礼</a:t>
              </a:r>
              <a:endParaRPr lang="zh-CN" altLang="en-US" dirty="0">
                <a:solidFill>
                  <a:schemeClr val="bg1"/>
                </a:solidFill>
                <a:latin typeface="方正隶书繁体" pitchFamily="65" charset="-122"/>
                <a:ea typeface="方正隶书繁体" pitchFamily="65" charset="-122"/>
              </a:endParaRPr>
            </a:p>
          </p:txBody>
        </p:sp>
        <p:sp>
          <p:nvSpPr>
            <p:cNvPr id="41" name="TextBox 40"/>
            <p:cNvSpPr txBox="1"/>
            <p:nvPr/>
          </p:nvSpPr>
          <p:spPr>
            <a:xfrm>
              <a:off x="8598567" y="3569368"/>
              <a:ext cx="721895"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祭礼</a:t>
              </a:r>
              <a:endParaRPr lang="zh-CN" altLang="en-US" dirty="0">
                <a:solidFill>
                  <a:schemeClr val="bg1"/>
                </a:solidFill>
                <a:latin typeface="方正隶书繁体" pitchFamily="65" charset="-122"/>
                <a:ea typeface="方正隶书繁体" pitchFamily="65" charset="-122"/>
              </a:endParaRPr>
            </a:p>
          </p:txBody>
        </p:sp>
        <p:sp>
          <p:nvSpPr>
            <p:cNvPr id="42" name="TextBox 41"/>
            <p:cNvSpPr txBox="1"/>
            <p:nvPr/>
          </p:nvSpPr>
          <p:spPr>
            <a:xfrm>
              <a:off x="8373980" y="236620"/>
              <a:ext cx="982578"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拜师礼</a:t>
              </a:r>
              <a:endParaRPr lang="zh-CN" altLang="en-US" dirty="0">
                <a:solidFill>
                  <a:schemeClr val="bg1"/>
                </a:solidFill>
                <a:latin typeface="方正隶书繁体" pitchFamily="65" charset="-122"/>
                <a:ea typeface="方正隶书繁体" pitchFamily="65" charset="-122"/>
              </a:endParaRPr>
            </a:p>
          </p:txBody>
        </p:sp>
      </p:grpSp>
      <p:grpSp>
        <p:nvGrpSpPr>
          <p:cNvPr id="44" name="组合 43"/>
          <p:cNvGrpSpPr/>
          <p:nvPr/>
        </p:nvGrpSpPr>
        <p:grpSpPr>
          <a:xfrm>
            <a:off x="4174958" y="1121097"/>
            <a:ext cx="4969042" cy="3765884"/>
            <a:chOff x="4451684" y="204537"/>
            <a:chExt cx="4969042" cy="3765884"/>
          </a:xfrm>
        </p:grpSpPr>
        <p:sp>
          <p:nvSpPr>
            <p:cNvPr id="45" name="矩形 44"/>
            <p:cNvSpPr/>
            <p:nvPr/>
          </p:nvSpPr>
          <p:spPr>
            <a:xfrm>
              <a:off x="4451684" y="204537"/>
              <a:ext cx="4969042" cy="37658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Picture 2" descr="H:\工作\文化传播公司\宣传\射礼\未标题-1.jpg"/>
            <p:cNvPicPr>
              <a:picLocks noChangeAspect="1" noChangeArrowheads="1"/>
            </p:cNvPicPr>
            <p:nvPr/>
          </p:nvPicPr>
          <p:blipFill>
            <a:blip r:embed="rId17" cstate="print"/>
            <a:stretch>
              <a:fillRect/>
            </a:stretch>
          </p:blipFill>
          <p:spPr bwMode="auto">
            <a:xfrm>
              <a:off x="6683589" y="2182800"/>
              <a:ext cx="2673160" cy="1777498"/>
            </a:xfrm>
            <a:prstGeom prst="rect">
              <a:avLst/>
            </a:prstGeom>
            <a:noFill/>
          </p:spPr>
        </p:pic>
        <p:pic>
          <p:nvPicPr>
            <p:cNvPr id="47" name="Picture 4" descr="H:\工作\文化传播公司\宣传\婚礼\IMG_2909.JPG"/>
            <p:cNvPicPr>
              <a:picLocks noChangeAspect="1" noChangeArrowheads="1"/>
            </p:cNvPicPr>
            <p:nvPr/>
          </p:nvPicPr>
          <p:blipFill>
            <a:blip r:embed="rId18" cstate="print"/>
            <a:stretch>
              <a:fillRect/>
            </a:stretch>
          </p:blipFill>
          <p:spPr bwMode="auto">
            <a:xfrm>
              <a:off x="4470048" y="686818"/>
              <a:ext cx="1925747" cy="2886584"/>
            </a:xfrm>
            <a:prstGeom prst="rect">
              <a:avLst/>
            </a:prstGeom>
            <a:noFill/>
          </p:spPr>
        </p:pic>
        <p:pic>
          <p:nvPicPr>
            <p:cNvPr id="48" name="Picture 5" descr="H:\工作\文化传播公司\宣传\成人礼\20080430_2e0ac05f7ba6413ad1cfpJ6Im658q5fG.jpg"/>
            <p:cNvPicPr>
              <a:picLocks noChangeAspect="1" noChangeArrowheads="1"/>
            </p:cNvPicPr>
            <p:nvPr/>
          </p:nvPicPr>
          <p:blipFill>
            <a:blip r:embed="rId19" cstate="print"/>
            <a:stretch>
              <a:fillRect/>
            </a:stretch>
          </p:blipFill>
          <p:spPr bwMode="auto">
            <a:xfrm>
              <a:off x="6717014" y="228599"/>
              <a:ext cx="2632150" cy="1824958"/>
            </a:xfrm>
            <a:prstGeom prst="rect">
              <a:avLst/>
            </a:prstGeom>
            <a:noFill/>
          </p:spPr>
        </p:pic>
        <p:sp>
          <p:nvSpPr>
            <p:cNvPr id="49" name="TextBox 48"/>
            <p:cNvSpPr txBox="1"/>
            <p:nvPr/>
          </p:nvSpPr>
          <p:spPr>
            <a:xfrm>
              <a:off x="4535905" y="264694"/>
              <a:ext cx="786064"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端午</a:t>
              </a:r>
              <a:endParaRPr lang="zh-CN" altLang="en-US" dirty="0">
                <a:solidFill>
                  <a:schemeClr val="bg1"/>
                </a:solidFill>
                <a:latin typeface="方正隶书繁体" pitchFamily="65" charset="-122"/>
                <a:ea typeface="方正隶书繁体" pitchFamily="65" charset="-122"/>
              </a:endParaRPr>
            </a:p>
          </p:txBody>
        </p:sp>
        <p:sp>
          <p:nvSpPr>
            <p:cNvPr id="50" name="TextBox 49"/>
            <p:cNvSpPr txBox="1"/>
            <p:nvPr/>
          </p:nvSpPr>
          <p:spPr>
            <a:xfrm>
              <a:off x="8076891" y="3569368"/>
              <a:ext cx="1243572"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重阳登高</a:t>
              </a:r>
              <a:endParaRPr lang="zh-CN" altLang="en-US" dirty="0">
                <a:solidFill>
                  <a:schemeClr val="bg1"/>
                </a:solidFill>
                <a:latin typeface="方正隶书繁体" pitchFamily="65" charset="-122"/>
                <a:ea typeface="方正隶书繁体" pitchFamily="65" charset="-122"/>
              </a:endParaRPr>
            </a:p>
          </p:txBody>
        </p:sp>
        <p:sp>
          <p:nvSpPr>
            <p:cNvPr id="51" name="TextBox 50"/>
            <p:cNvSpPr txBox="1"/>
            <p:nvPr/>
          </p:nvSpPr>
          <p:spPr>
            <a:xfrm>
              <a:off x="8076891" y="236620"/>
              <a:ext cx="1279667" cy="400110"/>
            </a:xfrm>
            <a:prstGeom prst="rect">
              <a:avLst/>
            </a:prstGeom>
            <a:solidFill>
              <a:srgbClr val="FF0000"/>
            </a:solidFill>
          </p:spPr>
          <p:txBody>
            <a:bodyPr wrap="square" rtlCol="0">
              <a:spAutoFit/>
            </a:bodyPr>
            <a:lstStyle/>
            <a:p>
              <a:pPr algn="ctr"/>
              <a:r>
                <a:rPr lang="zh-CN" altLang="en-US" dirty="0" smtClean="0">
                  <a:solidFill>
                    <a:schemeClr val="bg1"/>
                  </a:solidFill>
                  <a:latin typeface="方正隶书繁体" pitchFamily="65" charset="-122"/>
                  <a:ea typeface="方正隶书繁体" pitchFamily="65" charset="-122"/>
                </a:rPr>
                <a:t>上元灯会</a:t>
              </a:r>
              <a:endParaRPr lang="zh-CN" altLang="en-US" dirty="0">
                <a:solidFill>
                  <a:schemeClr val="bg1"/>
                </a:solidFill>
                <a:latin typeface="方正隶书繁体" pitchFamily="65" charset="-122"/>
                <a:ea typeface="方正隶书繁体" pitchFamily="65" charset="-122"/>
              </a:endParaRPr>
            </a:p>
          </p:txBody>
        </p:sp>
      </p:grpSp>
      <p:sp>
        <p:nvSpPr>
          <p:cNvPr id="52" name="Text Box 23"/>
          <p:cNvSpPr txBox="1">
            <a:spLocks noChangeArrowheads="1"/>
          </p:cNvSpPr>
          <p:nvPr/>
        </p:nvSpPr>
        <p:spPr bwMode="auto">
          <a:xfrm>
            <a:off x="1219810" y="3661264"/>
            <a:ext cx="3003550" cy="396875"/>
          </a:xfrm>
          <a:prstGeom prst="rect">
            <a:avLst/>
          </a:prstGeom>
          <a:noFill/>
          <a:ln w="9525">
            <a:noFill/>
            <a:miter lim="800000"/>
            <a:headEnd/>
            <a:tailEnd/>
          </a:ln>
          <a:effectLst/>
        </p:spPr>
        <p:txBody>
          <a:bodyPr>
            <a:spAutoFit/>
          </a:bodyPr>
          <a:lstStyle/>
          <a:p>
            <a:pPr>
              <a:buFontTx/>
              <a:buChar char="•"/>
            </a:pPr>
            <a:r>
              <a:rPr lang="en-US" altLang="zh-CN" b="1" dirty="0">
                <a:solidFill>
                  <a:schemeClr val="bg1"/>
                </a:solidFill>
              </a:rPr>
              <a:t> </a:t>
            </a:r>
            <a:r>
              <a:rPr lang="zh-CN" altLang="en-US" b="1" dirty="0">
                <a:solidFill>
                  <a:schemeClr val="bg1"/>
                </a:solidFill>
              </a:rPr>
              <a:t>精研历史、正本清源</a:t>
            </a:r>
          </a:p>
        </p:txBody>
      </p:sp>
      <p:grpSp>
        <p:nvGrpSpPr>
          <p:cNvPr id="55" name="组合 54"/>
          <p:cNvGrpSpPr/>
          <p:nvPr/>
        </p:nvGrpSpPr>
        <p:grpSpPr>
          <a:xfrm>
            <a:off x="4548554" y="1462575"/>
            <a:ext cx="4052276" cy="2874963"/>
            <a:chOff x="5580185" y="1228114"/>
            <a:chExt cx="4052276" cy="2874963"/>
          </a:xfrm>
        </p:grpSpPr>
        <p:pic>
          <p:nvPicPr>
            <p:cNvPr id="53" name="Picture 25" descr="www"/>
            <p:cNvPicPr>
              <a:picLocks noChangeAspect="1" noChangeArrowheads="1"/>
            </p:cNvPicPr>
            <p:nvPr/>
          </p:nvPicPr>
          <p:blipFill>
            <a:blip r:embed="rId20" cstate="print"/>
            <a:srcRect l="31592" r="18184"/>
            <a:stretch>
              <a:fillRect/>
            </a:stretch>
          </p:blipFill>
          <p:spPr bwMode="auto">
            <a:xfrm>
              <a:off x="5580185" y="1228114"/>
              <a:ext cx="2157046" cy="2863239"/>
            </a:xfrm>
            <a:prstGeom prst="rect">
              <a:avLst/>
            </a:prstGeom>
            <a:noFill/>
          </p:spPr>
        </p:pic>
        <p:pic>
          <p:nvPicPr>
            <p:cNvPr id="54" name="Picture 25" descr="www"/>
            <p:cNvPicPr>
              <a:picLocks noChangeAspect="1" noChangeArrowheads="1"/>
            </p:cNvPicPr>
            <p:nvPr/>
          </p:nvPicPr>
          <p:blipFill>
            <a:blip r:embed="rId21" cstate="print"/>
            <a:srcRect l="15031" t="16517" r="13546" b="12060"/>
            <a:stretch>
              <a:fillRect/>
            </a:stretch>
          </p:blipFill>
          <p:spPr bwMode="auto">
            <a:xfrm>
              <a:off x="7717692" y="1230923"/>
              <a:ext cx="1914769" cy="2872154"/>
            </a:xfrm>
            <a:prstGeom prst="rect">
              <a:avLst/>
            </a:prstGeom>
            <a:noFill/>
          </p:spPr>
        </p:pic>
      </p:grpSp>
      <p:sp>
        <p:nvSpPr>
          <p:cNvPr id="56" name="Text Box 27"/>
          <p:cNvSpPr txBox="1">
            <a:spLocks noChangeArrowheads="1"/>
          </p:cNvSpPr>
          <p:nvPr/>
        </p:nvSpPr>
        <p:spPr bwMode="auto">
          <a:xfrm>
            <a:off x="3071816" y="5559413"/>
            <a:ext cx="4668837" cy="457200"/>
          </a:xfrm>
          <a:prstGeom prst="rect">
            <a:avLst/>
          </a:prstGeom>
          <a:noFill/>
          <a:ln w="9525">
            <a:noFill/>
            <a:miter lim="800000"/>
            <a:headEnd/>
            <a:tailEnd/>
          </a:ln>
          <a:effectLst/>
        </p:spPr>
        <p:txBody>
          <a:bodyPr>
            <a:spAutoFit/>
          </a:bodyPr>
          <a:lstStyle/>
          <a:p>
            <a:r>
              <a:rPr lang="zh-CN" altLang="en-US" sz="2400" b="1" dirty="0" smtClean="0">
                <a:solidFill>
                  <a:srgbClr val="FF0000"/>
                </a:solidFill>
                <a:ea typeface="黑体" pitchFamily="2" charset="-122"/>
              </a:rPr>
              <a:t>我们须要你的加入</a:t>
            </a:r>
            <a:r>
              <a:rPr lang="en-US" altLang="zh-CN" sz="2400" b="1" dirty="0" smtClean="0">
                <a:solidFill>
                  <a:srgbClr val="FF0000"/>
                </a:solidFill>
                <a:ea typeface="黑体" pitchFamily="2" charset="-122"/>
              </a:rPr>
              <a:t>……</a:t>
            </a:r>
            <a:endParaRPr lang="en-US" altLang="zh-CN" sz="2400" b="1" dirty="0">
              <a:solidFill>
                <a:srgbClr val="FF0000"/>
              </a:solidFill>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6020"/>
                                        </p:tgtEl>
                                        <p:attrNameLst>
                                          <p:attrName>style.visibility</p:attrName>
                                        </p:attrNameLst>
                                      </p:cBhvr>
                                      <p:to>
                                        <p:strVal val="visible"/>
                                      </p:to>
                                    </p:set>
                                    <p:anim calcmode="lin" valueType="num">
                                      <p:cBhvr additive="base">
                                        <p:cTn id="7" dur="1000" fill="hold"/>
                                        <p:tgtEl>
                                          <p:spTgt spid="86020"/>
                                        </p:tgtEl>
                                        <p:attrNameLst>
                                          <p:attrName>ppt_x</p:attrName>
                                        </p:attrNameLst>
                                      </p:cBhvr>
                                      <p:tavLst>
                                        <p:tav tm="0">
                                          <p:val>
                                            <p:strVal val="#ppt_x"/>
                                          </p:val>
                                        </p:tav>
                                        <p:tav tm="100000">
                                          <p:val>
                                            <p:strVal val="#ppt_x"/>
                                          </p:val>
                                        </p:tav>
                                      </p:tavLst>
                                    </p:anim>
                                    <p:anim calcmode="lin" valueType="num">
                                      <p:cBhvr additive="base">
                                        <p:cTn id="8" dur="1000" fill="hold"/>
                                        <p:tgtEl>
                                          <p:spTgt spid="860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021"/>
                                        </p:tgtEl>
                                        <p:attrNameLst>
                                          <p:attrName>style.visibility</p:attrName>
                                        </p:attrNameLst>
                                      </p:cBhvr>
                                      <p:to>
                                        <p:strVal val="visible"/>
                                      </p:to>
                                    </p:set>
                                    <p:anim calcmode="lin" valueType="num">
                                      <p:cBhvr additive="base">
                                        <p:cTn id="13" dur="1000" fill="hold"/>
                                        <p:tgtEl>
                                          <p:spTgt spid="86021"/>
                                        </p:tgtEl>
                                        <p:attrNameLst>
                                          <p:attrName>ppt_x</p:attrName>
                                        </p:attrNameLst>
                                      </p:cBhvr>
                                      <p:tavLst>
                                        <p:tav tm="0">
                                          <p:val>
                                            <p:strVal val="#ppt_x"/>
                                          </p:val>
                                        </p:tav>
                                        <p:tav tm="100000">
                                          <p:val>
                                            <p:strVal val="#ppt_x"/>
                                          </p:val>
                                        </p:tav>
                                      </p:tavLst>
                                    </p:anim>
                                    <p:anim calcmode="lin" valueType="num">
                                      <p:cBhvr additive="base">
                                        <p:cTn id="14" dur="1000" fill="hold"/>
                                        <p:tgtEl>
                                          <p:spTgt spid="86021"/>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86022"/>
                                        </p:tgtEl>
                                        <p:attrNameLst>
                                          <p:attrName>style.visibility</p:attrName>
                                        </p:attrNameLst>
                                      </p:cBhvr>
                                      <p:to>
                                        <p:strVal val="visible"/>
                                      </p:to>
                                    </p:set>
                                    <p:anim calcmode="lin" valueType="num">
                                      <p:cBhvr additive="base">
                                        <p:cTn id="18" dur="1000" fill="hold"/>
                                        <p:tgtEl>
                                          <p:spTgt spid="86022"/>
                                        </p:tgtEl>
                                        <p:attrNameLst>
                                          <p:attrName>ppt_x</p:attrName>
                                        </p:attrNameLst>
                                      </p:cBhvr>
                                      <p:tavLst>
                                        <p:tav tm="0">
                                          <p:val>
                                            <p:strVal val="#ppt_x"/>
                                          </p:val>
                                        </p:tav>
                                        <p:tav tm="100000">
                                          <p:val>
                                            <p:strVal val="#ppt_x"/>
                                          </p:val>
                                        </p:tav>
                                      </p:tavLst>
                                    </p:anim>
                                    <p:anim calcmode="lin" valueType="num">
                                      <p:cBhvr additive="base">
                                        <p:cTn id="19" dur="1000" fill="hold"/>
                                        <p:tgtEl>
                                          <p:spTgt spid="8602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xit" presetSubtype="1" fill="hold" nodeType="clickEffect">
                                  <p:stCondLst>
                                    <p:cond delay="0"/>
                                  </p:stCondLst>
                                  <p:childTnLst>
                                    <p:anim calcmode="lin" valueType="num">
                                      <p:cBhvr additive="base">
                                        <p:cTn id="23" dur="500"/>
                                        <p:tgtEl>
                                          <p:spTgt spid="86022"/>
                                        </p:tgtEl>
                                        <p:attrNameLst>
                                          <p:attrName>ppt_x</p:attrName>
                                        </p:attrNameLst>
                                      </p:cBhvr>
                                      <p:tavLst>
                                        <p:tav tm="0">
                                          <p:val>
                                            <p:strVal val="ppt_x"/>
                                          </p:val>
                                        </p:tav>
                                        <p:tav tm="100000">
                                          <p:val>
                                            <p:strVal val="ppt_x"/>
                                          </p:val>
                                        </p:tav>
                                      </p:tavLst>
                                    </p:anim>
                                    <p:anim calcmode="lin" valueType="num">
                                      <p:cBhvr additive="base">
                                        <p:cTn id="24" dur="500"/>
                                        <p:tgtEl>
                                          <p:spTgt spid="86022"/>
                                        </p:tgtEl>
                                        <p:attrNameLst>
                                          <p:attrName>ppt_y</p:attrName>
                                        </p:attrNameLst>
                                      </p:cBhvr>
                                      <p:tavLst>
                                        <p:tav tm="0">
                                          <p:val>
                                            <p:strVal val="ppt_y"/>
                                          </p:val>
                                        </p:tav>
                                        <p:tav tm="100000">
                                          <p:val>
                                            <p:strVal val="0-ppt_h/2"/>
                                          </p:val>
                                        </p:tav>
                                      </p:tavLst>
                                    </p:anim>
                                    <p:set>
                                      <p:cBhvr>
                                        <p:cTn id="25" dur="1" fill="hold">
                                          <p:stCondLst>
                                            <p:cond delay="499"/>
                                          </p:stCondLst>
                                        </p:cTn>
                                        <p:tgtEl>
                                          <p:spTgt spid="86022"/>
                                        </p:tgtEl>
                                        <p:attrNameLst>
                                          <p:attrName>style.visibility</p:attrName>
                                        </p:attrNameLst>
                                      </p:cBhvr>
                                      <p:to>
                                        <p:strVal val="hidden"/>
                                      </p:to>
                                    </p:se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86025"/>
                                        </p:tgtEl>
                                        <p:attrNameLst>
                                          <p:attrName>style.visibility</p:attrName>
                                        </p:attrNameLst>
                                      </p:cBhvr>
                                      <p:to>
                                        <p:strVal val="visible"/>
                                      </p:to>
                                    </p:set>
                                    <p:anim calcmode="lin" valueType="num">
                                      <p:cBhvr additive="base">
                                        <p:cTn id="29" dur="1000" fill="hold"/>
                                        <p:tgtEl>
                                          <p:spTgt spid="86025"/>
                                        </p:tgtEl>
                                        <p:attrNameLst>
                                          <p:attrName>ppt_x</p:attrName>
                                        </p:attrNameLst>
                                      </p:cBhvr>
                                      <p:tavLst>
                                        <p:tav tm="0">
                                          <p:val>
                                            <p:strVal val="#ppt_x"/>
                                          </p:val>
                                        </p:tav>
                                        <p:tav tm="100000">
                                          <p:val>
                                            <p:strVal val="#ppt_x"/>
                                          </p:val>
                                        </p:tav>
                                      </p:tavLst>
                                    </p:anim>
                                    <p:anim calcmode="lin" valueType="num">
                                      <p:cBhvr additive="base">
                                        <p:cTn id="30" dur="1000" fill="hold"/>
                                        <p:tgtEl>
                                          <p:spTgt spid="86025"/>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500" fill="hold"/>
                                        <p:tgtEl>
                                          <p:spTgt spid="44"/>
                                        </p:tgtEl>
                                        <p:attrNameLst>
                                          <p:attrName>ppt_x</p:attrName>
                                        </p:attrNameLst>
                                      </p:cBhvr>
                                      <p:tavLst>
                                        <p:tav tm="0">
                                          <p:val>
                                            <p:strVal val="#ppt_x"/>
                                          </p:val>
                                        </p:tav>
                                        <p:tav tm="100000">
                                          <p:val>
                                            <p:strVal val="#ppt_x"/>
                                          </p:val>
                                        </p:tav>
                                      </p:tavLst>
                                    </p:anim>
                                    <p:anim calcmode="lin" valueType="num">
                                      <p:cBhvr additive="base">
                                        <p:cTn id="3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xit" presetSubtype="1" fill="hold" nodeType="clickEffect">
                                  <p:stCondLst>
                                    <p:cond delay="0"/>
                                  </p:stCondLst>
                                  <p:childTnLst>
                                    <p:anim calcmode="lin" valueType="num">
                                      <p:cBhvr additive="base">
                                        <p:cTn id="39" dur="500"/>
                                        <p:tgtEl>
                                          <p:spTgt spid="44"/>
                                        </p:tgtEl>
                                        <p:attrNameLst>
                                          <p:attrName>ppt_x</p:attrName>
                                        </p:attrNameLst>
                                      </p:cBhvr>
                                      <p:tavLst>
                                        <p:tav tm="0">
                                          <p:val>
                                            <p:strVal val="ppt_x"/>
                                          </p:val>
                                        </p:tav>
                                        <p:tav tm="100000">
                                          <p:val>
                                            <p:strVal val="ppt_x"/>
                                          </p:val>
                                        </p:tav>
                                      </p:tavLst>
                                    </p:anim>
                                    <p:anim calcmode="lin" valueType="num">
                                      <p:cBhvr additive="base">
                                        <p:cTn id="40" dur="500"/>
                                        <p:tgtEl>
                                          <p:spTgt spid="44"/>
                                        </p:tgtEl>
                                        <p:attrNameLst>
                                          <p:attrName>ppt_y</p:attrName>
                                        </p:attrNameLst>
                                      </p:cBhvr>
                                      <p:tavLst>
                                        <p:tav tm="0">
                                          <p:val>
                                            <p:strVal val="ppt_y"/>
                                          </p:val>
                                        </p:tav>
                                        <p:tav tm="100000">
                                          <p:val>
                                            <p:strVal val="0-ppt_h/2"/>
                                          </p:val>
                                        </p:tav>
                                      </p:tavLst>
                                    </p:anim>
                                    <p:set>
                                      <p:cBhvr>
                                        <p:cTn id="41" dur="1" fill="hold">
                                          <p:stCondLst>
                                            <p:cond delay="499"/>
                                          </p:stCondLst>
                                        </p:cTn>
                                        <p:tgtEl>
                                          <p:spTgt spid="44"/>
                                        </p:tgtEl>
                                        <p:attrNameLst>
                                          <p:attrName>style.visibility</p:attrName>
                                        </p:attrNameLst>
                                      </p:cBhvr>
                                      <p:to>
                                        <p:strVal val="hidden"/>
                                      </p:to>
                                    </p:set>
                                  </p:childTnLst>
                                </p:cTn>
                              </p:par>
                            </p:childTnLst>
                          </p:cTn>
                        </p:par>
                        <p:par>
                          <p:cTn id="42" fill="hold">
                            <p:stCondLst>
                              <p:cond delay="500"/>
                            </p:stCondLst>
                            <p:childTnLst>
                              <p:par>
                                <p:cTn id="43" presetID="2" presetClass="entr" presetSubtype="4" fill="hold" grpId="0" nodeType="afterEffect">
                                  <p:stCondLst>
                                    <p:cond delay="0"/>
                                  </p:stCondLst>
                                  <p:childTnLst>
                                    <p:set>
                                      <p:cBhvr>
                                        <p:cTn id="44" dur="1" fill="hold">
                                          <p:stCondLst>
                                            <p:cond delay="0"/>
                                          </p:stCondLst>
                                        </p:cTn>
                                        <p:tgtEl>
                                          <p:spTgt spid="86027"/>
                                        </p:tgtEl>
                                        <p:attrNameLst>
                                          <p:attrName>style.visibility</p:attrName>
                                        </p:attrNameLst>
                                      </p:cBhvr>
                                      <p:to>
                                        <p:strVal val="visible"/>
                                      </p:to>
                                    </p:set>
                                    <p:anim calcmode="lin" valueType="num">
                                      <p:cBhvr additive="base">
                                        <p:cTn id="45" dur="1000" fill="hold"/>
                                        <p:tgtEl>
                                          <p:spTgt spid="86027"/>
                                        </p:tgtEl>
                                        <p:attrNameLst>
                                          <p:attrName>ppt_x</p:attrName>
                                        </p:attrNameLst>
                                      </p:cBhvr>
                                      <p:tavLst>
                                        <p:tav tm="0">
                                          <p:val>
                                            <p:strVal val="#ppt_x"/>
                                          </p:val>
                                        </p:tav>
                                        <p:tav tm="100000">
                                          <p:val>
                                            <p:strVal val="#ppt_x"/>
                                          </p:val>
                                        </p:tav>
                                      </p:tavLst>
                                    </p:anim>
                                    <p:anim calcmode="lin" valueType="num">
                                      <p:cBhvr additive="base">
                                        <p:cTn id="46" dur="1000" fill="hold"/>
                                        <p:tgtEl>
                                          <p:spTgt spid="86027"/>
                                        </p:tgtEl>
                                        <p:attrNameLst>
                                          <p:attrName>ppt_y</p:attrName>
                                        </p:attrNameLst>
                                      </p:cBhvr>
                                      <p:tavLst>
                                        <p:tav tm="0">
                                          <p:val>
                                            <p:strVal val="1+#ppt_h/2"/>
                                          </p:val>
                                        </p:tav>
                                        <p:tav tm="100000">
                                          <p:val>
                                            <p:strVal val="#ppt_y"/>
                                          </p:val>
                                        </p:tav>
                                      </p:tavLst>
                                    </p:anim>
                                  </p:childTnLst>
                                </p:cTn>
                              </p:par>
                            </p:childTnLst>
                          </p:cTn>
                        </p:par>
                        <p:par>
                          <p:cTn id="47" fill="hold">
                            <p:stCondLst>
                              <p:cond delay="1500"/>
                            </p:stCondLst>
                            <p:childTnLst>
                              <p:par>
                                <p:cTn id="48" presetID="2" presetClass="entr" presetSubtype="4"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ppt_x"/>
                                          </p:val>
                                        </p:tav>
                                        <p:tav tm="100000">
                                          <p:val>
                                            <p:strVal val="#ppt_x"/>
                                          </p:val>
                                        </p:tav>
                                      </p:tavLst>
                                    </p:anim>
                                    <p:anim calcmode="lin" valueType="num">
                                      <p:cBhvr additive="base">
                                        <p:cTn id="51"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xit" presetSubtype="1" fill="hold" nodeType="clickEffect">
                                  <p:stCondLst>
                                    <p:cond delay="0"/>
                                  </p:stCondLst>
                                  <p:childTnLst>
                                    <p:anim calcmode="lin" valueType="num">
                                      <p:cBhvr additive="base">
                                        <p:cTn id="55" dur="500"/>
                                        <p:tgtEl>
                                          <p:spTgt spid="34"/>
                                        </p:tgtEl>
                                        <p:attrNameLst>
                                          <p:attrName>ppt_x</p:attrName>
                                        </p:attrNameLst>
                                      </p:cBhvr>
                                      <p:tavLst>
                                        <p:tav tm="0">
                                          <p:val>
                                            <p:strVal val="ppt_x"/>
                                          </p:val>
                                        </p:tav>
                                        <p:tav tm="100000">
                                          <p:val>
                                            <p:strVal val="ppt_x"/>
                                          </p:val>
                                        </p:tav>
                                      </p:tavLst>
                                    </p:anim>
                                    <p:anim calcmode="lin" valueType="num">
                                      <p:cBhvr additive="base">
                                        <p:cTn id="56" dur="500"/>
                                        <p:tgtEl>
                                          <p:spTgt spid="34"/>
                                        </p:tgtEl>
                                        <p:attrNameLst>
                                          <p:attrName>ppt_y</p:attrName>
                                        </p:attrNameLst>
                                      </p:cBhvr>
                                      <p:tavLst>
                                        <p:tav tm="0">
                                          <p:val>
                                            <p:strVal val="ppt_y"/>
                                          </p:val>
                                        </p:tav>
                                        <p:tav tm="100000">
                                          <p:val>
                                            <p:strVal val="0-ppt_h/2"/>
                                          </p:val>
                                        </p:tav>
                                      </p:tavLst>
                                    </p:anim>
                                    <p:set>
                                      <p:cBhvr>
                                        <p:cTn id="57" dur="1" fill="hold">
                                          <p:stCondLst>
                                            <p:cond delay="499"/>
                                          </p:stCondLst>
                                        </p:cTn>
                                        <p:tgtEl>
                                          <p:spTgt spid="34"/>
                                        </p:tgtEl>
                                        <p:attrNameLst>
                                          <p:attrName>style.visibility</p:attrName>
                                        </p:attrNameLst>
                                      </p:cBhvr>
                                      <p:to>
                                        <p:strVal val="hidden"/>
                                      </p:to>
                                    </p:set>
                                  </p:childTnLst>
                                </p:cTn>
                              </p:par>
                            </p:childTnLst>
                          </p:cTn>
                        </p:par>
                        <p:par>
                          <p:cTn id="58" fill="hold">
                            <p:stCondLst>
                              <p:cond delay="500"/>
                            </p:stCondLst>
                            <p:childTnLst>
                              <p:par>
                                <p:cTn id="59" presetID="2" presetClass="entr" presetSubtype="4"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ppt_x"/>
                                          </p:val>
                                        </p:tav>
                                        <p:tav tm="100000">
                                          <p:val>
                                            <p:strVal val="#ppt_x"/>
                                          </p:val>
                                        </p:tav>
                                      </p:tavLst>
                                    </p:anim>
                                    <p:anim calcmode="lin" valueType="num">
                                      <p:cBhvr additive="base">
                                        <p:cTn id="6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xit" presetSubtype="1" fill="hold" nodeType="clickEffect">
                                  <p:stCondLst>
                                    <p:cond delay="0"/>
                                  </p:stCondLst>
                                  <p:childTnLst>
                                    <p:anim calcmode="lin" valueType="num">
                                      <p:cBhvr additive="base">
                                        <p:cTn id="66" dur="500"/>
                                        <p:tgtEl>
                                          <p:spTgt spid="35"/>
                                        </p:tgtEl>
                                        <p:attrNameLst>
                                          <p:attrName>ppt_x</p:attrName>
                                        </p:attrNameLst>
                                      </p:cBhvr>
                                      <p:tavLst>
                                        <p:tav tm="0">
                                          <p:val>
                                            <p:strVal val="ppt_x"/>
                                          </p:val>
                                        </p:tav>
                                        <p:tav tm="100000">
                                          <p:val>
                                            <p:strVal val="ppt_x"/>
                                          </p:val>
                                        </p:tav>
                                      </p:tavLst>
                                    </p:anim>
                                    <p:anim calcmode="lin" valueType="num">
                                      <p:cBhvr additive="base">
                                        <p:cTn id="67" dur="500"/>
                                        <p:tgtEl>
                                          <p:spTgt spid="35"/>
                                        </p:tgtEl>
                                        <p:attrNameLst>
                                          <p:attrName>ppt_y</p:attrName>
                                        </p:attrNameLst>
                                      </p:cBhvr>
                                      <p:tavLst>
                                        <p:tav tm="0">
                                          <p:val>
                                            <p:strVal val="ppt_y"/>
                                          </p:val>
                                        </p:tav>
                                        <p:tav tm="100000">
                                          <p:val>
                                            <p:strVal val="0-ppt_h/2"/>
                                          </p:val>
                                        </p:tav>
                                      </p:tavLst>
                                    </p:anim>
                                    <p:set>
                                      <p:cBhvr>
                                        <p:cTn id="68" dur="1" fill="hold">
                                          <p:stCondLst>
                                            <p:cond delay="499"/>
                                          </p:stCondLst>
                                        </p:cTn>
                                        <p:tgtEl>
                                          <p:spTgt spid="35"/>
                                        </p:tgtEl>
                                        <p:attrNameLst>
                                          <p:attrName>style.visibility</p:attrName>
                                        </p:attrNameLst>
                                      </p:cBhvr>
                                      <p:to>
                                        <p:strVal val="hidden"/>
                                      </p:to>
                                    </p:set>
                                  </p:childTnLst>
                                </p:cTn>
                              </p:par>
                            </p:childTnLst>
                          </p:cTn>
                        </p:par>
                        <p:par>
                          <p:cTn id="69" fill="hold">
                            <p:stCondLst>
                              <p:cond delay="500"/>
                            </p:stCondLst>
                            <p:childTnLst>
                              <p:par>
                                <p:cTn id="70" presetID="2" presetClass="entr" presetSubtype="4" fill="hold" grpId="0" nodeType="afterEffect">
                                  <p:stCondLst>
                                    <p:cond delay="0"/>
                                  </p:stCondLst>
                                  <p:childTnLst>
                                    <p:set>
                                      <p:cBhvr>
                                        <p:cTn id="71" dur="1" fill="hold">
                                          <p:stCondLst>
                                            <p:cond delay="0"/>
                                          </p:stCondLst>
                                        </p:cTn>
                                        <p:tgtEl>
                                          <p:spTgt spid="86031"/>
                                        </p:tgtEl>
                                        <p:attrNameLst>
                                          <p:attrName>style.visibility</p:attrName>
                                        </p:attrNameLst>
                                      </p:cBhvr>
                                      <p:to>
                                        <p:strVal val="visible"/>
                                      </p:to>
                                    </p:set>
                                    <p:anim calcmode="lin" valueType="num">
                                      <p:cBhvr additive="base">
                                        <p:cTn id="72" dur="1000" fill="hold"/>
                                        <p:tgtEl>
                                          <p:spTgt spid="86031"/>
                                        </p:tgtEl>
                                        <p:attrNameLst>
                                          <p:attrName>ppt_x</p:attrName>
                                        </p:attrNameLst>
                                      </p:cBhvr>
                                      <p:tavLst>
                                        <p:tav tm="0">
                                          <p:val>
                                            <p:strVal val="#ppt_x"/>
                                          </p:val>
                                        </p:tav>
                                        <p:tav tm="100000">
                                          <p:val>
                                            <p:strVal val="#ppt_x"/>
                                          </p:val>
                                        </p:tav>
                                      </p:tavLst>
                                    </p:anim>
                                    <p:anim calcmode="lin" valueType="num">
                                      <p:cBhvr additive="base">
                                        <p:cTn id="73" dur="1000" fill="hold"/>
                                        <p:tgtEl>
                                          <p:spTgt spid="86031"/>
                                        </p:tgtEl>
                                        <p:attrNameLst>
                                          <p:attrName>ppt_y</p:attrName>
                                        </p:attrNameLst>
                                      </p:cBhvr>
                                      <p:tavLst>
                                        <p:tav tm="0">
                                          <p:val>
                                            <p:strVal val="1+#ppt_h/2"/>
                                          </p:val>
                                        </p:tav>
                                        <p:tav tm="100000">
                                          <p:val>
                                            <p:strVal val="#ppt_y"/>
                                          </p:val>
                                        </p:tav>
                                      </p:tavLst>
                                    </p:anim>
                                  </p:childTnLst>
                                </p:cTn>
                              </p:par>
                            </p:childTnLst>
                          </p:cTn>
                        </p:par>
                        <p:par>
                          <p:cTn id="74" fill="hold">
                            <p:stCondLst>
                              <p:cond delay="1500"/>
                            </p:stCondLst>
                            <p:childTnLst>
                              <p:par>
                                <p:cTn id="75" presetID="2" presetClass="entr" presetSubtype="4" fill="hold" nodeType="afterEffect">
                                  <p:stCondLst>
                                    <p:cond delay="0"/>
                                  </p:stCondLst>
                                  <p:childTnLst>
                                    <p:set>
                                      <p:cBhvr>
                                        <p:cTn id="76" dur="1" fill="hold">
                                          <p:stCondLst>
                                            <p:cond delay="0"/>
                                          </p:stCondLst>
                                        </p:cTn>
                                        <p:tgtEl>
                                          <p:spTgt spid="86032"/>
                                        </p:tgtEl>
                                        <p:attrNameLst>
                                          <p:attrName>style.visibility</p:attrName>
                                        </p:attrNameLst>
                                      </p:cBhvr>
                                      <p:to>
                                        <p:strVal val="visible"/>
                                      </p:to>
                                    </p:set>
                                    <p:anim calcmode="lin" valueType="num">
                                      <p:cBhvr additive="base">
                                        <p:cTn id="77" dur="1000" fill="hold"/>
                                        <p:tgtEl>
                                          <p:spTgt spid="86032"/>
                                        </p:tgtEl>
                                        <p:attrNameLst>
                                          <p:attrName>ppt_x</p:attrName>
                                        </p:attrNameLst>
                                      </p:cBhvr>
                                      <p:tavLst>
                                        <p:tav tm="0">
                                          <p:val>
                                            <p:strVal val="#ppt_x"/>
                                          </p:val>
                                        </p:tav>
                                        <p:tav tm="100000">
                                          <p:val>
                                            <p:strVal val="#ppt_x"/>
                                          </p:val>
                                        </p:tav>
                                      </p:tavLst>
                                    </p:anim>
                                    <p:anim calcmode="lin" valueType="num">
                                      <p:cBhvr additive="base">
                                        <p:cTn id="78" dur="1000" fill="hold"/>
                                        <p:tgtEl>
                                          <p:spTgt spid="8603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xit" presetSubtype="1" fill="hold" nodeType="clickEffect">
                                  <p:stCondLst>
                                    <p:cond delay="0"/>
                                  </p:stCondLst>
                                  <p:childTnLst>
                                    <p:anim calcmode="lin" valueType="num">
                                      <p:cBhvr additive="base">
                                        <p:cTn id="82" dur="500"/>
                                        <p:tgtEl>
                                          <p:spTgt spid="86032"/>
                                        </p:tgtEl>
                                        <p:attrNameLst>
                                          <p:attrName>ppt_x</p:attrName>
                                        </p:attrNameLst>
                                      </p:cBhvr>
                                      <p:tavLst>
                                        <p:tav tm="0">
                                          <p:val>
                                            <p:strVal val="ppt_x"/>
                                          </p:val>
                                        </p:tav>
                                        <p:tav tm="100000">
                                          <p:val>
                                            <p:strVal val="ppt_x"/>
                                          </p:val>
                                        </p:tav>
                                      </p:tavLst>
                                    </p:anim>
                                    <p:anim calcmode="lin" valueType="num">
                                      <p:cBhvr additive="base">
                                        <p:cTn id="83" dur="500"/>
                                        <p:tgtEl>
                                          <p:spTgt spid="86032"/>
                                        </p:tgtEl>
                                        <p:attrNameLst>
                                          <p:attrName>ppt_y</p:attrName>
                                        </p:attrNameLst>
                                      </p:cBhvr>
                                      <p:tavLst>
                                        <p:tav tm="0">
                                          <p:val>
                                            <p:strVal val="ppt_y"/>
                                          </p:val>
                                        </p:tav>
                                        <p:tav tm="100000">
                                          <p:val>
                                            <p:strVal val="0-ppt_h/2"/>
                                          </p:val>
                                        </p:tav>
                                      </p:tavLst>
                                    </p:anim>
                                    <p:set>
                                      <p:cBhvr>
                                        <p:cTn id="84" dur="1" fill="hold">
                                          <p:stCondLst>
                                            <p:cond delay="499"/>
                                          </p:stCondLst>
                                        </p:cTn>
                                        <p:tgtEl>
                                          <p:spTgt spid="86032"/>
                                        </p:tgtEl>
                                        <p:attrNameLst>
                                          <p:attrName>style.visibility</p:attrName>
                                        </p:attrNameLst>
                                      </p:cBhvr>
                                      <p:to>
                                        <p:strVal val="hidden"/>
                                      </p:to>
                                    </p:set>
                                  </p:childTnLst>
                                </p:cTn>
                              </p:par>
                            </p:childTnLst>
                          </p:cTn>
                        </p:par>
                        <p:par>
                          <p:cTn id="85" fill="hold">
                            <p:stCondLst>
                              <p:cond delay="500"/>
                            </p:stCondLst>
                            <p:childTnLst>
                              <p:par>
                                <p:cTn id="86" presetID="2" presetClass="entr" presetSubtype="4" fill="hold" grpId="0" nodeType="afterEffect">
                                  <p:stCondLst>
                                    <p:cond delay="0"/>
                                  </p:stCondLst>
                                  <p:childTnLst>
                                    <p:set>
                                      <p:cBhvr>
                                        <p:cTn id="87" dur="1" fill="hold">
                                          <p:stCondLst>
                                            <p:cond delay="0"/>
                                          </p:stCondLst>
                                        </p:cTn>
                                        <p:tgtEl>
                                          <p:spTgt spid="86033"/>
                                        </p:tgtEl>
                                        <p:attrNameLst>
                                          <p:attrName>style.visibility</p:attrName>
                                        </p:attrNameLst>
                                      </p:cBhvr>
                                      <p:to>
                                        <p:strVal val="visible"/>
                                      </p:to>
                                    </p:set>
                                    <p:anim calcmode="lin" valueType="num">
                                      <p:cBhvr additive="base">
                                        <p:cTn id="88" dur="1000" fill="hold"/>
                                        <p:tgtEl>
                                          <p:spTgt spid="86033"/>
                                        </p:tgtEl>
                                        <p:attrNameLst>
                                          <p:attrName>ppt_x</p:attrName>
                                        </p:attrNameLst>
                                      </p:cBhvr>
                                      <p:tavLst>
                                        <p:tav tm="0">
                                          <p:val>
                                            <p:strVal val="#ppt_x"/>
                                          </p:val>
                                        </p:tav>
                                        <p:tav tm="100000">
                                          <p:val>
                                            <p:strVal val="#ppt_x"/>
                                          </p:val>
                                        </p:tav>
                                      </p:tavLst>
                                    </p:anim>
                                    <p:anim calcmode="lin" valueType="num">
                                      <p:cBhvr additive="base">
                                        <p:cTn id="89" dur="1000" fill="hold"/>
                                        <p:tgtEl>
                                          <p:spTgt spid="86033"/>
                                        </p:tgtEl>
                                        <p:attrNameLst>
                                          <p:attrName>ppt_y</p:attrName>
                                        </p:attrNameLst>
                                      </p:cBhvr>
                                      <p:tavLst>
                                        <p:tav tm="0">
                                          <p:val>
                                            <p:strVal val="1+#ppt_h/2"/>
                                          </p:val>
                                        </p:tav>
                                        <p:tav tm="100000">
                                          <p:val>
                                            <p:strVal val="#ppt_y"/>
                                          </p:val>
                                        </p:tav>
                                      </p:tavLst>
                                    </p:anim>
                                  </p:childTnLst>
                                </p:cTn>
                              </p:par>
                            </p:childTnLst>
                          </p:cTn>
                        </p:par>
                        <p:par>
                          <p:cTn id="90" fill="hold">
                            <p:stCondLst>
                              <p:cond delay="1500"/>
                            </p:stCondLst>
                            <p:childTnLst>
                              <p:par>
                                <p:cTn id="91" presetID="2" presetClass="entr" presetSubtype="4" fill="hold" nodeType="afterEffect">
                                  <p:stCondLst>
                                    <p:cond delay="0"/>
                                  </p:stCondLst>
                                  <p:childTnLst>
                                    <p:set>
                                      <p:cBhvr>
                                        <p:cTn id="92" dur="1" fill="hold">
                                          <p:stCondLst>
                                            <p:cond delay="0"/>
                                          </p:stCondLst>
                                        </p:cTn>
                                        <p:tgtEl>
                                          <p:spTgt spid="86034"/>
                                        </p:tgtEl>
                                        <p:attrNameLst>
                                          <p:attrName>style.visibility</p:attrName>
                                        </p:attrNameLst>
                                      </p:cBhvr>
                                      <p:to>
                                        <p:strVal val="visible"/>
                                      </p:to>
                                    </p:set>
                                    <p:anim calcmode="lin" valueType="num">
                                      <p:cBhvr additive="base">
                                        <p:cTn id="93" dur="1000" fill="hold"/>
                                        <p:tgtEl>
                                          <p:spTgt spid="86034"/>
                                        </p:tgtEl>
                                        <p:attrNameLst>
                                          <p:attrName>ppt_x</p:attrName>
                                        </p:attrNameLst>
                                      </p:cBhvr>
                                      <p:tavLst>
                                        <p:tav tm="0">
                                          <p:val>
                                            <p:strVal val="#ppt_x"/>
                                          </p:val>
                                        </p:tav>
                                        <p:tav tm="100000">
                                          <p:val>
                                            <p:strVal val="#ppt_x"/>
                                          </p:val>
                                        </p:tav>
                                      </p:tavLst>
                                    </p:anim>
                                    <p:anim calcmode="lin" valueType="num">
                                      <p:cBhvr additive="base">
                                        <p:cTn id="94" dur="1000" fill="hold"/>
                                        <p:tgtEl>
                                          <p:spTgt spid="86034"/>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xit" presetSubtype="1" fill="hold" nodeType="clickEffect">
                                  <p:stCondLst>
                                    <p:cond delay="0"/>
                                  </p:stCondLst>
                                  <p:childTnLst>
                                    <p:anim calcmode="lin" valueType="num">
                                      <p:cBhvr additive="base">
                                        <p:cTn id="98" dur="500"/>
                                        <p:tgtEl>
                                          <p:spTgt spid="86034"/>
                                        </p:tgtEl>
                                        <p:attrNameLst>
                                          <p:attrName>ppt_x</p:attrName>
                                        </p:attrNameLst>
                                      </p:cBhvr>
                                      <p:tavLst>
                                        <p:tav tm="0">
                                          <p:val>
                                            <p:strVal val="ppt_x"/>
                                          </p:val>
                                        </p:tav>
                                        <p:tav tm="100000">
                                          <p:val>
                                            <p:strVal val="ppt_x"/>
                                          </p:val>
                                        </p:tav>
                                      </p:tavLst>
                                    </p:anim>
                                    <p:anim calcmode="lin" valueType="num">
                                      <p:cBhvr additive="base">
                                        <p:cTn id="99" dur="500"/>
                                        <p:tgtEl>
                                          <p:spTgt spid="86034"/>
                                        </p:tgtEl>
                                        <p:attrNameLst>
                                          <p:attrName>ppt_y</p:attrName>
                                        </p:attrNameLst>
                                      </p:cBhvr>
                                      <p:tavLst>
                                        <p:tav tm="0">
                                          <p:val>
                                            <p:strVal val="ppt_y"/>
                                          </p:val>
                                        </p:tav>
                                        <p:tav tm="100000">
                                          <p:val>
                                            <p:strVal val="0-ppt_h/2"/>
                                          </p:val>
                                        </p:tav>
                                      </p:tavLst>
                                    </p:anim>
                                    <p:set>
                                      <p:cBhvr>
                                        <p:cTn id="100" dur="1" fill="hold">
                                          <p:stCondLst>
                                            <p:cond delay="499"/>
                                          </p:stCondLst>
                                        </p:cTn>
                                        <p:tgtEl>
                                          <p:spTgt spid="86034"/>
                                        </p:tgtEl>
                                        <p:attrNameLst>
                                          <p:attrName>style.visibility</p:attrName>
                                        </p:attrNameLst>
                                      </p:cBhvr>
                                      <p:to>
                                        <p:strVal val="hidden"/>
                                      </p:to>
                                    </p:set>
                                  </p:childTnLst>
                                </p:cTn>
                              </p:par>
                            </p:childTnLst>
                          </p:cTn>
                        </p:par>
                        <p:par>
                          <p:cTn id="101" fill="hold">
                            <p:stCondLst>
                              <p:cond delay="500"/>
                            </p:stCondLst>
                            <p:childTnLst>
                              <p:par>
                                <p:cTn id="102" presetID="2" presetClass="entr" presetSubtype="4" fill="hold" grpId="0" nodeType="afterEffect">
                                  <p:stCondLst>
                                    <p:cond delay="0"/>
                                  </p:stCondLst>
                                  <p:childTnLst>
                                    <p:set>
                                      <p:cBhvr>
                                        <p:cTn id="103" dur="1" fill="hold">
                                          <p:stCondLst>
                                            <p:cond delay="0"/>
                                          </p:stCondLst>
                                        </p:cTn>
                                        <p:tgtEl>
                                          <p:spTgt spid="86035"/>
                                        </p:tgtEl>
                                        <p:attrNameLst>
                                          <p:attrName>style.visibility</p:attrName>
                                        </p:attrNameLst>
                                      </p:cBhvr>
                                      <p:to>
                                        <p:strVal val="visible"/>
                                      </p:to>
                                    </p:set>
                                    <p:anim calcmode="lin" valueType="num">
                                      <p:cBhvr additive="base">
                                        <p:cTn id="104" dur="1000" fill="hold"/>
                                        <p:tgtEl>
                                          <p:spTgt spid="86035"/>
                                        </p:tgtEl>
                                        <p:attrNameLst>
                                          <p:attrName>ppt_x</p:attrName>
                                        </p:attrNameLst>
                                      </p:cBhvr>
                                      <p:tavLst>
                                        <p:tav tm="0">
                                          <p:val>
                                            <p:strVal val="#ppt_x"/>
                                          </p:val>
                                        </p:tav>
                                        <p:tav tm="100000">
                                          <p:val>
                                            <p:strVal val="#ppt_x"/>
                                          </p:val>
                                        </p:tav>
                                      </p:tavLst>
                                    </p:anim>
                                    <p:anim calcmode="lin" valueType="num">
                                      <p:cBhvr additive="base">
                                        <p:cTn id="105" dur="1000" fill="hold"/>
                                        <p:tgtEl>
                                          <p:spTgt spid="86035"/>
                                        </p:tgtEl>
                                        <p:attrNameLst>
                                          <p:attrName>ppt_y</p:attrName>
                                        </p:attrNameLst>
                                      </p:cBhvr>
                                      <p:tavLst>
                                        <p:tav tm="0">
                                          <p:val>
                                            <p:strVal val="1+#ppt_h/2"/>
                                          </p:val>
                                        </p:tav>
                                        <p:tav tm="100000">
                                          <p:val>
                                            <p:strVal val="#ppt_y"/>
                                          </p:val>
                                        </p:tav>
                                      </p:tavLst>
                                    </p:anim>
                                  </p:childTnLst>
                                </p:cTn>
                              </p:par>
                            </p:childTnLst>
                          </p:cTn>
                        </p:par>
                        <p:par>
                          <p:cTn id="106" fill="hold">
                            <p:stCondLst>
                              <p:cond delay="1500"/>
                            </p:stCondLst>
                            <p:childTnLst>
                              <p:par>
                                <p:cTn id="107" presetID="2" presetClass="entr" presetSubtype="4" fill="hold" nodeType="afterEffect">
                                  <p:stCondLst>
                                    <p:cond delay="0"/>
                                  </p:stCondLst>
                                  <p:childTnLst>
                                    <p:set>
                                      <p:cBhvr>
                                        <p:cTn id="108" dur="1" fill="hold">
                                          <p:stCondLst>
                                            <p:cond delay="0"/>
                                          </p:stCondLst>
                                        </p:cTn>
                                        <p:tgtEl>
                                          <p:spTgt spid="86036"/>
                                        </p:tgtEl>
                                        <p:attrNameLst>
                                          <p:attrName>style.visibility</p:attrName>
                                        </p:attrNameLst>
                                      </p:cBhvr>
                                      <p:to>
                                        <p:strVal val="visible"/>
                                      </p:to>
                                    </p:set>
                                    <p:anim calcmode="lin" valueType="num">
                                      <p:cBhvr additive="base">
                                        <p:cTn id="109" dur="1000" fill="hold"/>
                                        <p:tgtEl>
                                          <p:spTgt spid="86036"/>
                                        </p:tgtEl>
                                        <p:attrNameLst>
                                          <p:attrName>ppt_x</p:attrName>
                                        </p:attrNameLst>
                                      </p:cBhvr>
                                      <p:tavLst>
                                        <p:tav tm="0">
                                          <p:val>
                                            <p:strVal val="#ppt_x"/>
                                          </p:val>
                                        </p:tav>
                                        <p:tav tm="100000">
                                          <p:val>
                                            <p:strVal val="#ppt_x"/>
                                          </p:val>
                                        </p:tav>
                                      </p:tavLst>
                                    </p:anim>
                                    <p:anim calcmode="lin" valueType="num">
                                      <p:cBhvr additive="base">
                                        <p:cTn id="110" dur="1000" fill="hold"/>
                                        <p:tgtEl>
                                          <p:spTgt spid="86036"/>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xit" presetSubtype="1" fill="hold" nodeType="clickEffect">
                                  <p:stCondLst>
                                    <p:cond delay="0"/>
                                  </p:stCondLst>
                                  <p:childTnLst>
                                    <p:anim calcmode="lin" valueType="num">
                                      <p:cBhvr additive="base">
                                        <p:cTn id="114" dur="500"/>
                                        <p:tgtEl>
                                          <p:spTgt spid="86036"/>
                                        </p:tgtEl>
                                        <p:attrNameLst>
                                          <p:attrName>ppt_x</p:attrName>
                                        </p:attrNameLst>
                                      </p:cBhvr>
                                      <p:tavLst>
                                        <p:tav tm="0">
                                          <p:val>
                                            <p:strVal val="ppt_x"/>
                                          </p:val>
                                        </p:tav>
                                        <p:tav tm="100000">
                                          <p:val>
                                            <p:strVal val="ppt_x"/>
                                          </p:val>
                                        </p:tav>
                                      </p:tavLst>
                                    </p:anim>
                                    <p:anim calcmode="lin" valueType="num">
                                      <p:cBhvr additive="base">
                                        <p:cTn id="115" dur="500"/>
                                        <p:tgtEl>
                                          <p:spTgt spid="86036"/>
                                        </p:tgtEl>
                                        <p:attrNameLst>
                                          <p:attrName>ppt_y</p:attrName>
                                        </p:attrNameLst>
                                      </p:cBhvr>
                                      <p:tavLst>
                                        <p:tav tm="0">
                                          <p:val>
                                            <p:strVal val="ppt_y"/>
                                          </p:val>
                                        </p:tav>
                                        <p:tav tm="100000">
                                          <p:val>
                                            <p:strVal val="0-ppt_h/2"/>
                                          </p:val>
                                        </p:tav>
                                      </p:tavLst>
                                    </p:anim>
                                    <p:set>
                                      <p:cBhvr>
                                        <p:cTn id="116" dur="1" fill="hold">
                                          <p:stCondLst>
                                            <p:cond delay="499"/>
                                          </p:stCondLst>
                                        </p:cTn>
                                        <p:tgtEl>
                                          <p:spTgt spid="86036"/>
                                        </p:tgtEl>
                                        <p:attrNameLst>
                                          <p:attrName>style.visibility</p:attrName>
                                        </p:attrNameLst>
                                      </p:cBhvr>
                                      <p:to>
                                        <p:strVal val="hidden"/>
                                      </p:to>
                                    </p:set>
                                  </p:childTnLst>
                                </p:cTn>
                              </p:par>
                            </p:childTnLst>
                          </p:cTn>
                        </p:par>
                        <p:par>
                          <p:cTn id="117" fill="hold">
                            <p:stCondLst>
                              <p:cond delay="500"/>
                            </p:stCondLst>
                            <p:childTnLst>
                              <p:par>
                                <p:cTn id="118" presetID="2" presetClass="entr" presetSubtype="4" fill="hold" grpId="0" nodeType="afterEffect">
                                  <p:stCondLst>
                                    <p:cond delay="0"/>
                                  </p:stCondLst>
                                  <p:childTnLst>
                                    <p:set>
                                      <p:cBhvr>
                                        <p:cTn id="119" dur="1" fill="hold">
                                          <p:stCondLst>
                                            <p:cond delay="0"/>
                                          </p:stCondLst>
                                        </p:cTn>
                                        <p:tgtEl>
                                          <p:spTgt spid="86039"/>
                                        </p:tgtEl>
                                        <p:attrNameLst>
                                          <p:attrName>style.visibility</p:attrName>
                                        </p:attrNameLst>
                                      </p:cBhvr>
                                      <p:to>
                                        <p:strVal val="visible"/>
                                      </p:to>
                                    </p:set>
                                    <p:anim calcmode="lin" valueType="num">
                                      <p:cBhvr additive="base">
                                        <p:cTn id="120" dur="1000" fill="hold"/>
                                        <p:tgtEl>
                                          <p:spTgt spid="86039"/>
                                        </p:tgtEl>
                                        <p:attrNameLst>
                                          <p:attrName>ppt_x</p:attrName>
                                        </p:attrNameLst>
                                      </p:cBhvr>
                                      <p:tavLst>
                                        <p:tav tm="0">
                                          <p:val>
                                            <p:strVal val="#ppt_x"/>
                                          </p:val>
                                        </p:tav>
                                        <p:tav tm="100000">
                                          <p:val>
                                            <p:strVal val="#ppt_x"/>
                                          </p:val>
                                        </p:tav>
                                      </p:tavLst>
                                    </p:anim>
                                    <p:anim calcmode="lin" valueType="num">
                                      <p:cBhvr additive="base">
                                        <p:cTn id="121" dur="1000" fill="hold"/>
                                        <p:tgtEl>
                                          <p:spTgt spid="86039"/>
                                        </p:tgtEl>
                                        <p:attrNameLst>
                                          <p:attrName>ppt_y</p:attrName>
                                        </p:attrNameLst>
                                      </p:cBhvr>
                                      <p:tavLst>
                                        <p:tav tm="0">
                                          <p:val>
                                            <p:strVal val="1+#ppt_h/2"/>
                                          </p:val>
                                        </p:tav>
                                        <p:tav tm="100000">
                                          <p:val>
                                            <p:strVal val="#ppt_y"/>
                                          </p:val>
                                        </p:tav>
                                      </p:tavLst>
                                    </p:anim>
                                  </p:childTnLst>
                                </p:cTn>
                              </p:par>
                            </p:childTnLst>
                          </p:cTn>
                        </p:par>
                        <p:par>
                          <p:cTn id="122" fill="hold">
                            <p:stCondLst>
                              <p:cond delay="1500"/>
                            </p:stCondLst>
                            <p:childTnLst>
                              <p:par>
                                <p:cTn id="123" presetID="2" presetClass="entr" presetSubtype="4" fill="hold" nodeType="afterEffect">
                                  <p:stCondLst>
                                    <p:cond delay="0"/>
                                  </p:stCondLst>
                                  <p:childTnLst>
                                    <p:set>
                                      <p:cBhvr>
                                        <p:cTn id="124" dur="1" fill="hold">
                                          <p:stCondLst>
                                            <p:cond delay="0"/>
                                          </p:stCondLst>
                                        </p:cTn>
                                        <p:tgtEl>
                                          <p:spTgt spid="55"/>
                                        </p:tgtEl>
                                        <p:attrNameLst>
                                          <p:attrName>style.visibility</p:attrName>
                                        </p:attrNameLst>
                                      </p:cBhvr>
                                      <p:to>
                                        <p:strVal val="visible"/>
                                      </p:to>
                                    </p:set>
                                    <p:anim calcmode="lin" valueType="num">
                                      <p:cBhvr additive="base">
                                        <p:cTn id="125" dur="500" fill="hold"/>
                                        <p:tgtEl>
                                          <p:spTgt spid="55"/>
                                        </p:tgtEl>
                                        <p:attrNameLst>
                                          <p:attrName>ppt_x</p:attrName>
                                        </p:attrNameLst>
                                      </p:cBhvr>
                                      <p:tavLst>
                                        <p:tav tm="0">
                                          <p:val>
                                            <p:strVal val="#ppt_x"/>
                                          </p:val>
                                        </p:tav>
                                        <p:tav tm="100000">
                                          <p:val>
                                            <p:strVal val="#ppt_x"/>
                                          </p:val>
                                        </p:tav>
                                      </p:tavLst>
                                    </p:anim>
                                    <p:anim calcmode="lin" valueType="num">
                                      <p:cBhvr additive="base">
                                        <p:cTn id="126"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xit" presetSubtype="1" fill="hold" nodeType="clickEffect">
                                  <p:stCondLst>
                                    <p:cond delay="0"/>
                                  </p:stCondLst>
                                  <p:childTnLst>
                                    <p:anim calcmode="lin" valueType="num">
                                      <p:cBhvr additive="base">
                                        <p:cTn id="130" dur="500"/>
                                        <p:tgtEl>
                                          <p:spTgt spid="55"/>
                                        </p:tgtEl>
                                        <p:attrNameLst>
                                          <p:attrName>ppt_x</p:attrName>
                                        </p:attrNameLst>
                                      </p:cBhvr>
                                      <p:tavLst>
                                        <p:tav tm="0">
                                          <p:val>
                                            <p:strVal val="ppt_x"/>
                                          </p:val>
                                        </p:tav>
                                        <p:tav tm="100000">
                                          <p:val>
                                            <p:strVal val="ppt_x"/>
                                          </p:val>
                                        </p:tav>
                                      </p:tavLst>
                                    </p:anim>
                                    <p:anim calcmode="lin" valueType="num">
                                      <p:cBhvr additive="base">
                                        <p:cTn id="131" dur="500"/>
                                        <p:tgtEl>
                                          <p:spTgt spid="55"/>
                                        </p:tgtEl>
                                        <p:attrNameLst>
                                          <p:attrName>ppt_y</p:attrName>
                                        </p:attrNameLst>
                                      </p:cBhvr>
                                      <p:tavLst>
                                        <p:tav tm="0">
                                          <p:val>
                                            <p:strVal val="ppt_y"/>
                                          </p:val>
                                        </p:tav>
                                        <p:tav tm="100000">
                                          <p:val>
                                            <p:strVal val="0-ppt_h/2"/>
                                          </p:val>
                                        </p:tav>
                                      </p:tavLst>
                                    </p:anim>
                                    <p:set>
                                      <p:cBhvr>
                                        <p:cTn id="132" dur="1" fill="hold">
                                          <p:stCondLst>
                                            <p:cond delay="499"/>
                                          </p:stCondLst>
                                        </p:cTn>
                                        <p:tgtEl>
                                          <p:spTgt spid="55"/>
                                        </p:tgtEl>
                                        <p:attrNameLst>
                                          <p:attrName>style.visibility</p:attrName>
                                        </p:attrNameLst>
                                      </p:cBhvr>
                                      <p:to>
                                        <p:strVal val="hidden"/>
                                      </p:to>
                                    </p:set>
                                  </p:childTnLst>
                                </p:cTn>
                              </p:par>
                            </p:childTnLst>
                          </p:cTn>
                        </p:par>
                        <p:par>
                          <p:cTn id="133" fill="hold">
                            <p:stCondLst>
                              <p:cond delay="500"/>
                            </p:stCondLst>
                            <p:childTnLst>
                              <p:par>
                                <p:cTn id="134" presetID="2" presetClass="entr" presetSubtype="4" fill="hold" grpId="0" nodeType="afterEffect">
                                  <p:stCondLst>
                                    <p:cond delay="0"/>
                                  </p:stCondLst>
                                  <p:childTnLst>
                                    <p:set>
                                      <p:cBhvr>
                                        <p:cTn id="135" dur="1" fill="hold">
                                          <p:stCondLst>
                                            <p:cond delay="0"/>
                                          </p:stCondLst>
                                        </p:cTn>
                                        <p:tgtEl>
                                          <p:spTgt spid="52"/>
                                        </p:tgtEl>
                                        <p:attrNameLst>
                                          <p:attrName>style.visibility</p:attrName>
                                        </p:attrNameLst>
                                      </p:cBhvr>
                                      <p:to>
                                        <p:strVal val="visible"/>
                                      </p:to>
                                    </p:set>
                                    <p:anim calcmode="lin" valueType="num">
                                      <p:cBhvr additive="base">
                                        <p:cTn id="136" dur="1000" fill="hold"/>
                                        <p:tgtEl>
                                          <p:spTgt spid="52"/>
                                        </p:tgtEl>
                                        <p:attrNameLst>
                                          <p:attrName>ppt_x</p:attrName>
                                        </p:attrNameLst>
                                      </p:cBhvr>
                                      <p:tavLst>
                                        <p:tav tm="0">
                                          <p:val>
                                            <p:strVal val="#ppt_x"/>
                                          </p:val>
                                        </p:tav>
                                        <p:tav tm="100000">
                                          <p:val>
                                            <p:strVal val="#ppt_x"/>
                                          </p:val>
                                        </p:tav>
                                      </p:tavLst>
                                    </p:anim>
                                    <p:anim calcmode="lin" valueType="num">
                                      <p:cBhvr additive="base">
                                        <p:cTn id="137" dur="1000" fill="hold"/>
                                        <p:tgtEl>
                                          <p:spTgt spid="52"/>
                                        </p:tgtEl>
                                        <p:attrNameLst>
                                          <p:attrName>ppt_y</p:attrName>
                                        </p:attrNameLst>
                                      </p:cBhvr>
                                      <p:tavLst>
                                        <p:tav tm="0">
                                          <p:val>
                                            <p:strVal val="1+#ppt_h/2"/>
                                          </p:val>
                                        </p:tav>
                                        <p:tav tm="100000">
                                          <p:val>
                                            <p:strVal val="#ppt_y"/>
                                          </p:val>
                                        </p:tav>
                                      </p:tavLst>
                                    </p:anim>
                                  </p:childTnLst>
                                </p:cTn>
                              </p:par>
                            </p:childTnLst>
                          </p:cTn>
                        </p:par>
                        <p:par>
                          <p:cTn id="138" fill="hold">
                            <p:stCondLst>
                              <p:cond delay="1500"/>
                            </p:stCondLst>
                            <p:childTnLst>
                              <p:par>
                                <p:cTn id="139" presetID="2" presetClass="entr" presetSubtype="4" fill="hold" nodeType="afterEffect">
                                  <p:stCondLst>
                                    <p:cond delay="0"/>
                                  </p:stCondLst>
                                  <p:childTnLst>
                                    <p:set>
                                      <p:cBhvr>
                                        <p:cTn id="140" dur="1" fill="hold">
                                          <p:stCondLst>
                                            <p:cond delay="0"/>
                                          </p:stCondLst>
                                        </p:cTn>
                                        <p:tgtEl>
                                          <p:spTgt spid="86040"/>
                                        </p:tgtEl>
                                        <p:attrNameLst>
                                          <p:attrName>style.visibility</p:attrName>
                                        </p:attrNameLst>
                                      </p:cBhvr>
                                      <p:to>
                                        <p:strVal val="visible"/>
                                      </p:to>
                                    </p:set>
                                    <p:anim calcmode="lin" valueType="num">
                                      <p:cBhvr additive="base">
                                        <p:cTn id="141" dur="1000" fill="hold"/>
                                        <p:tgtEl>
                                          <p:spTgt spid="86040"/>
                                        </p:tgtEl>
                                        <p:attrNameLst>
                                          <p:attrName>ppt_x</p:attrName>
                                        </p:attrNameLst>
                                      </p:cBhvr>
                                      <p:tavLst>
                                        <p:tav tm="0">
                                          <p:val>
                                            <p:strVal val="#ppt_x"/>
                                          </p:val>
                                        </p:tav>
                                        <p:tav tm="100000">
                                          <p:val>
                                            <p:strVal val="#ppt_x"/>
                                          </p:val>
                                        </p:tav>
                                      </p:tavLst>
                                    </p:anim>
                                    <p:anim calcmode="lin" valueType="num">
                                      <p:cBhvr additive="base">
                                        <p:cTn id="142" dur="1000" fill="hold"/>
                                        <p:tgtEl>
                                          <p:spTgt spid="86040"/>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xit" presetSubtype="1" fill="hold" nodeType="clickEffect">
                                  <p:stCondLst>
                                    <p:cond delay="0"/>
                                  </p:stCondLst>
                                  <p:childTnLst>
                                    <p:anim calcmode="lin" valueType="num">
                                      <p:cBhvr additive="base">
                                        <p:cTn id="146" dur="500"/>
                                        <p:tgtEl>
                                          <p:spTgt spid="86040"/>
                                        </p:tgtEl>
                                        <p:attrNameLst>
                                          <p:attrName>ppt_x</p:attrName>
                                        </p:attrNameLst>
                                      </p:cBhvr>
                                      <p:tavLst>
                                        <p:tav tm="0">
                                          <p:val>
                                            <p:strVal val="ppt_x"/>
                                          </p:val>
                                        </p:tav>
                                        <p:tav tm="100000">
                                          <p:val>
                                            <p:strVal val="ppt_x"/>
                                          </p:val>
                                        </p:tav>
                                      </p:tavLst>
                                    </p:anim>
                                    <p:anim calcmode="lin" valueType="num">
                                      <p:cBhvr additive="base">
                                        <p:cTn id="147" dur="500"/>
                                        <p:tgtEl>
                                          <p:spTgt spid="86040"/>
                                        </p:tgtEl>
                                        <p:attrNameLst>
                                          <p:attrName>ppt_y</p:attrName>
                                        </p:attrNameLst>
                                      </p:cBhvr>
                                      <p:tavLst>
                                        <p:tav tm="0">
                                          <p:val>
                                            <p:strVal val="ppt_y"/>
                                          </p:val>
                                        </p:tav>
                                        <p:tav tm="100000">
                                          <p:val>
                                            <p:strVal val="0-ppt_h/2"/>
                                          </p:val>
                                        </p:tav>
                                      </p:tavLst>
                                    </p:anim>
                                    <p:set>
                                      <p:cBhvr>
                                        <p:cTn id="148" dur="1" fill="hold">
                                          <p:stCondLst>
                                            <p:cond delay="499"/>
                                          </p:stCondLst>
                                        </p:cTn>
                                        <p:tgtEl>
                                          <p:spTgt spid="86040"/>
                                        </p:tgtEl>
                                        <p:attrNameLst>
                                          <p:attrName>style.visibility</p:attrName>
                                        </p:attrNameLst>
                                      </p:cBhvr>
                                      <p:to>
                                        <p:strVal val="hidden"/>
                                      </p:to>
                                    </p:set>
                                  </p:childTnLst>
                                </p:cTn>
                              </p:par>
                            </p:childTnLst>
                          </p:cTn>
                        </p:par>
                        <p:par>
                          <p:cTn id="149" fill="hold">
                            <p:stCondLst>
                              <p:cond delay="500"/>
                            </p:stCondLst>
                            <p:childTnLst>
                              <p:par>
                                <p:cTn id="150" presetID="2" presetClass="entr" presetSubtype="4" fill="hold" grpId="0" nodeType="afterEffect">
                                  <p:stCondLst>
                                    <p:cond delay="0"/>
                                  </p:stCondLst>
                                  <p:childTnLst>
                                    <p:set>
                                      <p:cBhvr>
                                        <p:cTn id="151" dur="1" fill="hold">
                                          <p:stCondLst>
                                            <p:cond delay="0"/>
                                          </p:stCondLst>
                                        </p:cTn>
                                        <p:tgtEl>
                                          <p:spTgt spid="86043"/>
                                        </p:tgtEl>
                                        <p:attrNameLst>
                                          <p:attrName>style.visibility</p:attrName>
                                        </p:attrNameLst>
                                      </p:cBhvr>
                                      <p:to>
                                        <p:strVal val="visible"/>
                                      </p:to>
                                    </p:set>
                                    <p:anim calcmode="lin" valueType="num">
                                      <p:cBhvr additive="base">
                                        <p:cTn id="152" dur="1000" fill="hold"/>
                                        <p:tgtEl>
                                          <p:spTgt spid="86043"/>
                                        </p:tgtEl>
                                        <p:attrNameLst>
                                          <p:attrName>ppt_x</p:attrName>
                                        </p:attrNameLst>
                                      </p:cBhvr>
                                      <p:tavLst>
                                        <p:tav tm="0">
                                          <p:val>
                                            <p:strVal val="#ppt_x"/>
                                          </p:val>
                                        </p:tav>
                                        <p:tav tm="100000">
                                          <p:val>
                                            <p:strVal val="#ppt_x"/>
                                          </p:val>
                                        </p:tav>
                                      </p:tavLst>
                                    </p:anim>
                                    <p:anim calcmode="lin" valueType="num">
                                      <p:cBhvr additive="base">
                                        <p:cTn id="153" dur="1000" fill="hold"/>
                                        <p:tgtEl>
                                          <p:spTgt spid="86043"/>
                                        </p:tgtEl>
                                        <p:attrNameLst>
                                          <p:attrName>ppt_y</p:attrName>
                                        </p:attrNameLst>
                                      </p:cBhvr>
                                      <p:tavLst>
                                        <p:tav tm="0">
                                          <p:val>
                                            <p:strVal val="1+#ppt_h/2"/>
                                          </p:val>
                                        </p:tav>
                                        <p:tav tm="100000">
                                          <p:val>
                                            <p:strVal val="#ppt_y"/>
                                          </p:val>
                                        </p:tav>
                                      </p:tavLst>
                                    </p:anim>
                                  </p:childTnLst>
                                </p:cTn>
                              </p:par>
                            </p:childTnLst>
                          </p:cTn>
                        </p:par>
                        <p:par>
                          <p:cTn id="154" fill="hold">
                            <p:stCondLst>
                              <p:cond delay="1500"/>
                            </p:stCondLst>
                            <p:childTnLst>
                              <p:par>
                                <p:cTn id="155" presetID="47" presetClass="entr" presetSubtype="0" fill="hold" grpId="0" nodeType="afterEffect">
                                  <p:stCondLst>
                                    <p:cond delay="2000"/>
                                  </p:stCondLst>
                                  <p:childTnLst>
                                    <p:set>
                                      <p:cBhvr>
                                        <p:cTn id="156" dur="1" fill="hold">
                                          <p:stCondLst>
                                            <p:cond delay="0"/>
                                          </p:stCondLst>
                                        </p:cTn>
                                        <p:tgtEl>
                                          <p:spTgt spid="56"/>
                                        </p:tgtEl>
                                        <p:attrNameLst>
                                          <p:attrName>style.visibility</p:attrName>
                                        </p:attrNameLst>
                                      </p:cBhvr>
                                      <p:to>
                                        <p:strVal val="visible"/>
                                      </p:to>
                                    </p:set>
                                    <p:animEffect transition="in" filter="fade">
                                      <p:cBhvr>
                                        <p:cTn id="157" dur="1000"/>
                                        <p:tgtEl>
                                          <p:spTgt spid="56"/>
                                        </p:tgtEl>
                                      </p:cBhvr>
                                    </p:animEffect>
                                    <p:anim calcmode="lin" valueType="num">
                                      <p:cBhvr>
                                        <p:cTn id="158" dur="1000" fill="hold"/>
                                        <p:tgtEl>
                                          <p:spTgt spid="56"/>
                                        </p:tgtEl>
                                        <p:attrNameLst>
                                          <p:attrName>ppt_x</p:attrName>
                                        </p:attrNameLst>
                                      </p:cBhvr>
                                      <p:tavLst>
                                        <p:tav tm="0">
                                          <p:val>
                                            <p:strVal val="#ppt_x"/>
                                          </p:val>
                                        </p:tav>
                                        <p:tav tm="100000">
                                          <p:val>
                                            <p:strVal val="#ppt_x"/>
                                          </p:val>
                                        </p:tav>
                                      </p:tavLst>
                                    </p:anim>
                                    <p:anim calcmode="lin" valueType="num">
                                      <p:cBhvr>
                                        <p:cTn id="159"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p:bldP spid="86021" grpId="0"/>
      <p:bldP spid="86025" grpId="0"/>
      <p:bldP spid="86027" grpId="0"/>
      <p:bldP spid="86031" grpId="0"/>
      <p:bldP spid="86033" grpId="0"/>
      <p:bldP spid="86035" grpId="0"/>
      <p:bldP spid="86039" grpId="0"/>
      <p:bldP spid="86043" grpId="0"/>
      <p:bldP spid="52" grpId="0"/>
      <p:bldP spid="5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4" name="Text Box 4"/>
          <p:cNvSpPr txBox="1">
            <a:spLocks noChangeArrowheads="1"/>
          </p:cNvSpPr>
          <p:nvPr/>
        </p:nvSpPr>
        <p:spPr bwMode="auto">
          <a:xfrm>
            <a:off x="827088" y="765175"/>
            <a:ext cx="5327650" cy="641350"/>
          </a:xfrm>
          <a:prstGeom prst="rect">
            <a:avLst/>
          </a:prstGeom>
          <a:noFill/>
          <a:ln w="9525">
            <a:noFill/>
            <a:miter lim="800000"/>
            <a:headEnd/>
            <a:tailEnd/>
          </a:ln>
          <a:effectLst/>
        </p:spPr>
        <p:txBody>
          <a:bodyPr>
            <a:spAutoFit/>
          </a:bodyPr>
          <a:lstStyle/>
          <a:p>
            <a:r>
              <a:rPr lang="zh-CN" altLang="en-US" sz="3600" b="1" dirty="0">
                <a:solidFill>
                  <a:schemeClr val="bg1"/>
                </a:solidFill>
                <a:effectLst>
                  <a:outerShdw blurRad="38100" dist="38100" dir="2700000" algn="tl">
                    <a:srgbClr val="C0C0C0"/>
                  </a:outerShdw>
                </a:effectLst>
                <a:ea typeface="黑体" pitchFamily="2" charset="-122"/>
              </a:rPr>
              <a:t>华夏复兴　汉服先行</a:t>
            </a:r>
          </a:p>
        </p:txBody>
      </p:sp>
      <p:sp>
        <p:nvSpPr>
          <p:cNvPr id="184382" name="Text Box 62"/>
          <p:cNvSpPr txBox="1">
            <a:spLocks noChangeArrowheads="1"/>
          </p:cNvSpPr>
          <p:nvPr/>
        </p:nvSpPr>
        <p:spPr bwMode="auto">
          <a:xfrm>
            <a:off x="495300" y="1427163"/>
            <a:ext cx="4537075" cy="396875"/>
          </a:xfrm>
          <a:prstGeom prst="rect">
            <a:avLst/>
          </a:prstGeom>
          <a:noFill/>
          <a:ln w="9525">
            <a:noFill/>
            <a:miter lim="800000"/>
            <a:headEnd/>
            <a:tailEnd/>
          </a:ln>
          <a:effectLst/>
        </p:spPr>
        <p:txBody>
          <a:bodyPr>
            <a:spAutoFit/>
          </a:bodyPr>
          <a:lstStyle/>
          <a:p>
            <a:pPr algn="ctr"/>
            <a:r>
              <a:rPr lang="zh-CN" altLang="en-US" b="1" u="sng" dirty="0">
                <a:solidFill>
                  <a:srgbClr val="FFFF00"/>
                </a:solidFill>
                <a:ea typeface="黑体" pitchFamily="2" charset="-122"/>
              </a:rPr>
              <a:t>近年来全国汉服复兴运动</a:t>
            </a:r>
            <a:r>
              <a:rPr lang="zh-CN" altLang="en-US" b="1" u="sng" dirty="0" smtClean="0">
                <a:solidFill>
                  <a:srgbClr val="FFFF00"/>
                </a:solidFill>
                <a:ea typeface="黑体" pitchFamily="2" charset="-122"/>
              </a:rPr>
              <a:t>发展历程</a:t>
            </a:r>
            <a:endParaRPr lang="zh-CN" altLang="en-US" dirty="0">
              <a:ea typeface="黑体" pitchFamily="2" charset="-122"/>
            </a:endParaRPr>
          </a:p>
        </p:txBody>
      </p:sp>
      <p:grpSp>
        <p:nvGrpSpPr>
          <p:cNvPr id="6" name="Group 16"/>
          <p:cNvGrpSpPr>
            <a:grpSpLocks/>
          </p:cNvGrpSpPr>
          <p:nvPr/>
        </p:nvGrpSpPr>
        <p:grpSpPr bwMode="auto">
          <a:xfrm>
            <a:off x="1117662" y="1943461"/>
            <a:ext cx="6697663" cy="4448175"/>
            <a:chOff x="1541" y="-4281"/>
            <a:chExt cx="4219" cy="2802"/>
          </a:xfrm>
        </p:grpSpPr>
        <p:sp>
          <p:nvSpPr>
            <p:cNvPr id="7" name="Text Box 17"/>
            <p:cNvSpPr txBox="1">
              <a:spLocks noChangeArrowheads="1"/>
            </p:cNvSpPr>
            <p:nvPr/>
          </p:nvSpPr>
          <p:spPr bwMode="auto">
            <a:xfrm>
              <a:off x="1541" y="-4281"/>
              <a:ext cx="4219" cy="634"/>
            </a:xfrm>
            <a:prstGeom prst="rect">
              <a:avLst/>
            </a:prstGeom>
            <a:noFill/>
            <a:ln w="9525">
              <a:noFill/>
              <a:miter lim="800000"/>
              <a:headEnd/>
              <a:tailEnd/>
            </a:ln>
            <a:effectLst/>
          </p:spPr>
          <p:txBody>
            <a:bodyPr>
              <a:spAutoFit/>
            </a:bodyPr>
            <a:lstStyle>
              <a:defPPr>
                <a:defRPr lang="zh-CN"/>
              </a:defPPr>
              <a:lvl1pPr algn="l" rtl="0" fontAlgn="base">
                <a:spcBef>
                  <a:spcPct val="0"/>
                </a:spcBef>
                <a:spcAft>
                  <a:spcPct val="0"/>
                </a:spcAft>
                <a:defRPr sz="2000" kern="1200">
                  <a:solidFill>
                    <a:schemeClr val="tx1"/>
                  </a:solidFill>
                  <a:latin typeface="Arial" charset="0"/>
                  <a:ea typeface="楷体_GB2312" pitchFamily="49" charset="-122"/>
                  <a:cs typeface="+mn-cs"/>
                </a:defRPr>
              </a:lvl1pPr>
              <a:lvl2pPr marL="457200" algn="l" rtl="0" fontAlgn="base">
                <a:spcBef>
                  <a:spcPct val="0"/>
                </a:spcBef>
                <a:spcAft>
                  <a:spcPct val="0"/>
                </a:spcAft>
                <a:defRPr sz="2000" kern="1200">
                  <a:solidFill>
                    <a:schemeClr val="tx1"/>
                  </a:solidFill>
                  <a:latin typeface="Arial" charset="0"/>
                  <a:ea typeface="楷体_GB2312" pitchFamily="49" charset="-122"/>
                  <a:cs typeface="+mn-cs"/>
                </a:defRPr>
              </a:lvl2pPr>
              <a:lvl3pPr marL="914400" algn="l" rtl="0" fontAlgn="base">
                <a:spcBef>
                  <a:spcPct val="0"/>
                </a:spcBef>
                <a:spcAft>
                  <a:spcPct val="0"/>
                </a:spcAft>
                <a:defRPr sz="2000" kern="1200">
                  <a:solidFill>
                    <a:schemeClr val="tx1"/>
                  </a:solidFill>
                  <a:latin typeface="Arial" charset="0"/>
                  <a:ea typeface="楷体_GB2312" pitchFamily="49" charset="-122"/>
                  <a:cs typeface="+mn-cs"/>
                </a:defRPr>
              </a:lvl3pPr>
              <a:lvl4pPr marL="1371600" algn="l" rtl="0" fontAlgn="base">
                <a:spcBef>
                  <a:spcPct val="0"/>
                </a:spcBef>
                <a:spcAft>
                  <a:spcPct val="0"/>
                </a:spcAft>
                <a:defRPr sz="2000" kern="1200">
                  <a:solidFill>
                    <a:schemeClr val="tx1"/>
                  </a:solidFill>
                  <a:latin typeface="Arial" charset="0"/>
                  <a:ea typeface="楷体_GB2312" pitchFamily="49" charset="-122"/>
                  <a:cs typeface="+mn-cs"/>
                </a:defRPr>
              </a:lvl4pPr>
              <a:lvl5pPr marL="1828800" algn="l" rtl="0" fontAlgn="base">
                <a:spcBef>
                  <a:spcPct val="0"/>
                </a:spcBef>
                <a:spcAft>
                  <a:spcPct val="0"/>
                </a:spcAft>
                <a:defRPr sz="2000" kern="1200">
                  <a:solidFill>
                    <a:schemeClr val="tx1"/>
                  </a:solidFill>
                  <a:latin typeface="Arial" charset="0"/>
                  <a:ea typeface="楷体_GB2312" pitchFamily="49" charset="-122"/>
                  <a:cs typeface="+mn-cs"/>
                </a:defRPr>
              </a:lvl5pPr>
              <a:lvl6pPr marL="2286000" algn="l" defTabSz="914400" rtl="0" eaLnBrk="1" latinLnBrk="0" hangingPunct="1">
                <a:defRPr sz="2000" kern="1200">
                  <a:solidFill>
                    <a:schemeClr val="tx1"/>
                  </a:solidFill>
                  <a:latin typeface="Arial" charset="0"/>
                  <a:ea typeface="楷体_GB2312" pitchFamily="49" charset="-122"/>
                  <a:cs typeface="+mn-cs"/>
                </a:defRPr>
              </a:lvl6pPr>
              <a:lvl7pPr marL="2743200" algn="l" defTabSz="914400" rtl="0" eaLnBrk="1" latinLnBrk="0" hangingPunct="1">
                <a:defRPr sz="2000" kern="1200">
                  <a:solidFill>
                    <a:schemeClr val="tx1"/>
                  </a:solidFill>
                  <a:latin typeface="Arial" charset="0"/>
                  <a:ea typeface="楷体_GB2312" pitchFamily="49" charset="-122"/>
                  <a:cs typeface="+mn-cs"/>
                </a:defRPr>
              </a:lvl7pPr>
              <a:lvl8pPr marL="3200400" algn="l" defTabSz="914400" rtl="0" eaLnBrk="1" latinLnBrk="0" hangingPunct="1">
                <a:defRPr sz="2000" kern="1200">
                  <a:solidFill>
                    <a:schemeClr val="tx1"/>
                  </a:solidFill>
                  <a:latin typeface="Arial" charset="0"/>
                  <a:ea typeface="楷体_GB2312" pitchFamily="49" charset="-122"/>
                  <a:cs typeface="+mn-cs"/>
                </a:defRPr>
              </a:lvl8pPr>
              <a:lvl9pPr marL="3657600" algn="l" defTabSz="914400" rtl="0" eaLnBrk="1" latinLnBrk="0" hangingPunct="1">
                <a:defRPr sz="2000" kern="1200">
                  <a:solidFill>
                    <a:schemeClr val="tx1"/>
                  </a:solidFill>
                  <a:latin typeface="Arial" charset="0"/>
                  <a:ea typeface="楷体_GB2312" pitchFamily="49" charset="-122"/>
                  <a:cs typeface="+mn-cs"/>
                </a:defRPr>
              </a:lvl9pPr>
            </a:lstStyle>
            <a:p>
              <a:r>
                <a:rPr lang="en-US" altLang="zh-CN">
                  <a:solidFill>
                    <a:schemeClr val="bg1"/>
                  </a:solidFill>
                </a:rPr>
                <a:t>        2003</a:t>
              </a:r>
              <a:r>
                <a:rPr lang="zh-CN" altLang="en-US">
                  <a:solidFill>
                    <a:schemeClr val="bg1"/>
                  </a:solidFill>
                </a:rPr>
                <a:t>年四川姑娘王珊身着唐式汉服获得</a:t>
              </a:r>
              <a:r>
                <a:rPr lang="en-US" altLang="zh-CN">
                  <a:solidFill>
                    <a:schemeClr val="bg1"/>
                  </a:solidFill>
                </a:rPr>
                <a:t>2003</a:t>
              </a:r>
              <a:r>
                <a:rPr lang="zh-CN" altLang="en-US">
                  <a:solidFill>
                    <a:schemeClr val="bg1"/>
                  </a:solidFill>
                </a:rPr>
                <a:t>年度环球小姐大赛</a:t>
              </a:r>
              <a:r>
                <a:rPr lang="zh-CN" altLang="en-US" b="1">
                  <a:solidFill>
                    <a:srgbClr val="FFFF00"/>
                  </a:solidFill>
                </a:rPr>
                <a:t>最佳民族服饰奖</a:t>
              </a:r>
              <a:r>
                <a:rPr lang="zh-CN" altLang="en-US">
                  <a:solidFill>
                    <a:schemeClr val="bg1"/>
                  </a:solidFill>
                </a:rPr>
                <a:t>，这是全世界对世界上最美丽的民族服饰</a:t>
              </a:r>
              <a:r>
                <a:rPr lang="en-US" altLang="zh-CN">
                  <a:solidFill>
                    <a:schemeClr val="bg1"/>
                  </a:solidFill>
                </a:rPr>
                <a:t>——</a:t>
              </a:r>
              <a:r>
                <a:rPr lang="zh-CN" altLang="en-US">
                  <a:solidFill>
                    <a:schemeClr val="bg1"/>
                  </a:solidFill>
                </a:rPr>
                <a:t>汉服的充分认可。 </a:t>
              </a:r>
            </a:p>
          </p:txBody>
        </p:sp>
        <p:pic>
          <p:nvPicPr>
            <p:cNvPr id="8" name="Picture 18" descr="901e219413adda317af4804e"/>
            <p:cNvPicPr>
              <a:picLocks noChangeAspect="1" noChangeArrowheads="1"/>
            </p:cNvPicPr>
            <p:nvPr/>
          </p:nvPicPr>
          <p:blipFill>
            <a:blip r:embed="rId3" cstate="print"/>
            <a:srcRect/>
            <a:stretch>
              <a:fillRect/>
            </a:stretch>
          </p:blipFill>
          <p:spPr bwMode="auto">
            <a:xfrm>
              <a:off x="3628" y="-3646"/>
              <a:ext cx="1772" cy="2167"/>
            </a:xfrm>
            <a:prstGeom prst="rect">
              <a:avLst/>
            </a:prstGeom>
            <a:noFill/>
          </p:spPr>
        </p:pic>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323" name="Group 51"/>
          <p:cNvGrpSpPr>
            <a:grpSpLocks/>
          </p:cNvGrpSpPr>
          <p:nvPr/>
        </p:nvGrpSpPr>
        <p:grpSpPr bwMode="auto">
          <a:xfrm>
            <a:off x="884238" y="1933575"/>
            <a:ext cx="7200900" cy="4248150"/>
            <a:chOff x="521" y="1344"/>
            <a:chExt cx="4536" cy="2676"/>
          </a:xfrm>
        </p:grpSpPr>
        <p:sp>
          <p:nvSpPr>
            <p:cNvPr id="182324" name="Text Box 52"/>
            <p:cNvSpPr txBox="1">
              <a:spLocks noChangeArrowheads="1"/>
            </p:cNvSpPr>
            <p:nvPr/>
          </p:nvSpPr>
          <p:spPr bwMode="auto">
            <a:xfrm>
              <a:off x="521" y="1344"/>
              <a:ext cx="4536" cy="826"/>
            </a:xfrm>
            <a:prstGeom prst="rect">
              <a:avLst/>
            </a:prstGeom>
            <a:noFill/>
            <a:ln w="9525">
              <a:noFill/>
              <a:miter lim="800000"/>
              <a:headEnd/>
              <a:tailEnd/>
            </a:ln>
            <a:effectLst/>
          </p:spPr>
          <p:txBody>
            <a:bodyPr>
              <a:spAutoFit/>
            </a:bodyPr>
            <a:lstStyle/>
            <a:p>
              <a:r>
                <a:rPr lang="en-US" altLang="zh-CN" dirty="0">
                  <a:solidFill>
                    <a:schemeClr val="bg1"/>
                  </a:solidFill>
                </a:rPr>
                <a:t>        2006</a:t>
              </a:r>
              <a:r>
                <a:rPr lang="zh-CN" altLang="en-US" dirty="0">
                  <a:solidFill>
                    <a:schemeClr val="bg1"/>
                  </a:solidFill>
                </a:rPr>
                <a:t>年</a:t>
              </a:r>
              <a:r>
                <a:rPr lang="en-US" altLang="zh-CN" dirty="0">
                  <a:solidFill>
                    <a:schemeClr val="bg1"/>
                  </a:solidFill>
                </a:rPr>
                <a:t>7</a:t>
              </a:r>
              <a:r>
                <a:rPr lang="zh-CN" altLang="en-US" dirty="0">
                  <a:solidFill>
                    <a:schemeClr val="bg1"/>
                  </a:solidFill>
                </a:rPr>
                <a:t>月</a:t>
              </a:r>
              <a:r>
                <a:rPr lang="en-US" altLang="zh-CN" dirty="0">
                  <a:solidFill>
                    <a:schemeClr val="bg1"/>
                  </a:solidFill>
                </a:rPr>
                <a:t>21</a:t>
              </a:r>
              <a:r>
                <a:rPr lang="zh-CN" altLang="en-US" dirty="0">
                  <a:solidFill>
                    <a:schemeClr val="bg1"/>
                  </a:solidFill>
                </a:rPr>
                <a:t>日，中国政府网为汉族更正图片为“汉服”，这明确标志着中华人民共和国中央人民政府终于正式认可</a:t>
              </a:r>
              <a:r>
                <a:rPr lang="en-US" altLang="zh-CN" dirty="0">
                  <a:solidFill>
                    <a:schemeClr val="bg1"/>
                  </a:solidFill>
                </a:rPr>
                <a:t>——</a:t>
              </a:r>
              <a:r>
                <a:rPr lang="zh-CN" altLang="en-US" dirty="0">
                  <a:solidFill>
                    <a:schemeClr val="bg1"/>
                  </a:solidFill>
                </a:rPr>
                <a:t>汉服是汉民族的传统民族服饰，是自汉服消失</a:t>
              </a:r>
              <a:r>
                <a:rPr lang="en-US" altLang="zh-CN" dirty="0">
                  <a:solidFill>
                    <a:schemeClr val="bg1"/>
                  </a:solidFill>
                </a:rPr>
                <a:t>360</a:t>
              </a:r>
              <a:r>
                <a:rPr lang="zh-CN" altLang="en-US" dirty="0">
                  <a:solidFill>
                    <a:schemeClr val="bg1"/>
                  </a:solidFill>
                </a:rPr>
                <a:t>年</a:t>
              </a:r>
              <a:r>
                <a:rPr lang="zh-CN" altLang="en-US" dirty="0" smtClean="0">
                  <a:solidFill>
                    <a:schemeClr val="bg1"/>
                  </a:solidFill>
                </a:rPr>
                <a:t>以来</a:t>
              </a:r>
              <a:r>
                <a:rPr lang="zh-CN" altLang="en-US" b="1" dirty="0" smtClean="0">
                  <a:solidFill>
                    <a:srgbClr val="FFFF00"/>
                  </a:solidFill>
                </a:rPr>
                <a:t>回归的重要里程碑</a:t>
              </a:r>
              <a:r>
                <a:rPr lang="zh-CN" altLang="en-US" dirty="0">
                  <a:solidFill>
                    <a:schemeClr val="bg1"/>
                  </a:solidFill>
                </a:rPr>
                <a:t>。 </a:t>
              </a:r>
            </a:p>
          </p:txBody>
        </p:sp>
        <p:pic>
          <p:nvPicPr>
            <p:cNvPr id="182325" name="Picture 53" descr="56_China"/>
            <p:cNvPicPr>
              <a:picLocks noChangeAspect="1" noChangeArrowheads="1"/>
            </p:cNvPicPr>
            <p:nvPr/>
          </p:nvPicPr>
          <p:blipFill>
            <a:blip r:embed="rId3" cstate="print"/>
            <a:srcRect l="56194" t="76472"/>
            <a:stretch>
              <a:fillRect/>
            </a:stretch>
          </p:blipFill>
          <p:spPr bwMode="auto">
            <a:xfrm>
              <a:off x="657" y="2205"/>
              <a:ext cx="2132" cy="1815"/>
            </a:xfrm>
            <a:prstGeom prst="rect">
              <a:avLst/>
            </a:prstGeom>
            <a:noFill/>
          </p:spPr>
        </p:pic>
        <p:pic>
          <p:nvPicPr>
            <p:cNvPr id="182326" name="Picture 54" descr="56民族"/>
            <p:cNvPicPr>
              <a:picLocks noChangeAspect="1" noChangeArrowheads="1"/>
            </p:cNvPicPr>
            <p:nvPr/>
          </p:nvPicPr>
          <p:blipFill>
            <a:blip r:embed="rId4" cstate="print"/>
            <a:srcRect t="6573" r="9273" b="3528"/>
            <a:stretch>
              <a:fillRect/>
            </a:stretch>
          </p:blipFill>
          <p:spPr bwMode="auto">
            <a:xfrm>
              <a:off x="3016" y="2160"/>
              <a:ext cx="1970" cy="1860"/>
            </a:xfrm>
            <a:prstGeom prst="rect">
              <a:avLst/>
            </a:prstGeom>
            <a:noFill/>
          </p:spPr>
        </p:pic>
      </p:grpSp>
      <p:sp>
        <p:nvSpPr>
          <p:cNvPr id="182276" name="Text Box 4"/>
          <p:cNvSpPr txBox="1">
            <a:spLocks noChangeArrowheads="1"/>
          </p:cNvSpPr>
          <p:nvPr/>
        </p:nvSpPr>
        <p:spPr bwMode="auto">
          <a:xfrm>
            <a:off x="827088" y="765175"/>
            <a:ext cx="5327650" cy="641350"/>
          </a:xfrm>
          <a:prstGeom prst="rect">
            <a:avLst/>
          </a:prstGeom>
          <a:noFill/>
          <a:ln w="9525">
            <a:noFill/>
            <a:miter lim="800000"/>
            <a:headEnd/>
            <a:tailEnd/>
          </a:ln>
          <a:effectLst/>
        </p:spPr>
        <p:txBody>
          <a:bodyPr>
            <a:spAutoFit/>
          </a:bodyPr>
          <a:lstStyle/>
          <a:p>
            <a:r>
              <a:rPr lang="zh-CN" altLang="en-US" sz="3600" b="1">
                <a:solidFill>
                  <a:schemeClr val="bg1"/>
                </a:solidFill>
                <a:effectLst>
                  <a:outerShdw blurRad="38100" dist="38100" dir="2700000" algn="tl">
                    <a:srgbClr val="C0C0C0"/>
                  </a:outerShdw>
                </a:effectLst>
                <a:ea typeface="黑体" pitchFamily="2" charset="-122"/>
              </a:rPr>
              <a:t>华夏复兴　汉服先行</a:t>
            </a:r>
          </a:p>
        </p:txBody>
      </p:sp>
      <p:sp>
        <p:nvSpPr>
          <p:cNvPr id="182334" name="Text Box 62"/>
          <p:cNvSpPr txBox="1">
            <a:spLocks noChangeArrowheads="1"/>
          </p:cNvSpPr>
          <p:nvPr/>
        </p:nvSpPr>
        <p:spPr bwMode="auto">
          <a:xfrm>
            <a:off x="495300" y="1427163"/>
            <a:ext cx="4537075" cy="396875"/>
          </a:xfrm>
          <a:prstGeom prst="rect">
            <a:avLst/>
          </a:prstGeom>
          <a:noFill/>
          <a:ln w="9525">
            <a:noFill/>
            <a:miter lim="800000"/>
            <a:headEnd/>
            <a:tailEnd/>
          </a:ln>
          <a:effectLst/>
        </p:spPr>
        <p:txBody>
          <a:bodyPr>
            <a:spAutoFit/>
          </a:bodyPr>
          <a:lstStyle/>
          <a:p>
            <a:pPr algn="ctr"/>
            <a:r>
              <a:rPr lang="zh-CN" altLang="en-US" b="1" u="sng" dirty="0">
                <a:solidFill>
                  <a:srgbClr val="FFFF00"/>
                </a:solidFill>
                <a:effectLst>
                  <a:outerShdw blurRad="38100" dist="38100" dir="2700000" algn="tl">
                    <a:srgbClr val="C0C0C0"/>
                  </a:outerShdw>
                </a:effectLst>
                <a:ea typeface="黑体" pitchFamily="2" charset="-122"/>
              </a:rPr>
              <a:t>近年来全国汉服复兴运动发展历程</a:t>
            </a:r>
            <a:endParaRPr lang="zh-CN" altLang="en-US" dirty="0">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2276"/>
                                        </p:tgtEl>
                                        <p:attrNameLst>
                                          <p:attrName>style.visibility</p:attrName>
                                        </p:attrNameLst>
                                      </p:cBhvr>
                                      <p:to>
                                        <p:strVal val="visible"/>
                                      </p:to>
                                    </p:set>
                                    <p:anim calcmode="lin" valueType="num">
                                      <p:cBhvr additive="base">
                                        <p:cTn id="7" dur="1000" fill="hold"/>
                                        <p:tgtEl>
                                          <p:spTgt spid="182276"/>
                                        </p:tgtEl>
                                        <p:attrNameLst>
                                          <p:attrName>ppt_x</p:attrName>
                                        </p:attrNameLst>
                                      </p:cBhvr>
                                      <p:tavLst>
                                        <p:tav tm="0">
                                          <p:val>
                                            <p:strVal val="#ppt_x"/>
                                          </p:val>
                                        </p:tav>
                                        <p:tav tm="100000">
                                          <p:val>
                                            <p:strVal val="#ppt_x"/>
                                          </p:val>
                                        </p:tav>
                                      </p:tavLst>
                                    </p:anim>
                                    <p:anim calcmode="lin" valueType="num">
                                      <p:cBhvr additive="base">
                                        <p:cTn id="8" dur="1000" fill="hold"/>
                                        <p:tgtEl>
                                          <p:spTgt spid="18227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2334"/>
                                        </p:tgtEl>
                                        <p:attrNameLst>
                                          <p:attrName>style.visibility</p:attrName>
                                        </p:attrNameLst>
                                      </p:cBhvr>
                                      <p:to>
                                        <p:strVal val="visible"/>
                                      </p:to>
                                    </p:set>
                                    <p:anim calcmode="lin" valueType="num">
                                      <p:cBhvr additive="base">
                                        <p:cTn id="11" dur="1000" fill="hold"/>
                                        <p:tgtEl>
                                          <p:spTgt spid="182334"/>
                                        </p:tgtEl>
                                        <p:attrNameLst>
                                          <p:attrName>ppt_x</p:attrName>
                                        </p:attrNameLst>
                                      </p:cBhvr>
                                      <p:tavLst>
                                        <p:tav tm="0">
                                          <p:val>
                                            <p:strVal val="#ppt_x"/>
                                          </p:val>
                                        </p:tav>
                                        <p:tav tm="100000">
                                          <p:val>
                                            <p:strVal val="#ppt_x"/>
                                          </p:val>
                                        </p:tav>
                                      </p:tavLst>
                                    </p:anim>
                                    <p:anim calcmode="lin" valueType="num">
                                      <p:cBhvr additive="base">
                                        <p:cTn id="12" dur="1000" fill="hold"/>
                                        <p:tgtEl>
                                          <p:spTgt spid="18233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82323"/>
                                        </p:tgtEl>
                                        <p:attrNameLst>
                                          <p:attrName>style.visibility</p:attrName>
                                        </p:attrNameLst>
                                      </p:cBhvr>
                                      <p:to>
                                        <p:strVal val="visible"/>
                                      </p:to>
                                    </p:set>
                                    <p:anim calcmode="lin" valueType="num">
                                      <p:cBhvr additive="base">
                                        <p:cTn id="16" dur="500" fill="hold"/>
                                        <p:tgtEl>
                                          <p:spTgt spid="182323"/>
                                        </p:tgtEl>
                                        <p:attrNameLst>
                                          <p:attrName>ppt_x</p:attrName>
                                        </p:attrNameLst>
                                      </p:cBhvr>
                                      <p:tavLst>
                                        <p:tav tm="0">
                                          <p:val>
                                            <p:strVal val="#ppt_x"/>
                                          </p:val>
                                        </p:tav>
                                        <p:tav tm="100000">
                                          <p:val>
                                            <p:strVal val="#ppt_x"/>
                                          </p:val>
                                        </p:tav>
                                      </p:tavLst>
                                    </p:anim>
                                    <p:anim calcmode="lin" valueType="num">
                                      <p:cBhvr additive="base">
                                        <p:cTn id="17" dur="500" fill="hold"/>
                                        <p:tgtEl>
                                          <p:spTgt spid="1823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6" grpId="0"/>
      <p:bldP spid="18233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4" name="Text Box 4"/>
          <p:cNvSpPr txBox="1">
            <a:spLocks noChangeArrowheads="1"/>
          </p:cNvSpPr>
          <p:nvPr/>
        </p:nvSpPr>
        <p:spPr bwMode="auto">
          <a:xfrm>
            <a:off x="827088" y="765175"/>
            <a:ext cx="5327650" cy="641350"/>
          </a:xfrm>
          <a:prstGeom prst="rect">
            <a:avLst/>
          </a:prstGeom>
          <a:noFill/>
          <a:ln w="9525">
            <a:noFill/>
            <a:miter lim="800000"/>
            <a:headEnd/>
            <a:tailEnd/>
          </a:ln>
          <a:effectLst/>
        </p:spPr>
        <p:txBody>
          <a:bodyPr>
            <a:spAutoFit/>
          </a:bodyPr>
          <a:lstStyle/>
          <a:p>
            <a:r>
              <a:rPr lang="zh-CN" altLang="en-US" sz="3600" b="1" dirty="0">
                <a:solidFill>
                  <a:schemeClr val="bg1"/>
                </a:solidFill>
                <a:effectLst>
                  <a:outerShdw blurRad="38100" dist="38100" dir="2700000" algn="tl">
                    <a:srgbClr val="C0C0C0"/>
                  </a:outerShdw>
                </a:effectLst>
                <a:ea typeface="黑体" pitchFamily="2" charset="-122"/>
              </a:rPr>
              <a:t>华夏复兴　汉服先行</a:t>
            </a:r>
          </a:p>
        </p:txBody>
      </p:sp>
      <p:sp>
        <p:nvSpPr>
          <p:cNvPr id="184328" name="Text Box 8"/>
          <p:cNvSpPr txBox="1">
            <a:spLocks noChangeArrowheads="1"/>
          </p:cNvSpPr>
          <p:nvPr/>
        </p:nvSpPr>
        <p:spPr bwMode="auto">
          <a:xfrm>
            <a:off x="812800" y="2032000"/>
            <a:ext cx="6924675" cy="1311275"/>
          </a:xfrm>
          <a:prstGeom prst="rect">
            <a:avLst/>
          </a:prstGeom>
          <a:noFill/>
          <a:ln w="9525">
            <a:noFill/>
            <a:miter lim="800000"/>
            <a:headEnd/>
            <a:tailEnd/>
          </a:ln>
          <a:effectLst/>
        </p:spPr>
        <p:txBody>
          <a:bodyPr>
            <a:spAutoFit/>
          </a:bodyPr>
          <a:lstStyle/>
          <a:p>
            <a:r>
              <a:rPr lang="en-US" altLang="zh-CN" b="1" dirty="0">
                <a:solidFill>
                  <a:schemeClr val="bg1"/>
                </a:solidFill>
              </a:rPr>
              <a:t>       2007</a:t>
            </a:r>
            <a:r>
              <a:rPr lang="zh-CN" altLang="en-US" b="1" dirty="0">
                <a:solidFill>
                  <a:schemeClr val="bg1"/>
                </a:solidFill>
              </a:rPr>
              <a:t>年</a:t>
            </a:r>
            <a:r>
              <a:rPr lang="en-US" altLang="zh-CN" b="1" dirty="0">
                <a:solidFill>
                  <a:schemeClr val="bg1"/>
                </a:solidFill>
              </a:rPr>
              <a:t>12</a:t>
            </a:r>
            <a:r>
              <a:rPr lang="zh-CN" altLang="en-US" b="1" dirty="0">
                <a:solidFill>
                  <a:schemeClr val="bg1"/>
                </a:solidFill>
              </a:rPr>
              <a:t>月</a:t>
            </a:r>
            <a:r>
              <a:rPr lang="en-US" altLang="zh-CN" b="1" dirty="0">
                <a:solidFill>
                  <a:schemeClr val="bg1"/>
                </a:solidFill>
              </a:rPr>
              <a:t>7</a:t>
            </a:r>
            <a:r>
              <a:rPr lang="zh-CN" altLang="en-US" b="1" dirty="0">
                <a:solidFill>
                  <a:schemeClr val="bg1"/>
                </a:solidFill>
              </a:rPr>
              <a:t>日国务院第</a:t>
            </a:r>
            <a:r>
              <a:rPr lang="en-US" altLang="zh-CN" b="1" dirty="0">
                <a:solidFill>
                  <a:schemeClr val="bg1"/>
                </a:solidFill>
              </a:rPr>
              <a:t>198</a:t>
            </a:r>
            <a:r>
              <a:rPr lang="zh-CN" altLang="en-US" b="1" dirty="0">
                <a:solidFill>
                  <a:schemeClr val="bg1"/>
                </a:solidFill>
              </a:rPr>
              <a:t>次常务会议通过关于修改</a:t>
            </a:r>
            <a:r>
              <a:rPr lang="en-US" altLang="zh-CN" b="1" dirty="0">
                <a:solidFill>
                  <a:schemeClr val="bg1"/>
                </a:solidFill>
              </a:rPr>
              <a:t>《</a:t>
            </a:r>
            <a:r>
              <a:rPr lang="zh-CN" altLang="en-US" b="1" dirty="0">
                <a:solidFill>
                  <a:schemeClr val="bg1"/>
                </a:solidFill>
              </a:rPr>
              <a:t>全国年节及纪念日放假办法</a:t>
            </a:r>
            <a:r>
              <a:rPr lang="en-US" altLang="zh-CN" b="1" dirty="0">
                <a:solidFill>
                  <a:schemeClr val="bg1"/>
                </a:solidFill>
              </a:rPr>
              <a:t>》</a:t>
            </a:r>
            <a:r>
              <a:rPr lang="zh-CN" altLang="en-US" b="1" dirty="0">
                <a:solidFill>
                  <a:schemeClr val="bg1"/>
                </a:solidFill>
              </a:rPr>
              <a:t>的决定</a:t>
            </a:r>
            <a:r>
              <a:rPr lang="en-US" altLang="zh-CN" b="1" dirty="0">
                <a:solidFill>
                  <a:schemeClr val="bg1"/>
                </a:solidFill>
              </a:rPr>
              <a:t>,</a:t>
            </a:r>
            <a:r>
              <a:rPr lang="zh-CN" altLang="en-US" b="1" dirty="0">
                <a:solidFill>
                  <a:schemeClr val="bg1"/>
                </a:solidFill>
              </a:rPr>
              <a:t>正式将</a:t>
            </a:r>
            <a:r>
              <a:rPr lang="zh-CN" altLang="en-US" b="1" dirty="0">
                <a:solidFill>
                  <a:srgbClr val="FF0000"/>
                </a:solidFill>
              </a:rPr>
              <a:t>清明节、端午节、中秋节</a:t>
            </a:r>
            <a:r>
              <a:rPr lang="zh-CN" altLang="en-US" b="1" dirty="0">
                <a:solidFill>
                  <a:schemeClr val="bg1"/>
                </a:solidFill>
              </a:rPr>
              <a:t>等华夏民族传统节日定为国家</a:t>
            </a:r>
            <a:r>
              <a:rPr lang="zh-CN" altLang="en-US" b="1" dirty="0">
                <a:solidFill>
                  <a:srgbClr val="FF0000"/>
                </a:solidFill>
              </a:rPr>
              <a:t>法定假日</a:t>
            </a:r>
            <a:r>
              <a:rPr lang="zh-CN" altLang="en-US" b="1" dirty="0">
                <a:solidFill>
                  <a:schemeClr val="bg1"/>
                </a:solidFill>
              </a:rPr>
              <a:t>，标志着传统节日的保护与宏扬得到了国家的认可与支持。</a:t>
            </a:r>
          </a:p>
        </p:txBody>
      </p:sp>
      <p:sp>
        <p:nvSpPr>
          <p:cNvPr id="184382" name="Text Box 62"/>
          <p:cNvSpPr txBox="1">
            <a:spLocks noChangeArrowheads="1"/>
          </p:cNvSpPr>
          <p:nvPr/>
        </p:nvSpPr>
        <p:spPr bwMode="auto">
          <a:xfrm>
            <a:off x="495300" y="1427163"/>
            <a:ext cx="4537075" cy="396875"/>
          </a:xfrm>
          <a:prstGeom prst="rect">
            <a:avLst/>
          </a:prstGeom>
          <a:noFill/>
          <a:ln w="9525">
            <a:noFill/>
            <a:miter lim="800000"/>
            <a:headEnd/>
            <a:tailEnd/>
          </a:ln>
          <a:effectLst/>
        </p:spPr>
        <p:txBody>
          <a:bodyPr>
            <a:spAutoFit/>
          </a:bodyPr>
          <a:lstStyle/>
          <a:p>
            <a:pPr algn="ctr"/>
            <a:r>
              <a:rPr lang="zh-CN" altLang="en-US" b="1" u="sng" dirty="0">
                <a:solidFill>
                  <a:srgbClr val="FFFF00"/>
                </a:solidFill>
                <a:ea typeface="黑体" pitchFamily="2" charset="-122"/>
              </a:rPr>
              <a:t>近年来全国汉服复兴运动发展历程</a:t>
            </a:r>
            <a:endParaRPr lang="zh-CN" altLang="en-US" dirty="0">
              <a:ea typeface="黑体" pitchFamily="2" charset="-122"/>
            </a:endParaRPr>
          </a:p>
        </p:txBody>
      </p:sp>
      <p:pic>
        <p:nvPicPr>
          <p:cNvPr id="184384" name="Picture 64" descr="00123f37932506fb411601"/>
          <p:cNvPicPr>
            <a:picLocks noChangeAspect="1" noChangeArrowheads="1"/>
          </p:cNvPicPr>
          <p:nvPr/>
        </p:nvPicPr>
        <p:blipFill>
          <a:blip r:embed="rId3" cstate="print"/>
          <a:srcRect b="10555"/>
          <a:stretch>
            <a:fillRect/>
          </a:stretch>
        </p:blipFill>
        <p:spPr bwMode="auto">
          <a:xfrm>
            <a:off x="1956329" y="3453872"/>
            <a:ext cx="4705350" cy="268605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1" name="Text Box 7"/>
          <p:cNvSpPr txBox="1">
            <a:spLocks noChangeArrowheads="1"/>
          </p:cNvSpPr>
          <p:nvPr/>
        </p:nvSpPr>
        <p:spPr bwMode="auto">
          <a:xfrm>
            <a:off x="611188" y="2108200"/>
            <a:ext cx="7927170" cy="2862322"/>
          </a:xfrm>
          <a:prstGeom prst="rect">
            <a:avLst/>
          </a:prstGeom>
          <a:noFill/>
          <a:ln w="9525">
            <a:noFill/>
            <a:miter lim="800000"/>
            <a:headEnd/>
            <a:tailEnd/>
          </a:ln>
          <a:effectLst/>
        </p:spPr>
        <p:txBody>
          <a:bodyPr wrap="none">
            <a:spAutoFit/>
          </a:bodyPr>
          <a:lstStyle/>
          <a:p>
            <a:r>
              <a:rPr lang="zh-CN" altLang="en-US" b="1" dirty="0">
                <a:solidFill>
                  <a:schemeClr val="bg1"/>
                </a:solidFill>
              </a:rPr>
              <a:t>到此，我们有了一个短暂的段落，</a:t>
            </a:r>
          </a:p>
          <a:p>
            <a:r>
              <a:rPr lang="zh-CN" altLang="en-US" b="1" dirty="0">
                <a:solidFill>
                  <a:schemeClr val="bg1"/>
                </a:solidFill>
              </a:rPr>
              <a:t>汉服的体系实在太庞杂，华夏文明也太渊深，在此我无法一一讲述。</a:t>
            </a:r>
          </a:p>
          <a:p>
            <a:endParaRPr lang="zh-CN" altLang="en-US" b="1" dirty="0">
              <a:solidFill>
                <a:schemeClr val="bg1"/>
              </a:solidFill>
            </a:endParaRPr>
          </a:p>
          <a:p>
            <a:r>
              <a:rPr lang="zh-CN" altLang="en-US" b="1" dirty="0">
                <a:solidFill>
                  <a:schemeClr val="bg1"/>
                </a:solidFill>
              </a:rPr>
              <a:t>其实本篇所介绍的仅是最基本的一些了解，</a:t>
            </a:r>
          </a:p>
          <a:p>
            <a:r>
              <a:rPr lang="zh-CN" altLang="en-US" b="1" dirty="0">
                <a:solidFill>
                  <a:schemeClr val="bg1"/>
                </a:solidFill>
              </a:rPr>
              <a:t>如果下次还有机会，我愿为你们讲述更多，</a:t>
            </a:r>
          </a:p>
          <a:p>
            <a:r>
              <a:rPr lang="zh-CN" altLang="en-US" b="1" dirty="0">
                <a:solidFill>
                  <a:schemeClr val="bg1"/>
                </a:solidFill>
              </a:rPr>
              <a:t>那些关于各个类别汉服的美丽，那些关于汉服运动的激动人心</a:t>
            </a:r>
          </a:p>
          <a:p>
            <a:endParaRPr lang="zh-CN" altLang="en-US" b="1" dirty="0">
              <a:solidFill>
                <a:schemeClr val="bg1"/>
              </a:solidFill>
            </a:endParaRPr>
          </a:p>
          <a:p>
            <a:r>
              <a:rPr lang="zh-CN" altLang="en-US" b="1" dirty="0">
                <a:solidFill>
                  <a:schemeClr val="bg1"/>
                </a:solidFill>
                <a:ea typeface="黑体" pitchFamily="2" charset="-122"/>
              </a:rPr>
              <a:t>下面，</a:t>
            </a:r>
          </a:p>
          <a:p>
            <a:r>
              <a:rPr lang="zh-CN" altLang="en-US" b="1" dirty="0">
                <a:solidFill>
                  <a:schemeClr val="bg1"/>
                </a:solidFill>
                <a:ea typeface="黑体" pitchFamily="2" charset="-122"/>
              </a:rPr>
              <a:t>让我们一起去欣赏那些汉服带给我们的神奇体验</a:t>
            </a:r>
            <a:r>
              <a:rPr lang="en-US" altLang="zh-CN" b="1" dirty="0">
                <a:solidFill>
                  <a:schemeClr val="bg1"/>
                </a:solidFill>
                <a:ea typeface="黑体"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8071"/>
                                        </p:tgtEl>
                                        <p:attrNameLst>
                                          <p:attrName>style.visibility</p:attrName>
                                        </p:attrNameLst>
                                      </p:cBhvr>
                                      <p:to>
                                        <p:strVal val="visible"/>
                                      </p:to>
                                    </p:set>
                                    <p:anim calcmode="lin" valueType="num">
                                      <p:cBhvr additive="base">
                                        <p:cTn id="7" dur="1000" fill="hold"/>
                                        <p:tgtEl>
                                          <p:spTgt spid="88071"/>
                                        </p:tgtEl>
                                        <p:attrNameLst>
                                          <p:attrName>ppt_x</p:attrName>
                                        </p:attrNameLst>
                                      </p:cBhvr>
                                      <p:tavLst>
                                        <p:tav tm="0">
                                          <p:val>
                                            <p:strVal val="#ppt_x"/>
                                          </p:val>
                                        </p:tav>
                                        <p:tav tm="100000">
                                          <p:val>
                                            <p:strVal val="#ppt_x"/>
                                          </p:val>
                                        </p:tav>
                                      </p:tavLst>
                                    </p:anim>
                                    <p:anim calcmode="lin" valueType="num">
                                      <p:cBhvr additive="base">
                                        <p:cTn id="8" dur="1000" fill="hold"/>
                                        <p:tgtEl>
                                          <p:spTgt spid="880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untitled"/>
          <p:cNvPicPr>
            <a:picLocks noChangeAspect="1" noChangeArrowheads="1"/>
          </p:cNvPicPr>
          <p:nvPr/>
        </p:nvPicPr>
        <p:blipFill>
          <a:blip r:embed="rId3" cstate="print"/>
          <a:stretch>
            <a:fillRect/>
          </a:stretch>
        </p:blipFill>
        <p:spPr bwMode="auto">
          <a:xfrm>
            <a:off x="1178333" y="1370059"/>
            <a:ext cx="6449915" cy="4283778"/>
          </a:xfrm>
          <a:prstGeom prst="rect">
            <a:avLst/>
          </a:prstGeom>
          <a:noFill/>
        </p:spPr>
      </p:pic>
      <p:pic>
        <p:nvPicPr>
          <p:cNvPr id="90123" name="Picture 11" descr="3730973220070627005241016_640"/>
          <p:cNvPicPr>
            <a:picLocks noChangeAspect="1" noChangeArrowheads="1"/>
          </p:cNvPicPr>
          <p:nvPr/>
        </p:nvPicPr>
        <p:blipFill>
          <a:blip r:embed="rId4" cstate="print"/>
          <a:stretch>
            <a:fillRect/>
          </a:stretch>
        </p:blipFill>
        <p:spPr bwMode="auto">
          <a:xfrm>
            <a:off x="2772495" y="1054563"/>
            <a:ext cx="3752850" cy="5003800"/>
          </a:xfrm>
          <a:prstGeom prst="rect">
            <a:avLst/>
          </a:prstGeom>
          <a:noFill/>
        </p:spPr>
      </p:pic>
      <p:pic>
        <p:nvPicPr>
          <p:cNvPr id="90136" name="Picture 24" descr="100561_1240546945h9we"/>
          <p:cNvPicPr>
            <a:picLocks noChangeAspect="1" noChangeArrowheads="1"/>
          </p:cNvPicPr>
          <p:nvPr/>
        </p:nvPicPr>
        <p:blipFill>
          <a:blip r:embed="rId5" cstate="print"/>
          <a:srcRect r="10907"/>
          <a:stretch>
            <a:fillRect/>
          </a:stretch>
        </p:blipFill>
        <p:spPr bwMode="auto">
          <a:xfrm>
            <a:off x="477017" y="1781577"/>
            <a:ext cx="6029202" cy="4511522"/>
          </a:xfrm>
          <a:prstGeom prst="rect">
            <a:avLst/>
          </a:prstGeom>
          <a:noFill/>
        </p:spPr>
      </p:pic>
      <p:pic>
        <p:nvPicPr>
          <p:cNvPr id="90137" name="Picture 25" descr="111555U1Z-1"/>
          <p:cNvPicPr>
            <a:picLocks noChangeAspect="1" noChangeArrowheads="1"/>
          </p:cNvPicPr>
          <p:nvPr/>
        </p:nvPicPr>
        <p:blipFill>
          <a:blip r:embed="rId6" cstate="print"/>
          <a:stretch>
            <a:fillRect/>
          </a:stretch>
        </p:blipFill>
        <p:spPr bwMode="auto">
          <a:xfrm>
            <a:off x="3871931" y="1335505"/>
            <a:ext cx="3852236" cy="5137921"/>
          </a:xfrm>
          <a:prstGeom prst="rect">
            <a:avLst/>
          </a:prstGeom>
          <a:noFill/>
        </p:spPr>
      </p:pic>
      <p:pic>
        <p:nvPicPr>
          <p:cNvPr id="90139" name="Picture 27" descr="3434004fd1a4421aafc3abb6"/>
          <p:cNvPicPr>
            <a:picLocks noChangeAspect="1" noChangeArrowheads="1"/>
          </p:cNvPicPr>
          <p:nvPr/>
        </p:nvPicPr>
        <p:blipFill>
          <a:blip r:embed="rId7" cstate="print"/>
          <a:stretch>
            <a:fillRect/>
          </a:stretch>
        </p:blipFill>
        <p:spPr bwMode="auto">
          <a:xfrm>
            <a:off x="4396162" y="1755375"/>
            <a:ext cx="3696464" cy="4928620"/>
          </a:xfrm>
          <a:prstGeom prst="rect">
            <a:avLst/>
          </a:prstGeom>
          <a:noFill/>
        </p:spPr>
      </p:pic>
      <p:pic>
        <p:nvPicPr>
          <p:cNvPr id="90140" name="Picture 28" descr="20070630_57984e1910cebc6a7cc09DcbZYjaxQkF"/>
          <p:cNvPicPr>
            <a:picLocks noChangeAspect="1" noChangeArrowheads="1"/>
          </p:cNvPicPr>
          <p:nvPr/>
        </p:nvPicPr>
        <p:blipFill>
          <a:blip r:embed="rId8" cstate="print"/>
          <a:stretch>
            <a:fillRect/>
          </a:stretch>
        </p:blipFill>
        <p:spPr bwMode="auto">
          <a:xfrm>
            <a:off x="474245" y="227319"/>
            <a:ext cx="3676650" cy="5514975"/>
          </a:xfrm>
          <a:prstGeom prst="rect">
            <a:avLst/>
          </a:prstGeom>
          <a:noFill/>
        </p:spPr>
      </p:pic>
      <p:pic>
        <p:nvPicPr>
          <p:cNvPr id="90142" name="Picture 30" descr="055001"/>
          <p:cNvPicPr>
            <a:picLocks noChangeAspect="1" noChangeArrowheads="1"/>
          </p:cNvPicPr>
          <p:nvPr/>
        </p:nvPicPr>
        <p:blipFill>
          <a:blip r:embed="rId9" cstate="print"/>
          <a:stretch>
            <a:fillRect/>
          </a:stretch>
        </p:blipFill>
        <p:spPr bwMode="auto">
          <a:xfrm>
            <a:off x="1914198" y="333252"/>
            <a:ext cx="6136217" cy="4602163"/>
          </a:xfrm>
          <a:prstGeom prst="rect">
            <a:avLst/>
          </a:prstGeom>
          <a:noFill/>
        </p:spPr>
      </p:pic>
      <p:pic>
        <p:nvPicPr>
          <p:cNvPr id="90145" name="Picture 33" descr="dphshm02"/>
          <p:cNvPicPr>
            <a:picLocks noChangeAspect="1" noChangeArrowheads="1"/>
          </p:cNvPicPr>
          <p:nvPr/>
        </p:nvPicPr>
        <p:blipFill>
          <a:blip r:embed="rId10" cstate="print"/>
          <a:srcRect l="28244" r="16344"/>
          <a:stretch>
            <a:fillRect/>
          </a:stretch>
        </p:blipFill>
        <p:spPr bwMode="auto">
          <a:xfrm>
            <a:off x="451955" y="902369"/>
            <a:ext cx="4818184" cy="5779477"/>
          </a:xfrm>
          <a:prstGeom prst="rect">
            <a:avLst/>
          </a:prstGeom>
          <a:noFill/>
        </p:spPr>
      </p:pic>
      <p:pic>
        <p:nvPicPr>
          <p:cNvPr id="90138" name="Picture 26" descr="cc13f8f23217df36b07ec518"/>
          <p:cNvPicPr>
            <a:picLocks noChangeAspect="1" noChangeArrowheads="1"/>
          </p:cNvPicPr>
          <p:nvPr/>
        </p:nvPicPr>
        <p:blipFill>
          <a:blip r:embed="rId11" cstate="print"/>
          <a:stretch>
            <a:fillRect/>
          </a:stretch>
        </p:blipFill>
        <p:spPr bwMode="auto">
          <a:xfrm>
            <a:off x="1630720" y="2404463"/>
            <a:ext cx="6681615" cy="4453537"/>
          </a:xfrm>
          <a:prstGeom prst="rect">
            <a:avLst/>
          </a:prstGeom>
          <a:noFill/>
        </p:spPr>
      </p:pic>
      <p:pic>
        <p:nvPicPr>
          <p:cNvPr id="11" name="Picture 26" descr="cc13f8f23217df36b07ec518"/>
          <p:cNvPicPr>
            <a:picLocks noChangeAspect="1" noChangeArrowheads="1"/>
          </p:cNvPicPr>
          <p:nvPr/>
        </p:nvPicPr>
        <p:blipFill>
          <a:blip r:embed="rId12" cstate="print"/>
          <a:stretch>
            <a:fillRect/>
          </a:stretch>
        </p:blipFill>
        <p:spPr bwMode="auto">
          <a:xfrm>
            <a:off x="1143529" y="1121124"/>
            <a:ext cx="6847942" cy="45829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90116"/>
                                        </p:tgtEl>
                                        <p:attrNameLst>
                                          <p:attrName>style.visibility</p:attrName>
                                        </p:attrNameLst>
                                      </p:cBhvr>
                                      <p:to>
                                        <p:strVal val="visible"/>
                                      </p:to>
                                    </p:set>
                                    <p:animEffect transition="in" filter="dissolve">
                                      <p:cBhvr>
                                        <p:cTn id="7" dur="1000"/>
                                        <p:tgtEl>
                                          <p:spTgt spid="90116"/>
                                        </p:tgtEl>
                                      </p:cBhvr>
                                    </p:animEffect>
                                  </p:childTnLst>
                                </p:cTn>
                              </p:par>
                            </p:childTnLst>
                          </p:cTn>
                        </p:par>
                        <p:par>
                          <p:cTn id="8" fill="hold">
                            <p:stCondLst>
                              <p:cond delay="1000"/>
                            </p:stCondLst>
                            <p:childTnLst>
                              <p:par>
                                <p:cTn id="9" presetID="14" presetClass="exit" presetSubtype="10" fill="hold" nodeType="afterEffect">
                                  <p:stCondLst>
                                    <p:cond delay="1500"/>
                                  </p:stCondLst>
                                  <p:childTnLst>
                                    <p:animEffect transition="out" filter="randombar(horizontal)">
                                      <p:cBhvr>
                                        <p:cTn id="10" dur="2000"/>
                                        <p:tgtEl>
                                          <p:spTgt spid="90116"/>
                                        </p:tgtEl>
                                      </p:cBhvr>
                                    </p:animEffect>
                                    <p:set>
                                      <p:cBhvr>
                                        <p:cTn id="11" dur="1" fill="hold">
                                          <p:stCondLst>
                                            <p:cond delay="1999"/>
                                          </p:stCondLst>
                                        </p:cTn>
                                        <p:tgtEl>
                                          <p:spTgt spid="90116"/>
                                        </p:tgtEl>
                                        <p:attrNameLst>
                                          <p:attrName>style.visibility</p:attrName>
                                        </p:attrNameLst>
                                      </p:cBhvr>
                                      <p:to>
                                        <p:strVal val="hidden"/>
                                      </p:to>
                                    </p:set>
                                  </p:childTnLst>
                                </p:cTn>
                              </p:par>
                            </p:childTnLst>
                          </p:cTn>
                        </p:par>
                        <p:par>
                          <p:cTn id="12" fill="hold">
                            <p:stCondLst>
                              <p:cond delay="4500"/>
                            </p:stCondLst>
                            <p:childTnLst>
                              <p:par>
                                <p:cTn id="13" presetID="9" presetClass="entr" presetSubtype="0" fill="hold" nodeType="afterEffect">
                                  <p:stCondLst>
                                    <p:cond delay="0"/>
                                  </p:stCondLst>
                                  <p:childTnLst>
                                    <p:set>
                                      <p:cBhvr>
                                        <p:cTn id="14" dur="1" fill="hold">
                                          <p:stCondLst>
                                            <p:cond delay="0"/>
                                          </p:stCondLst>
                                        </p:cTn>
                                        <p:tgtEl>
                                          <p:spTgt spid="90136"/>
                                        </p:tgtEl>
                                        <p:attrNameLst>
                                          <p:attrName>style.visibility</p:attrName>
                                        </p:attrNameLst>
                                      </p:cBhvr>
                                      <p:to>
                                        <p:strVal val="visible"/>
                                      </p:to>
                                    </p:set>
                                    <p:animEffect transition="in" filter="dissolve">
                                      <p:cBhvr>
                                        <p:cTn id="15" dur="1000"/>
                                        <p:tgtEl>
                                          <p:spTgt spid="90136"/>
                                        </p:tgtEl>
                                      </p:cBhvr>
                                    </p:animEffect>
                                  </p:childTnLst>
                                </p:cTn>
                              </p:par>
                            </p:childTnLst>
                          </p:cTn>
                        </p:par>
                        <p:par>
                          <p:cTn id="16" fill="hold">
                            <p:stCondLst>
                              <p:cond delay="5500"/>
                            </p:stCondLst>
                            <p:childTnLst>
                              <p:par>
                                <p:cTn id="17" presetID="14" presetClass="exit" presetSubtype="10" fill="hold" nodeType="afterEffect">
                                  <p:stCondLst>
                                    <p:cond delay="1500"/>
                                  </p:stCondLst>
                                  <p:childTnLst>
                                    <p:animEffect transition="out" filter="randombar(horizontal)">
                                      <p:cBhvr>
                                        <p:cTn id="18" dur="2000"/>
                                        <p:tgtEl>
                                          <p:spTgt spid="90136"/>
                                        </p:tgtEl>
                                      </p:cBhvr>
                                    </p:animEffect>
                                    <p:set>
                                      <p:cBhvr>
                                        <p:cTn id="19" dur="1" fill="hold">
                                          <p:stCondLst>
                                            <p:cond delay="1999"/>
                                          </p:stCondLst>
                                        </p:cTn>
                                        <p:tgtEl>
                                          <p:spTgt spid="90136"/>
                                        </p:tgtEl>
                                        <p:attrNameLst>
                                          <p:attrName>style.visibility</p:attrName>
                                        </p:attrNameLst>
                                      </p:cBhvr>
                                      <p:to>
                                        <p:strVal val="hidden"/>
                                      </p:to>
                                    </p:set>
                                  </p:childTnLst>
                                </p:cTn>
                              </p:par>
                            </p:childTnLst>
                          </p:cTn>
                        </p:par>
                        <p:par>
                          <p:cTn id="20" fill="hold">
                            <p:stCondLst>
                              <p:cond delay="9000"/>
                            </p:stCondLst>
                            <p:childTnLst>
                              <p:par>
                                <p:cTn id="21" presetID="9" presetClass="entr" presetSubtype="0" fill="hold" nodeType="afterEffect">
                                  <p:stCondLst>
                                    <p:cond delay="0"/>
                                  </p:stCondLst>
                                  <p:childTnLst>
                                    <p:set>
                                      <p:cBhvr>
                                        <p:cTn id="22" dur="1" fill="hold">
                                          <p:stCondLst>
                                            <p:cond delay="0"/>
                                          </p:stCondLst>
                                        </p:cTn>
                                        <p:tgtEl>
                                          <p:spTgt spid="90137"/>
                                        </p:tgtEl>
                                        <p:attrNameLst>
                                          <p:attrName>style.visibility</p:attrName>
                                        </p:attrNameLst>
                                      </p:cBhvr>
                                      <p:to>
                                        <p:strVal val="visible"/>
                                      </p:to>
                                    </p:set>
                                    <p:animEffect transition="in" filter="dissolve">
                                      <p:cBhvr>
                                        <p:cTn id="23" dur="1000"/>
                                        <p:tgtEl>
                                          <p:spTgt spid="90137"/>
                                        </p:tgtEl>
                                      </p:cBhvr>
                                    </p:animEffect>
                                  </p:childTnLst>
                                </p:cTn>
                              </p:par>
                            </p:childTnLst>
                          </p:cTn>
                        </p:par>
                        <p:par>
                          <p:cTn id="24" fill="hold">
                            <p:stCondLst>
                              <p:cond delay="10000"/>
                            </p:stCondLst>
                            <p:childTnLst>
                              <p:par>
                                <p:cTn id="25" presetID="14" presetClass="exit" presetSubtype="10" fill="hold" nodeType="afterEffect">
                                  <p:stCondLst>
                                    <p:cond delay="1500"/>
                                  </p:stCondLst>
                                  <p:childTnLst>
                                    <p:animEffect transition="out" filter="randombar(horizontal)">
                                      <p:cBhvr>
                                        <p:cTn id="26" dur="2000"/>
                                        <p:tgtEl>
                                          <p:spTgt spid="90137"/>
                                        </p:tgtEl>
                                      </p:cBhvr>
                                    </p:animEffect>
                                    <p:set>
                                      <p:cBhvr>
                                        <p:cTn id="27" dur="1" fill="hold">
                                          <p:stCondLst>
                                            <p:cond delay="1999"/>
                                          </p:stCondLst>
                                        </p:cTn>
                                        <p:tgtEl>
                                          <p:spTgt spid="90137"/>
                                        </p:tgtEl>
                                        <p:attrNameLst>
                                          <p:attrName>style.visibility</p:attrName>
                                        </p:attrNameLst>
                                      </p:cBhvr>
                                      <p:to>
                                        <p:strVal val="hidden"/>
                                      </p:to>
                                    </p:set>
                                  </p:childTnLst>
                                </p:cTn>
                              </p:par>
                            </p:childTnLst>
                          </p:cTn>
                        </p:par>
                        <p:par>
                          <p:cTn id="28" fill="hold">
                            <p:stCondLst>
                              <p:cond delay="13500"/>
                            </p:stCondLst>
                            <p:childTnLst>
                              <p:par>
                                <p:cTn id="29" presetID="9" presetClass="entr" presetSubtype="0" fill="hold" nodeType="afterEffect">
                                  <p:stCondLst>
                                    <p:cond delay="0"/>
                                  </p:stCondLst>
                                  <p:childTnLst>
                                    <p:set>
                                      <p:cBhvr>
                                        <p:cTn id="30" dur="1" fill="hold">
                                          <p:stCondLst>
                                            <p:cond delay="0"/>
                                          </p:stCondLst>
                                        </p:cTn>
                                        <p:tgtEl>
                                          <p:spTgt spid="90123"/>
                                        </p:tgtEl>
                                        <p:attrNameLst>
                                          <p:attrName>style.visibility</p:attrName>
                                        </p:attrNameLst>
                                      </p:cBhvr>
                                      <p:to>
                                        <p:strVal val="visible"/>
                                      </p:to>
                                    </p:set>
                                    <p:animEffect transition="in" filter="dissolve">
                                      <p:cBhvr>
                                        <p:cTn id="31" dur="1000"/>
                                        <p:tgtEl>
                                          <p:spTgt spid="90123"/>
                                        </p:tgtEl>
                                      </p:cBhvr>
                                    </p:animEffect>
                                  </p:childTnLst>
                                </p:cTn>
                              </p:par>
                            </p:childTnLst>
                          </p:cTn>
                        </p:par>
                        <p:par>
                          <p:cTn id="32" fill="hold">
                            <p:stCondLst>
                              <p:cond delay="14500"/>
                            </p:stCondLst>
                            <p:childTnLst>
                              <p:par>
                                <p:cTn id="33" presetID="14" presetClass="exit" presetSubtype="10" fill="hold" nodeType="afterEffect">
                                  <p:stCondLst>
                                    <p:cond delay="1500"/>
                                  </p:stCondLst>
                                  <p:childTnLst>
                                    <p:animEffect transition="out" filter="randombar(horizontal)">
                                      <p:cBhvr>
                                        <p:cTn id="34" dur="2000"/>
                                        <p:tgtEl>
                                          <p:spTgt spid="90123"/>
                                        </p:tgtEl>
                                      </p:cBhvr>
                                    </p:animEffect>
                                    <p:set>
                                      <p:cBhvr>
                                        <p:cTn id="35" dur="1" fill="hold">
                                          <p:stCondLst>
                                            <p:cond delay="1999"/>
                                          </p:stCondLst>
                                        </p:cTn>
                                        <p:tgtEl>
                                          <p:spTgt spid="90123"/>
                                        </p:tgtEl>
                                        <p:attrNameLst>
                                          <p:attrName>style.visibility</p:attrName>
                                        </p:attrNameLst>
                                      </p:cBhvr>
                                      <p:to>
                                        <p:strVal val="hidden"/>
                                      </p:to>
                                    </p:set>
                                  </p:childTnLst>
                                </p:cTn>
                              </p:par>
                            </p:childTnLst>
                          </p:cTn>
                        </p:par>
                        <p:par>
                          <p:cTn id="36" fill="hold">
                            <p:stCondLst>
                              <p:cond delay="18000"/>
                            </p:stCondLst>
                            <p:childTnLst>
                              <p:par>
                                <p:cTn id="37" presetID="9" presetClass="entr" presetSubtype="0" fill="hold" nodeType="afterEffect">
                                  <p:stCondLst>
                                    <p:cond delay="0"/>
                                  </p:stCondLst>
                                  <p:childTnLst>
                                    <p:set>
                                      <p:cBhvr>
                                        <p:cTn id="38" dur="1" fill="hold">
                                          <p:stCondLst>
                                            <p:cond delay="0"/>
                                          </p:stCondLst>
                                        </p:cTn>
                                        <p:tgtEl>
                                          <p:spTgt spid="90139"/>
                                        </p:tgtEl>
                                        <p:attrNameLst>
                                          <p:attrName>style.visibility</p:attrName>
                                        </p:attrNameLst>
                                      </p:cBhvr>
                                      <p:to>
                                        <p:strVal val="visible"/>
                                      </p:to>
                                    </p:set>
                                    <p:animEffect transition="in" filter="dissolve">
                                      <p:cBhvr>
                                        <p:cTn id="39" dur="1000"/>
                                        <p:tgtEl>
                                          <p:spTgt spid="90139"/>
                                        </p:tgtEl>
                                      </p:cBhvr>
                                    </p:animEffect>
                                  </p:childTnLst>
                                </p:cTn>
                              </p:par>
                            </p:childTnLst>
                          </p:cTn>
                        </p:par>
                        <p:par>
                          <p:cTn id="40" fill="hold">
                            <p:stCondLst>
                              <p:cond delay="19000"/>
                            </p:stCondLst>
                            <p:childTnLst>
                              <p:par>
                                <p:cTn id="41" presetID="14" presetClass="exit" presetSubtype="10" fill="hold" nodeType="afterEffect">
                                  <p:stCondLst>
                                    <p:cond delay="1500"/>
                                  </p:stCondLst>
                                  <p:childTnLst>
                                    <p:animEffect transition="out" filter="randombar(horizontal)">
                                      <p:cBhvr>
                                        <p:cTn id="42" dur="2000"/>
                                        <p:tgtEl>
                                          <p:spTgt spid="90139"/>
                                        </p:tgtEl>
                                      </p:cBhvr>
                                    </p:animEffect>
                                    <p:set>
                                      <p:cBhvr>
                                        <p:cTn id="43" dur="1" fill="hold">
                                          <p:stCondLst>
                                            <p:cond delay="1999"/>
                                          </p:stCondLst>
                                        </p:cTn>
                                        <p:tgtEl>
                                          <p:spTgt spid="90139"/>
                                        </p:tgtEl>
                                        <p:attrNameLst>
                                          <p:attrName>style.visibility</p:attrName>
                                        </p:attrNameLst>
                                      </p:cBhvr>
                                      <p:to>
                                        <p:strVal val="hidden"/>
                                      </p:to>
                                    </p:set>
                                  </p:childTnLst>
                                </p:cTn>
                              </p:par>
                            </p:childTnLst>
                          </p:cTn>
                        </p:par>
                        <p:par>
                          <p:cTn id="44" fill="hold">
                            <p:stCondLst>
                              <p:cond delay="22500"/>
                            </p:stCondLst>
                            <p:childTnLst>
                              <p:par>
                                <p:cTn id="45" presetID="9" presetClass="entr" presetSubtype="0" fill="hold" nodeType="afterEffect">
                                  <p:stCondLst>
                                    <p:cond delay="0"/>
                                  </p:stCondLst>
                                  <p:childTnLst>
                                    <p:set>
                                      <p:cBhvr>
                                        <p:cTn id="46" dur="1" fill="hold">
                                          <p:stCondLst>
                                            <p:cond delay="0"/>
                                          </p:stCondLst>
                                        </p:cTn>
                                        <p:tgtEl>
                                          <p:spTgt spid="90140"/>
                                        </p:tgtEl>
                                        <p:attrNameLst>
                                          <p:attrName>style.visibility</p:attrName>
                                        </p:attrNameLst>
                                      </p:cBhvr>
                                      <p:to>
                                        <p:strVal val="visible"/>
                                      </p:to>
                                    </p:set>
                                    <p:animEffect transition="in" filter="dissolve">
                                      <p:cBhvr>
                                        <p:cTn id="47" dur="1000"/>
                                        <p:tgtEl>
                                          <p:spTgt spid="90140"/>
                                        </p:tgtEl>
                                      </p:cBhvr>
                                    </p:animEffect>
                                  </p:childTnLst>
                                </p:cTn>
                              </p:par>
                            </p:childTnLst>
                          </p:cTn>
                        </p:par>
                        <p:par>
                          <p:cTn id="48" fill="hold">
                            <p:stCondLst>
                              <p:cond delay="23500"/>
                            </p:stCondLst>
                            <p:childTnLst>
                              <p:par>
                                <p:cTn id="49" presetID="14" presetClass="exit" presetSubtype="10" fill="hold" nodeType="afterEffect">
                                  <p:stCondLst>
                                    <p:cond delay="1500"/>
                                  </p:stCondLst>
                                  <p:childTnLst>
                                    <p:animEffect transition="out" filter="randombar(horizontal)">
                                      <p:cBhvr>
                                        <p:cTn id="50" dur="2000"/>
                                        <p:tgtEl>
                                          <p:spTgt spid="90140"/>
                                        </p:tgtEl>
                                      </p:cBhvr>
                                    </p:animEffect>
                                    <p:set>
                                      <p:cBhvr>
                                        <p:cTn id="51" dur="1" fill="hold">
                                          <p:stCondLst>
                                            <p:cond delay="1999"/>
                                          </p:stCondLst>
                                        </p:cTn>
                                        <p:tgtEl>
                                          <p:spTgt spid="90140"/>
                                        </p:tgtEl>
                                        <p:attrNameLst>
                                          <p:attrName>style.visibility</p:attrName>
                                        </p:attrNameLst>
                                      </p:cBhvr>
                                      <p:to>
                                        <p:strVal val="hidden"/>
                                      </p:to>
                                    </p:set>
                                  </p:childTnLst>
                                </p:cTn>
                              </p:par>
                            </p:childTnLst>
                          </p:cTn>
                        </p:par>
                        <p:par>
                          <p:cTn id="52" fill="hold">
                            <p:stCondLst>
                              <p:cond delay="27000"/>
                            </p:stCondLst>
                            <p:childTnLst>
                              <p:par>
                                <p:cTn id="53" presetID="9" presetClass="entr" presetSubtype="0" fill="hold" nodeType="afterEffect">
                                  <p:stCondLst>
                                    <p:cond delay="0"/>
                                  </p:stCondLst>
                                  <p:childTnLst>
                                    <p:set>
                                      <p:cBhvr>
                                        <p:cTn id="54" dur="1" fill="hold">
                                          <p:stCondLst>
                                            <p:cond delay="0"/>
                                          </p:stCondLst>
                                        </p:cTn>
                                        <p:tgtEl>
                                          <p:spTgt spid="90138"/>
                                        </p:tgtEl>
                                        <p:attrNameLst>
                                          <p:attrName>style.visibility</p:attrName>
                                        </p:attrNameLst>
                                      </p:cBhvr>
                                      <p:to>
                                        <p:strVal val="visible"/>
                                      </p:to>
                                    </p:set>
                                    <p:animEffect transition="in" filter="dissolve">
                                      <p:cBhvr>
                                        <p:cTn id="55" dur="1000"/>
                                        <p:tgtEl>
                                          <p:spTgt spid="90138"/>
                                        </p:tgtEl>
                                      </p:cBhvr>
                                    </p:animEffect>
                                  </p:childTnLst>
                                </p:cTn>
                              </p:par>
                            </p:childTnLst>
                          </p:cTn>
                        </p:par>
                        <p:par>
                          <p:cTn id="56" fill="hold">
                            <p:stCondLst>
                              <p:cond delay="28000"/>
                            </p:stCondLst>
                            <p:childTnLst>
                              <p:par>
                                <p:cTn id="57" presetID="14" presetClass="exit" presetSubtype="10" fill="hold" nodeType="afterEffect">
                                  <p:stCondLst>
                                    <p:cond delay="1500"/>
                                  </p:stCondLst>
                                  <p:childTnLst>
                                    <p:animEffect transition="out" filter="randombar(horizontal)">
                                      <p:cBhvr>
                                        <p:cTn id="58" dur="2000"/>
                                        <p:tgtEl>
                                          <p:spTgt spid="90138"/>
                                        </p:tgtEl>
                                      </p:cBhvr>
                                    </p:animEffect>
                                    <p:set>
                                      <p:cBhvr>
                                        <p:cTn id="59" dur="1" fill="hold">
                                          <p:stCondLst>
                                            <p:cond delay="1999"/>
                                          </p:stCondLst>
                                        </p:cTn>
                                        <p:tgtEl>
                                          <p:spTgt spid="90138"/>
                                        </p:tgtEl>
                                        <p:attrNameLst>
                                          <p:attrName>style.visibility</p:attrName>
                                        </p:attrNameLst>
                                      </p:cBhvr>
                                      <p:to>
                                        <p:strVal val="hidden"/>
                                      </p:to>
                                    </p:set>
                                  </p:childTnLst>
                                </p:cTn>
                              </p:par>
                            </p:childTnLst>
                          </p:cTn>
                        </p:par>
                        <p:par>
                          <p:cTn id="60" fill="hold">
                            <p:stCondLst>
                              <p:cond delay="31500"/>
                            </p:stCondLst>
                            <p:childTnLst>
                              <p:par>
                                <p:cTn id="61" presetID="9" presetClass="entr" presetSubtype="0" fill="hold" nodeType="afterEffect">
                                  <p:stCondLst>
                                    <p:cond delay="0"/>
                                  </p:stCondLst>
                                  <p:childTnLst>
                                    <p:set>
                                      <p:cBhvr>
                                        <p:cTn id="62" dur="1" fill="hold">
                                          <p:stCondLst>
                                            <p:cond delay="0"/>
                                          </p:stCondLst>
                                        </p:cTn>
                                        <p:tgtEl>
                                          <p:spTgt spid="90142"/>
                                        </p:tgtEl>
                                        <p:attrNameLst>
                                          <p:attrName>style.visibility</p:attrName>
                                        </p:attrNameLst>
                                      </p:cBhvr>
                                      <p:to>
                                        <p:strVal val="visible"/>
                                      </p:to>
                                    </p:set>
                                    <p:animEffect transition="in" filter="dissolve">
                                      <p:cBhvr>
                                        <p:cTn id="63" dur="1000"/>
                                        <p:tgtEl>
                                          <p:spTgt spid="90142"/>
                                        </p:tgtEl>
                                      </p:cBhvr>
                                    </p:animEffect>
                                  </p:childTnLst>
                                </p:cTn>
                              </p:par>
                            </p:childTnLst>
                          </p:cTn>
                        </p:par>
                        <p:par>
                          <p:cTn id="64" fill="hold">
                            <p:stCondLst>
                              <p:cond delay="32500"/>
                            </p:stCondLst>
                            <p:childTnLst>
                              <p:par>
                                <p:cTn id="65" presetID="14" presetClass="exit" presetSubtype="10" fill="hold" nodeType="afterEffect">
                                  <p:stCondLst>
                                    <p:cond delay="1500"/>
                                  </p:stCondLst>
                                  <p:childTnLst>
                                    <p:animEffect transition="out" filter="randombar(horizontal)">
                                      <p:cBhvr>
                                        <p:cTn id="66" dur="2000"/>
                                        <p:tgtEl>
                                          <p:spTgt spid="90142"/>
                                        </p:tgtEl>
                                      </p:cBhvr>
                                    </p:animEffect>
                                    <p:set>
                                      <p:cBhvr>
                                        <p:cTn id="67" dur="1" fill="hold">
                                          <p:stCondLst>
                                            <p:cond delay="1999"/>
                                          </p:stCondLst>
                                        </p:cTn>
                                        <p:tgtEl>
                                          <p:spTgt spid="90142"/>
                                        </p:tgtEl>
                                        <p:attrNameLst>
                                          <p:attrName>style.visibility</p:attrName>
                                        </p:attrNameLst>
                                      </p:cBhvr>
                                      <p:to>
                                        <p:strVal val="hidden"/>
                                      </p:to>
                                    </p:set>
                                  </p:childTnLst>
                                </p:cTn>
                              </p:par>
                            </p:childTnLst>
                          </p:cTn>
                        </p:par>
                        <p:par>
                          <p:cTn id="68" fill="hold">
                            <p:stCondLst>
                              <p:cond delay="36000"/>
                            </p:stCondLst>
                            <p:childTnLst>
                              <p:par>
                                <p:cTn id="69" presetID="9" presetClass="entr" presetSubtype="0" fill="hold" nodeType="afterEffect">
                                  <p:stCondLst>
                                    <p:cond delay="0"/>
                                  </p:stCondLst>
                                  <p:childTnLst>
                                    <p:set>
                                      <p:cBhvr>
                                        <p:cTn id="70" dur="1" fill="hold">
                                          <p:stCondLst>
                                            <p:cond delay="0"/>
                                          </p:stCondLst>
                                        </p:cTn>
                                        <p:tgtEl>
                                          <p:spTgt spid="90145"/>
                                        </p:tgtEl>
                                        <p:attrNameLst>
                                          <p:attrName>style.visibility</p:attrName>
                                        </p:attrNameLst>
                                      </p:cBhvr>
                                      <p:to>
                                        <p:strVal val="visible"/>
                                      </p:to>
                                    </p:set>
                                    <p:animEffect transition="in" filter="dissolve">
                                      <p:cBhvr>
                                        <p:cTn id="71" dur="1000"/>
                                        <p:tgtEl>
                                          <p:spTgt spid="90145"/>
                                        </p:tgtEl>
                                      </p:cBhvr>
                                    </p:animEffect>
                                  </p:childTnLst>
                                </p:cTn>
                              </p:par>
                            </p:childTnLst>
                          </p:cTn>
                        </p:par>
                        <p:par>
                          <p:cTn id="72" fill="hold">
                            <p:stCondLst>
                              <p:cond delay="37000"/>
                            </p:stCondLst>
                            <p:childTnLst>
                              <p:par>
                                <p:cTn id="73" presetID="14" presetClass="exit" presetSubtype="10" fill="hold" nodeType="afterEffect">
                                  <p:stCondLst>
                                    <p:cond delay="1500"/>
                                  </p:stCondLst>
                                  <p:childTnLst>
                                    <p:animEffect transition="out" filter="randombar(horizontal)">
                                      <p:cBhvr>
                                        <p:cTn id="74" dur="2000"/>
                                        <p:tgtEl>
                                          <p:spTgt spid="90145"/>
                                        </p:tgtEl>
                                      </p:cBhvr>
                                    </p:animEffect>
                                    <p:set>
                                      <p:cBhvr>
                                        <p:cTn id="75" dur="1" fill="hold">
                                          <p:stCondLst>
                                            <p:cond delay="1999"/>
                                          </p:stCondLst>
                                        </p:cTn>
                                        <p:tgtEl>
                                          <p:spTgt spid="90145"/>
                                        </p:tgtEl>
                                        <p:attrNameLst>
                                          <p:attrName>style.visibility</p:attrName>
                                        </p:attrNameLst>
                                      </p:cBhvr>
                                      <p:to>
                                        <p:strVal val="hidden"/>
                                      </p:to>
                                    </p:set>
                                  </p:childTnLst>
                                </p:cTn>
                              </p:par>
                            </p:childTnLst>
                          </p:cTn>
                        </p:par>
                        <p:par>
                          <p:cTn id="76" fill="hold">
                            <p:stCondLst>
                              <p:cond delay="40500"/>
                            </p:stCondLst>
                            <p:childTnLst>
                              <p:par>
                                <p:cTn id="77" presetID="9" presetClass="entr" presetSubtype="0"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dissolve">
                                      <p:cBhvr>
                                        <p:cTn id="7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37" name="Text Box 29"/>
          <p:cNvSpPr txBox="1">
            <a:spLocks noChangeArrowheads="1"/>
          </p:cNvSpPr>
          <p:nvPr/>
        </p:nvSpPr>
        <p:spPr bwMode="auto">
          <a:xfrm>
            <a:off x="1150000" y="3897313"/>
            <a:ext cx="7109640" cy="2554545"/>
          </a:xfrm>
          <a:prstGeom prst="rect">
            <a:avLst/>
          </a:prstGeom>
          <a:noFill/>
          <a:ln w="9525">
            <a:noFill/>
            <a:miter lim="800000"/>
            <a:headEnd/>
            <a:tailEnd/>
          </a:ln>
          <a:effectLst/>
        </p:spPr>
        <p:txBody>
          <a:bodyPr wrap="none">
            <a:spAutoFit/>
          </a:bodyPr>
          <a:lstStyle/>
          <a:p>
            <a:pPr algn="ctr"/>
            <a:r>
              <a:rPr lang="zh-CN" altLang="en-US" b="1" dirty="0" smtClean="0">
                <a:solidFill>
                  <a:srgbClr val="FFFF00"/>
                </a:solidFill>
                <a:effectLst>
                  <a:outerShdw blurRad="38100" dist="38100" dir="2700000" algn="tl">
                    <a:srgbClr val="000000">
                      <a:alpha val="43137"/>
                    </a:srgbClr>
                  </a:outerShdw>
                </a:effectLst>
                <a:latin typeface="+mn-ea"/>
                <a:ea typeface="+mn-ea"/>
              </a:rPr>
              <a:t>製作人：憂樂齋主人子曦</a:t>
            </a:r>
            <a:endParaRPr lang="en-US" altLang="zh-CN" b="1" dirty="0" smtClean="0">
              <a:solidFill>
                <a:srgbClr val="FFFF00"/>
              </a:solidFill>
              <a:effectLst>
                <a:outerShdw blurRad="38100" dist="38100" dir="2700000" algn="tl">
                  <a:srgbClr val="000000">
                    <a:alpha val="43137"/>
                  </a:srgbClr>
                </a:outerShdw>
              </a:effectLst>
              <a:latin typeface="+mn-ea"/>
              <a:ea typeface="+mn-ea"/>
            </a:endParaRPr>
          </a:p>
          <a:p>
            <a:pPr algn="ctr"/>
            <a:r>
              <a:rPr lang="en-US" altLang="zh-CN" b="1" dirty="0" smtClean="0">
                <a:solidFill>
                  <a:srgbClr val="FFFF00"/>
                </a:solidFill>
                <a:effectLst>
                  <a:outerShdw blurRad="38100" dist="38100" dir="2700000" algn="tl">
                    <a:srgbClr val="000000">
                      <a:alpha val="43137"/>
                    </a:srgbClr>
                  </a:outerShdw>
                </a:effectLst>
                <a:latin typeface="+mn-ea"/>
                <a:ea typeface="+mn-ea"/>
                <a:hlinkClick r:id="rId3"/>
              </a:rPr>
              <a:t>inkfishling@163.com</a:t>
            </a:r>
            <a:endParaRPr lang="en-US" altLang="zh-CN" b="1" dirty="0" smtClean="0">
              <a:solidFill>
                <a:srgbClr val="FFFF00"/>
              </a:solidFill>
              <a:effectLst>
                <a:outerShdw blurRad="38100" dist="38100" dir="2700000" algn="tl">
                  <a:srgbClr val="000000">
                    <a:alpha val="43137"/>
                  </a:srgbClr>
                </a:outerShdw>
              </a:effectLst>
              <a:latin typeface="+mn-ea"/>
              <a:ea typeface="+mn-ea"/>
            </a:endParaRPr>
          </a:p>
          <a:p>
            <a:pPr algn="ctr"/>
            <a:r>
              <a:rPr lang="en-US" altLang="zh-CN" b="1" dirty="0" smtClean="0">
                <a:solidFill>
                  <a:srgbClr val="FFFF00"/>
                </a:solidFill>
                <a:effectLst>
                  <a:outerShdw blurRad="38100" dist="38100" dir="2700000" algn="tl">
                    <a:srgbClr val="000000">
                      <a:alpha val="43137"/>
                    </a:srgbClr>
                  </a:outerShdw>
                </a:effectLst>
                <a:latin typeface="+mn-ea"/>
                <a:ea typeface="+mn-ea"/>
              </a:rPr>
              <a:t>QQ</a:t>
            </a:r>
            <a:r>
              <a:rPr lang="zh-CN" altLang="en-US" b="1" dirty="0" smtClean="0">
                <a:solidFill>
                  <a:srgbClr val="FFFF00"/>
                </a:solidFill>
                <a:effectLst>
                  <a:outerShdw blurRad="38100" dist="38100" dir="2700000" algn="tl">
                    <a:srgbClr val="000000">
                      <a:alpha val="43137"/>
                    </a:srgbClr>
                  </a:outerShdw>
                </a:effectLst>
                <a:latin typeface="+mn-ea"/>
                <a:ea typeface="+mn-ea"/>
              </a:rPr>
              <a:t>：</a:t>
            </a:r>
            <a:r>
              <a:rPr lang="en-US" altLang="zh-CN" b="1" dirty="0" smtClean="0">
                <a:solidFill>
                  <a:srgbClr val="FFFF00"/>
                </a:solidFill>
                <a:effectLst>
                  <a:outerShdw blurRad="38100" dist="38100" dir="2700000" algn="tl">
                    <a:srgbClr val="000000">
                      <a:alpha val="43137"/>
                    </a:srgbClr>
                  </a:outerShdw>
                </a:effectLst>
                <a:latin typeface="+mn-ea"/>
                <a:ea typeface="+mn-ea"/>
              </a:rPr>
              <a:t>359896258</a:t>
            </a:r>
          </a:p>
          <a:p>
            <a:pPr algn="ctr"/>
            <a:endParaRPr lang="en-US" altLang="zh-CN" b="1" dirty="0" smtClean="0">
              <a:solidFill>
                <a:srgbClr val="FFFF00"/>
              </a:solidFill>
              <a:effectLst>
                <a:outerShdw blurRad="38100" dist="38100" dir="2700000" algn="tl">
                  <a:srgbClr val="000000">
                    <a:alpha val="43137"/>
                  </a:srgbClr>
                </a:outerShdw>
              </a:effectLst>
              <a:latin typeface="+mn-ea"/>
              <a:ea typeface="+mn-ea"/>
            </a:endParaRPr>
          </a:p>
          <a:p>
            <a:pPr algn="ctr"/>
            <a:r>
              <a:rPr lang="zh-CN" altLang="en-US" b="1" dirty="0" smtClean="0">
                <a:solidFill>
                  <a:srgbClr val="FFFF00"/>
                </a:solidFill>
                <a:effectLst>
                  <a:outerShdw blurRad="38100" dist="38100" dir="2700000" algn="tl">
                    <a:srgbClr val="000000">
                      <a:alpha val="43137"/>
                    </a:srgbClr>
                  </a:outerShdw>
                </a:effectLst>
                <a:latin typeface="+mn-ea"/>
                <a:ea typeface="+mn-ea"/>
              </a:rPr>
              <a:t>鳴謝</a:t>
            </a:r>
            <a:r>
              <a:rPr lang="en-US" altLang="zh-CN" b="1" dirty="0" smtClean="0">
                <a:solidFill>
                  <a:srgbClr val="FFFF00"/>
                </a:solidFill>
                <a:effectLst>
                  <a:outerShdw blurRad="38100" dist="38100" dir="2700000" algn="tl">
                    <a:srgbClr val="000000">
                      <a:alpha val="43137"/>
                    </a:srgbClr>
                  </a:outerShdw>
                </a:effectLst>
                <a:latin typeface="+mn-ea"/>
                <a:ea typeface="+mn-ea"/>
              </a:rPr>
              <a:t>《</a:t>
            </a:r>
            <a:r>
              <a:rPr lang="zh-CN" altLang="en-US" b="1" dirty="0" smtClean="0">
                <a:solidFill>
                  <a:srgbClr val="FFFF00"/>
                </a:solidFill>
                <a:effectLst>
                  <a:outerShdw blurRad="38100" dist="38100" dir="2700000" algn="tl">
                    <a:srgbClr val="000000">
                      <a:alpha val="43137"/>
                    </a:srgbClr>
                  </a:outerShdw>
                </a:effectLst>
                <a:latin typeface="+mn-ea"/>
                <a:ea typeface="+mn-ea"/>
              </a:rPr>
              <a:t>華夏有衣　襟帶天地</a:t>
            </a:r>
            <a:r>
              <a:rPr lang="en-US" altLang="zh-CN" b="1" dirty="0" smtClean="0">
                <a:solidFill>
                  <a:srgbClr val="FFFF00"/>
                </a:solidFill>
                <a:effectLst>
                  <a:outerShdw blurRad="38100" dist="38100" dir="2700000" algn="tl">
                    <a:srgbClr val="000000">
                      <a:alpha val="43137"/>
                    </a:srgbClr>
                  </a:outerShdw>
                </a:effectLst>
                <a:latin typeface="+mn-ea"/>
                <a:ea typeface="+mn-ea"/>
              </a:rPr>
              <a:t>》</a:t>
            </a:r>
            <a:r>
              <a:rPr lang="zh-CN" altLang="en-US" b="1" dirty="0" smtClean="0">
                <a:solidFill>
                  <a:srgbClr val="FFFF00"/>
                </a:solidFill>
                <a:effectLst>
                  <a:outerShdw blurRad="38100" dist="38100" dir="2700000" algn="tl">
                    <a:srgbClr val="000000">
                      <a:alpha val="43137"/>
                    </a:srgbClr>
                  </a:outerShdw>
                </a:effectLst>
                <a:latin typeface="+mn-ea"/>
                <a:ea typeface="+mn-ea"/>
              </a:rPr>
              <a:t>的歷版製作者們</a:t>
            </a:r>
            <a:endParaRPr lang="en-US" altLang="zh-CN" b="1" dirty="0" smtClean="0">
              <a:solidFill>
                <a:srgbClr val="FFFF00"/>
              </a:solidFill>
              <a:effectLst>
                <a:outerShdw blurRad="38100" dist="38100" dir="2700000" algn="tl">
                  <a:srgbClr val="000000">
                    <a:alpha val="43137"/>
                  </a:srgbClr>
                </a:outerShdw>
              </a:effectLst>
              <a:latin typeface="+mn-ea"/>
              <a:ea typeface="+mn-ea"/>
            </a:endParaRPr>
          </a:p>
          <a:p>
            <a:pPr algn="ctr"/>
            <a:r>
              <a:rPr lang="zh-CN" altLang="en-US" b="1" dirty="0" smtClean="0">
                <a:solidFill>
                  <a:srgbClr val="FFFF00"/>
                </a:solidFill>
                <a:effectLst>
                  <a:outerShdw blurRad="38100" dist="38100" dir="2700000" algn="tl">
                    <a:srgbClr val="000000">
                      <a:alpha val="43137"/>
                    </a:srgbClr>
                  </a:outerShdw>
                </a:effectLst>
                <a:latin typeface="+mn-ea"/>
                <a:ea typeface="+mn-ea"/>
              </a:rPr>
              <a:t>本幻燈片系以</a:t>
            </a:r>
            <a:r>
              <a:rPr lang="en-US" altLang="zh-CN" b="1" dirty="0" smtClean="0">
                <a:solidFill>
                  <a:srgbClr val="FFFF00"/>
                </a:solidFill>
                <a:effectLst>
                  <a:outerShdw blurRad="38100" dist="38100" dir="2700000" algn="tl">
                    <a:srgbClr val="000000">
                      <a:alpha val="43137"/>
                    </a:srgbClr>
                  </a:outerShdw>
                </a:effectLst>
                <a:latin typeface="+mn-ea"/>
                <a:ea typeface="+mn-ea"/>
              </a:rPr>
              <a:t>《</a:t>
            </a:r>
            <a:r>
              <a:rPr lang="zh-CN" altLang="en-US" b="1" dirty="0" smtClean="0">
                <a:solidFill>
                  <a:srgbClr val="FFFF00"/>
                </a:solidFill>
                <a:effectLst>
                  <a:outerShdw blurRad="38100" dist="38100" dir="2700000" algn="tl">
                    <a:srgbClr val="000000">
                      <a:alpha val="43137"/>
                    </a:srgbClr>
                  </a:outerShdw>
                </a:effectLst>
                <a:latin typeface="+mn-ea"/>
                <a:ea typeface="+mn-ea"/>
              </a:rPr>
              <a:t>華夏有衣　襟帶天地</a:t>
            </a:r>
            <a:r>
              <a:rPr lang="en-US" altLang="zh-CN" b="1" dirty="0" smtClean="0">
                <a:solidFill>
                  <a:srgbClr val="FFFF00"/>
                </a:solidFill>
                <a:effectLst>
                  <a:outerShdw blurRad="38100" dist="38100" dir="2700000" algn="tl">
                    <a:srgbClr val="000000">
                      <a:alpha val="43137"/>
                    </a:srgbClr>
                  </a:outerShdw>
                </a:effectLst>
                <a:latin typeface="+mn-ea"/>
                <a:ea typeface="+mn-ea"/>
              </a:rPr>
              <a:t>》</a:t>
            </a:r>
            <a:r>
              <a:rPr lang="zh-CN" altLang="en-US" b="1" dirty="0" smtClean="0">
                <a:solidFill>
                  <a:srgbClr val="FFFF00"/>
                </a:solidFill>
                <a:effectLst>
                  <a:outerShdw blurRad="38100" dist="38100" dir="2700000" algn="tl">
                    <a:srgbClr val="000000">
                      <a:alpha val="43137"/>
                    </a:srgbClr>
                  </a:outerShdw>
                </a:effectLst>
                <a:latin typeface="+mn-ea"/>
                <a:ea typeface="+mn-ea"/>
              </a:rPr>
              <a:t>爲基礎全面改編而來</a:t>
            </a:r>
            <a:endParaRPr lang="en-US" altLang="zh-CN" b="1" dirty="0" smtClean="0">
              <a:solidFill>
                <a:srgbClr val="FFFF00"/>
              </a:solidFill>
              <a:effectLst>
                <a:outerShdw blurRad="38100" dist="38100" dir="2700000" algn="tl">
                  <a:srgbClr val="000000">
                    <a:alpha val="43137"/>
                  </a:srgbClr>
                </a:outerShdw>
              </a:effectLst>
              <a:latin typeface="+mn-ea"/>
              <a:ea typeface="+mn-ea"/>
            </a:endParaRPr>
          </a:p>
          <a:p>
            <a:pPr algn="ctr"/>
            <a:r>
              <a:rPr lang="zh-CN" altLang="en-US" b="1" dirty="0" smtClean="0">
                <a:solidFill>
                  <a:srgbClr val="FFFF00"/>
                </a:solidFill>
                <a:effectLst>
                  <a:outerShdw blurRad="38100" dist="38100" dir="2700000" algn="tl">
                    <a:srgbClr val="000000">
                      <a:alpha val="43137"/>
                    </a:srgbClr>
                  </a:outerShdw>
                </a:effectLst>
                <a:latin typeface="+mn-ea"/>
                <a:ea typeface="+mn-ea"/>
              </a:rPr>
              <a:t>本版全新加入了有關禮儀的講解部份</a:t>
            </a:r>
            <a:endParaRPr lang="en-US" altLang="zh-CN" b="1" dirty="0" smtClean="0">
              <a:solidFill>
                <a:srgbClr val="FFFF00"/>
              </a:solidFill>
              <a:effectLst>
                <a:outerShdw blurRad="38100" dist="38100" dir="2700000" algn="tl">
                  <a:srgbClr val="000000">
                    <a:alpha val="43137"/>
                  </a:srgbClr>
                </a:outerShdw>
              </a:effectLst>
              <a:latin typeface="+mn-ea"/>
              <a:ea typeface="+mn-ea"/>
            </a:endParaRPr>
          </a:p>
          <a:p>
            <a:pPr algn="ctr"/>
            <a:r>
              <a:rPr lang="zh-CN" altLang="en-US" b="1" dirty="0" smtClean="0">
                <a:solidFill>
                  <a:srgbClr val="FFFF00"/>
                </a:solidFill>
                <a:effectLst>
                  <a:outerShdw blurRad="38100" dist="38100" dir="2700000" algn="tl">
                    <a:srgbClr val="000000">
                      <a:alpha val="43137"/>
                    </a:srgbClr>
                  </a:outerShdw>
                </a:effectLst>
                <a:latin typeface="+mn-ea"/>
                <a:ea typeface="+mn-ea"/>
              </a:rPr>
              <a:t>歡迎斧正</a:t>
            </a:r>
            <a:endParaRPr lang="en-US" altLang="zh-CN" b="1" dirty="0">
              <a:solidFill>
                <a:srgbClr val="FFFF00"/>
              </a:solidFill>
              <a:effectLst>
                <a:outerShdw blurRad="38100" dist="38100" dir="2700000" algn="tl">
                  <a:srgbClr val="000000">
                    <a:alpha val="43137"/>
                  </a:srgbClr>
                </a:outerShdw>
              </a:effectLst>
              <a:latin typeface="+mn-ea"/>
              <a:ea typeface="+mn-ea"/>
            </a:endParaRPr>
          </a:p>
        </p:txBody>
      </p:sp>
      <p:sp>
        <p:nvSpPr>
          <p:cNvPr id="94238" name="WordArt 30"/>
          <p:cNvSpPr>
            <a:spLocks noChangeArrowheads="1" noChangeShapeType="1" noTextEdit="1"/>
          </p:cNvSpPr>
          <p:nvPr/>
        </p:nvSpPr>
        <p:spPr bwMode="auto">
          <a:xfrm>
            <a:off x="2411413" y="1531409"/>
            <a:ext cx="4537075" cy="1446213"/>
          </a:xfrm>
          <a:prstGeom prst="rect">
            <a:avLst/>
          </a:prstGeom>
        </p:spPr>
        <p:txBody>
          <a:bodyPr wrap="none" fromWordArt="1">
            <a:prstTxWarp prst="textPlain">
              <a:avLst>
                <a:gd name="adj" fmla="val 50000"/>
              </a:avLst>
            </a:prstTxWarp>
          </a:bodyPr>
          <a:lstStyle/>
          <a:p>
            <a:pPr algn="ctr"/>
            <a:r>
              <a:rPr lang="zh-CN" altLang="en-US" sz="3600" b="1" kern="10" dirty="0">
                <a:ln w="9525">
                  <a:noFill/>
                  <a:round/>
                  <a:headEnd/>
                  <a:tailEnd/>
                </a:ln>
                <a:gradFill rotWithShape="1">
                  <a:gsLst>
                    <a:gs pos="0">
                      <a:schemeClr val="tx1"/>
                    </a:gs>
                    <a:gs pos="50000">
                      <a:schemeClr val="tx1">
                        <a:gamma/>
                        <a:tint val="0"/>
                        <a:invGamma/>
                      </a:schemeClr>
                    </a:gs>
                    <a:gs pos="100000">
                      <a:schemeClr val="tx1"/>
                    </a:gs>
                  </a:gsLst>
                  <a:lin ang="2700000" scaled="1"/>
                </a:gradFill>
                <a:effectLst>
                  <a:prstShdw prst="shdw17" dist="17961" dir="2700000">
                    <a:schemeClr val="tx1">
                      <a:gamma/>
                      <a:shade val="60000"/>
                      <a:invGamma/>
                    </a:schemeClr>
                  </a:prstShdw>
                </a:effectLst>
                <a:latin typeface="楷体_GB2312" pitchFamily="49" charset="-122"/>
              </a:rPr>
              <a:t>感谢您的聆听</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4238"/>
                                        </p:tgtEl>
                                        <p:attrNameLst>
                                          <p:attrName>style.visibility</p:attrName>
                                        </p:attrNameLst>
                                      </p:cBhvr>
                                      <p:to>
                                        <p:strVal val="visible"/>
                                      </p:to>
                                    </p:set>
                                    <p:animEffect transition="in" filter="slide(fromBottom)">
                                      <p:cBhvr>
                                        <p:cTn id="7" dur="3000"/>
                                        <p:tgtEl>
                                          <p:spTgt spid="94238"/>
                                        </p:tgtEl>
                                      </p:cBhvr>
                                    </p:animEffect>
                                  </p:childTnLst>
                                </p:cTn>
                              </p:par>
                            </p:childTnLst>
                          </p:cTn>
                        </p:par>
                        <p:par>
                          <p:cTn id="8" fill="hold">
                            <p:stCondLst>
                              <p:cond delay="3000"/>
                            </p:stCondLst>
                            <p:childTnLst>
                              <p:par>
                                <p:cTn id="9" presetID="12" presetClass="entr" presetSubtype="4" fill="hold" grpId="0" nodeType="afterEffect">
                                  <p:stCondLst>
                                    <p:cond delay="1000"/>
                                  </p:stCondLst>
                                  <p:childTnLst>
                                    <p:set>
                                      <p:cBhvr>
                                        <p:cTn id="10" dur="1" fill="hold">
                                          <p:stCondLst>
                                            <p:cond delay="0"/>
                                          </p:stCondLst>
                                        </p:cTn>
                                        <p:tgtEl>
                                          <p:spTgt spid="94237"/>
                                        </p:tgtEl>
                                        <p:attrNameLst>
                                          <p:attrName>style.visibility</p:attrName>
                                        </p:attrNameLst>
                                      </p:cBhvr>
                                      <p:to>
                                        <p:strVal val="visible"/>
                                      </p:to>
                                    </p:set>
                                    <p:animEffect transition="in" filter="slide(fromBottom)">
                                      <p:cBhvr>
                                        <p:cTn id="11" dur="2000"/>
                                        <p:tgtEl>
                                          <p:spTgt spid="94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37" grpId="0"/>
      <p:bldP spid="9423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2" name="Group 9"/>
          <p:cNvGrpSpPr>
            <a:grpSpLocks/>
          </p:cNvGrpSpPr>
          <p:nvPr/>
        </p:nvGrpSpPr>
        <p:grpSpPr bwMode="auto">
          <a:xfrm>
            <a:off x="1261574" y="1336431"/>
            <a:ext cx="6192837" cy="5040312"/>
            <a:chOff x="793" y="981"/>
            <a:chExt cx="3901" cy="3175"/>
          </a:xfrm>
        </p:grpSpPr>
        <p:sp>
          <p:nvSpPr>
            <p:cNvPr id="98314" name="Text Box 10"/>
            <p:cNvSpPr txBox="1">
              <a:spLocks noChangeArrowheads="1"/>
            </p:cNvSpPr>
            <p:nvPr/>
          </p:nvSpPr>
          <p:spPr bwMode="auto">
            <a:xfrm>
              <a:off x="793" y="981"/>
              <a:ext cx="2346" cy="288"/>
            </a:xfrm>
            <a:prstGeom prst="rect">
              <a:avLst/>
            </a:prstGeom>
            <a:noFill/>
            <a:ln w="9525">
              <a:noFill/>
              <a:miter lim="800000"/>
              <a:headEnd/>
              <a:tailEnd/>
            </a:ln>
            <a:effectLst/>
          </p:spPr>
          <p:txBody>
            <a:bodyPr wrap="none">
              <a:spAutoFit/>
            </a:bodyPr>
            <a:lstStyle/>
            <a:p>
              <a:r>
                <a:rPr lang="zh-CN" altLang="en-US" sz="2400" b="1">
                  <a:solidFill>
                    <a:srgbClr val="FFFF00"/>
                  </a:solidFill>
                  <a:effectLst>
                    <a:outerShdw blurRad="38100" dist="38100" dir="2700000" algn="tl">
                      <a:srgbClr val="C0C0C0"/>
                    </a:outerShdw>
                  </a:effectLst>
                </a:rPr>
                <a:t>（</a:t>
              </a:r>
              <a:r>
                <a:rPr lang="en-US" altLang="zh-CN" sz="2400" b="1">
                  <a:solidFill>
                    <a:srgbClr val="FFFF00"/>
                  </a:solidFill>
                  <a:effectLst>
                    <a:outerShdw blurRad="38100" dist="38100" dir="2700000" algn="tl">
                      <a:srgbClr val="C0C0C0"/>
                    </a:outerShdw>
                  </a:effectLst>
                </a:rPr>
                <a:t>1</a:t>
              </a:r>
              <a:r>
                <a:rPr lang="zh-CN" altLang="en-US" sz="2400" b="1">
                  <a:solidFill>
                    <a:srgbClr val="FFFF00"/>
                  </a:solidFill>
                  <a:effectLst>
                    <a:outerShdw blurRad="38100" dist="38100" dir="2700000" algn="tl">
                      <a:srgbClr val="C0C0C0"/>
                    </a:outerShdw>
                  </a:effectLst>
                </a:rPr>
                <a:t>）上衣下裳（衣裳制）</a:t>
              </a:r>
            </a:p>
          </p:txBody>
        </p:sp>
        <p:pic>
          <p:nvPicPr>
            <p:cNvPr id="98315" name="Picture 11" descr="004"/>
            <p:cNvPicPr>
              <a:picLocks noChangeAspect="1" noChangeArrowheads="1"/>
            </p:cNvPicPr>
            <p:nvPr/>
          </p:nvPicPr>
          <p:blipFill>
            <a:blip r:embed="rId3" cstate="print"/>
            <a:srcRect/>
            <a:stretch>
              <a:fillRect/>
            </a:stretch>
          </p:blipFill>
          <p:spPr bwMode="auto">
            <a:xfrm>
              <a:off x="929" y="1329"/>
              <a:ext cx="3765" cy="2827"/>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9" name="Group 12"/>
          <p:cNvGrpSpPr>
            <a:grpSpLocks/>
          </p:cNvGrpSpPr>
          <p:nvPr/>
        </p:nvGrpSpPr>
        <p:grpSpPr bwMode="auto">
          <a:xfrm>
            <a:off x="1307815" y="1319945"/>
            <a:ext cx="6046787" cy="5062537"/>
            <a:chOff x="793" y="981"/>
            <a:chExt cx="3809" cy="3189"/>
          </a:xfrm>
        </p:grpSpPr>
        <p:sp>
          <p:nvSpPr>
            <p:cNvPr id="10" name="Text Box 13"/>
            <p:cNvSpPr txBox="1">
              <a:spLocks noChangeArrowheads="1"/>
            </p:cNvSpPr>
            <p:nvPr/>
          </p:nvSpPr>
          <p:spPr bwMode="auto">
            <a:xfrm>
              <a:off x="793" y="981"/>
              <a:ext cx="2346" cy="288"/>
            </a:xfrm>
            <a:prstGeom prst="rect">
              <a:avLst/>
            </a:prstGeom>
            <a:noFill/>
            <a:ln w="9525">
              <a:noFill/>
              <a:miter lim="800000"/>
              <a:headEnd/>
              <a:tailEnd/>
            </a:ln>
            <a:effectLst/>
          </p:spPr>
          <p:txBody>
            <a:bodyPr wrap="none">
              <a:spAutoFit/>
            </a:bodyPr>
            <a:lstStyle/>
            <a:p>
              <a:r>
                <a:rPr lang="zh-CN" altLang="en-US" sz="2400" b="1" dirty="0">
                  <a:solidFill>
                    <a:srgbClr val="FFFF00"/>
                  </a:solidFill>
                  <a:effectLst>
                    <a:outerShdw blurRad="38100" dist="38100" dir="2700000" algn="tl">
                      <a:srgbClr val="C0C0C0"/>
                    </a:outerShdw>
                  </a:effectLst>
                </a:rPr>
                <a:t>（</a:t>
              </a:r>
              <a:r>
                <a:rPr lang="en-US" altLang="zh-CN" sz="2400" b="1" dirty="0">
                  <a:solidFill>
                    <a:srgbClr val="FFFF00"/>
                  </a:solidFill>
                  <a:effectLst>
                    <a:outerShdw blurRad="38100" dist="38100" dir="2700000" algn="tl">
                      <a:srgbClr val="C0C0C0"/>
                    </a:outerShdw>
                  </a:effectLst>
                </a:rPr>
                <a:t>2</a:t>
              </a:r>
              <a:r>
                <a:rPr lang="zh-CN" altLang="en-US" sz="2400" b="1" dirty="0">
                  <a:solidFill>
                    <a:srgbClr val="FFFF00"/>
                  </a:solidFill>
                  <a:effectLst>
                    <a:outerShdw blurRad="38100" dist="38100" dir="2700000" algn="tl">
                      <a:srgbClr val="C0C0C0"/>
                    </a:outerShdw>
                  </a:effectLst>
                </a:rPr>
                <a:t>）衣裳相连（深衣制）</a:t>
              </a:r>
            </a:p>
          </p:txBody>
        </p:sp>
        <p:pic>
          <p:nvPicPr>
            <p:cNvPr id="11" name="Picture 14" descr="005"/>
            <p:cNvPicPr>
              <a:picLocks noChangeAspect="1" noChangeArrowheads="1"/>
            </p:cNvPicPr>
            <p:nvPr/>
          </p:nvPicPr>
          <p:blipFill>
            <a:blip r:embed="rId3" cstate="print"/>
            <a:srcRect/>
            <a:stretch>
              <a:fillRect/>
            </a:stretch>
          </p:blipFill>
          <p:spPr bwMode="auto">
            <a:xfrm>
              <a:off x="839" y="1344"/>
              <a:ext cx="3763" cy="2826"/>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9" name="Group 15"/>
          <p:cNvGrpSpPr>
            <a:grpSpLocks/>
          </p:cNvGrpSpPr>
          <p:nvPr/>
        </p:nvGrpSpPr>
        <p:grpSpPr bwMode="auto">
          <a:xfrm>
            <a:off x="1396570" y="1299308"/>
            <a:ext cx="6049962" cy="4991100"/>
            <a:chOff x="793" y="981"/>
            <a:chExt cx="3811" cy="3144"/>
          </a:xfrm>
        </p:grpSpPr>
        <p:sp>
          <p:nvSpPr>
            <p:cNvPr id="12" name="Text Box 16"/>
            <p:cNvSpPr txBox="1">
              <a:spLocks noChangeArrowheads="1"/>
            </p:cNvSpPr>
            <p:nvPr/>
          </p:nvSpPr>
          <p:spPr bwMode="auto">
            <a:xfrm>
              <a:off x="793" y="981"/>
              <a:ext cx="2346" cy="288"/>
            </a:xfrm>
            <a:prstGeom prst="rect">
              <a:avLst/>
            </a:prstGeom>
            <a:noFill/>
            <a:ln w="9525">
              <a:noFill/>
              <a:miter lim="800000"/>
              <a:headEnd/>
              <a:tailEnd/>
            </a:ln>
            <a:effectLst/>
          </p:spPr>
          <p:txBody>
            <a:bodyPr wrap="none">
              <a:spAutoFit/>
            </a:bodyPr>
            <a:lstStyle/>
            <a:p>
              <a:r>
                <a:rPr lang="zh-CN" altLang="en-US" sz="2400" b="1" dirty="0">
                  <a:solidFill>
                    <a:srgbClr val="FFFF00"/>
                  </a:solidFill>
                  <a:effectLst>
                    <a:outerShdw blurRad="38100" dist="38100" dir="2700000" algn="tl">
                      <a:srgbClr val="C0C0C0"/>
                    </a:outerShdw>
                  </a:effectLst>
                </a:rPr>
                <a:t>（</a:t>
              </a:r>
              <a:r>
                <a:rPr lang="en-US" altLang="zh-CN" sz="2400" b="1" dirty="0">
                  <a:solidFill>
                    <a:srgbClr val="FFFF00"/>
                  </a:solidFill>
                  <a:effectLst>
                    <a:outerShdw blurRad="38100" dist="38100" dir="2700000" algn="tl">
                      <a:srgbClr val="C0C0C0"/>
                    </a:outerShdw>
                  </a:effectLst>
                </a:rPr>
                <a:t>3</a:t>
              </a:r>
              <a:r>
                <a:rPr lang="zh-CN" altLang="en-US" sz="2400" b="1" dirty="0">
                  <a:solidFill>
                    <a:srgbClr val="FFFF00"/>
                  </a:solidFill>
                  <a:effectLst>
                    <a:outerShdw blurRad="38100" dist="38100" dir="2700000" algn="tl">
                      <a:srgbClr val="C0C0C0"/>
                    </a:outerShdw>
                  </a:effectLst>
                </a:rPr>
                <a:t>）上下通裁（袍衫制）</a:t>
              </a:r>
            </a:p>
          </p:txBody>
        </p:sp>
        <p:pic>
          <p:nvPicPr>
            <p:cNvPr id="13" name="Picture 17" descr="006"/>
            <p:cNvPicPr>
              <a:picLocks noChangeAspect="1" noChangeArrowheads="1"/>
            </p:cNvPicPr>
            <p:nvPr/>
          </p:nvPicPr>
          <p:blipFill>
            <a:blip r:embed="rId3" cstate="print"/>
            <a:srcRect/>
            <a:stretch>
              <a:fillRect/>
            </a:stretch>
          </p:blipFill>
          <p:spPr bwMode="auto">
            <a:xfrm>
              <a:off x="839" y="1298"/>
              <a:ext cx="3765" cy="2827"/>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23" name="Group 30"/>
          <p:cNvGrpSpPr>
            <a:grpSpLocks/>
          </p:cNvGrpSpPr>
          <p:nvPr/>
        </p:nvGrpSpPr>
        <p:grpSpPr bwMode="auto">
          <a:xfrm>
            <a:off x="1379459" y="1329067"/>
            <a:ext cx="6049962" cy="4991100"/>
            <a:chOff x="793" y="981"/>
            <a:chExt cx="3811" cy="3144"/>
          </a:xfrm>
        </p:grpSpPr>
        <p:sp>
          <p:nvSpPr>
            <p:cNvPr id="24" name="Text Box 31"/>
            <p:cNvSpPr txBox="1">
              <a:spLocks noChangeArrowheads="1"/>
            </p:cNvSpPr>
            <p:nvPr/>
          </p:nvSpPr>
          <p:spPr bwMode="auto">
            <a:xfrm>
              <a:off x="793" y="981"/>
              <a:ext cx="1285" cy="291"/>
            </a:xfrm>
            <a:prstGeom prst="rect">
              <a:avLst/>
            </a:prstGeom>
            <a:noFill/>
            <a:ln w="9525">
              <a:noFill/>
              <a:miter lim="800000"/>
              <a:headEnd/>
              <a:tailEnd/>
            </a:ln>
            <a:effectLst/>
          </p:spPr>
          <p:txBody>
            <a:bodyPr wrap="none">
              <a:spAutoFit/>
            </a:bodyPr>
            <a:lstStyle/>
            <a:p>
              <a:r>
                <a:rPr lang="zh-CN" altLang="en-US" sz="2400" b="1" dirty="0" smtClean="0">
                  <a:solidFill>
                    <a:srgbClr val="FFFF00"/>
                  </a:solidFill>
                  <a:effectLst>
                    <a:outerShdw blurRad="38100" dist="38100" dir="2700000" algn="tl">
                      <a:srgbClr val="C0C0C0"/>
                    </a:outerShdw>
                  </a:effectLst>
                </a:rPr>
                <a:t>（</a:t>
              </a:r>
              <a:r>
                <a:rPr lang="zh-CN" altLang="en-US" sz="2400" b="1" dirty="0" smtClean="0">
                  <a:solidFill>
                    <a:srgbClr val="FFFF00"/>
                  </a:solidFill>
                  <a:effectLst>
                    <a:outerShdw blurRad="38100" dist="38100" dir="2700000" algn="tl">
                      <a:srgbClr val="C0C0C0"/>
                    </a:outerShdw>
                  </a:effectLst>
                  <a:latin typeface="Arial Unicode MS" pitchFamily="34" charset="-122"/>
                  <a:ea typeface="Arial Unicode MS" pitchFamily="34" charset="-122"/>
                </a:rPr>
                <a:t>４</a:t>
              </a:r>
              <a:r>
                <a:rPr lang="zh-CN" altLang="en-US" sz="2400" b="1" dirty="0" smtClean="0">
                  <a:solidFill>
                    <a:srgbClr val="FFFF00"/>
                  </a:solidFill>
                  <a:effectLst>
                    <a:outerShdw blurRad="38100" dist="38100" dir="2700000" algn="tl">
                      <a:srgbClr val="C0C0C0"/>
                    </a:outerShdw>
                  </a:effectLst>
                </a:rPr>
                <a:t>）罩衫</a:t>
              </a:r>
              <a:r>
                <a:rPr lang="zh-CN" altLang="en-US" sz="2400" b="1" dirty="0">
                  <a:solidFill>
                    <a:srgbClr val="FFFF00"/>
                  </a:solidFill>
                  <a:effectLst>
                    <a:outerShdw blurRad="38100" dist="38100" dir="2700000" algn="tl">
                      <a:srgbClr val="C0C0C0"/>
                    </a:outerShdw>
                  </a:effectLst>
                </a:rPr>
                <a:t>类</a:t>
              </a:r>
            </a:p>
          </p:txBody>
        </p:sp>
        <p:pic>
          <p:nvPicPr>
            <p:cNvPr id="25" name="Picture 32" descr="007"/>
            <p:cNvPicPr>
              <a:picLocks noChangeAspect="1" noChangeArrowheads="1"/>
            </p:cNvPicPr>
            <p:nvPr/>
          </p:nvPicPr>
          <p:blipFill>
            <a:blip r:embed="rId3" cstate="print"/>
            <a:srcRect/>
            <a:stretch>
              <a:fillRect/>
            </a:stretch>
          </p:blipFill>
          <p:spPr bwMode="auto">
            <a:xfrm>
              <a:off x="839" y="1298"/>
              <a:ext cx="3765" cy="2827"/>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heckerboard(across)">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21" name="Group 33"/>
          <p:cNvGrpSpPr>
            <a:grpSpLocks/>
          </p:cNvGrpSpPr>
          <p:nvPr/>
        </p:nvGrpSpPr>
        <p:grpSpPr bwMode="auto">
          <a:xfrm>
            <a:off x="1497994" y="1283187"/>
            <a:ext cx="6049962" cy="4991100"/>
            <a:chOff x="793" y="981"/>
            <a:chExt cx="3811" cy="3144"/>
          </a:xfrm>
        </p:grpSpPr>
        <p:sp>
          <p:nvSpPr>
            <p:cNvPr id="22" name="Text Box 34"/>
            <p:cNvSpPr txBox="1">
              <a:spLocks noChangeArrowheads="1"/>
            </p:cNvSpPr>
            <p:nvPr/>
          </p:nvSpPr>
          <p:spPr bwMode="auto">
            <a:xfrm>
              <a:off x="793" y="981"/>
              <a:ext cx="1090" cy="291"/>
            </a:xfrm>
            <a:prstGeom prst="rect">
              <a:avLst/>
            </a:prstGeom>
            <a:noFill/>
            <a:ln w="9525">
              <a:noFill/>
              <a:miter lim="800000"/>
              <a:headEnd/>
              <a:tailEnd/>
            </a:ln>
            <a:effectLst/>
          </p:spPr>
          <p:txBody>
            <a:bodyPr wrap="none">
              <a:spAutoFit/>
            </a:bodyPr>
            <a:lstStyle/>
            <a:p>
              <a:r>
                <a:rPr lang="zh-CN" altLang="en-US" sz="2400" b="1" dirty="0" smtClean="0">
                  <a:solidFill>
                    <a:srgbClr val="FFFF00"/>
                  </a:solidFill>
                  <a:effectLst>
                    <a:outerShdw blurRad="38100" dist="38100" dir="2700000" algn="tl">
                      <a:srgbClr val="C0C0C0"/>
                    </a:outerShdw>
                  </a:effectLst>
                </a:rPr>
                <a:t>（</a:t>
              </a:r>
              <a:r>
                <a:rPr lang="zh-CN" altLang="en-US" sz="2400" b="1" dirty="0" smtClean="0">
                  <a:solidFill>
                    <a:srgbClr val="FFFF00"/>
                  </a:solidFill>
                  <a:effectLst>
                    <a:outerShdw blurRad="38100" dist="38100" dir="2700000" algn="tl">
                      <a:srgbClr val="C0C0C0"/>
                    </a:outerShdw>
                  </a:effectLst>
                  <a:latin typeface="Arial Unicode MS" pitchFamily="34" charset="-122"/>
                  <a:ea typeface="Arial Unicode MS" pitchFamily="34" charset="-122"/>
                </a:rPr>
                <a:t>５</a:t>
              </a:r>
              <a:r>
                <a:rPr lang="zh-CN" altLang="en-US" sz="2400" b="1" dirty="0" smtClean="0">
                  <a:solidFill>
                    <a:srgbClr val="FFFF00"/>
                  </a:solidFill>
                  <a:effectLst>
                    <a:outerShdw blurRad="38100" dist="38100" dir="2700000" algn="tl">
                      <a:srgbClr val="C0C0C0"/>
                    </a:outerShdw>
                  </a:effectLst>
                </a:rPr>
                <a:t>）短打</a:t>
              </a:r>
              <a:endParaRPr lang="zh-CN" altLang="en-US" sz="2400" b="1" dirty="0">
                <a:solidFill>
                  <a:srgbClr val="FFFF00"/>
                </a:solidFill>
                <a:effectLst>
                  <a:outerShdw blurRad="38100" dist="38100" dir="2700000" algn="tl">
                    <a:srgbClr val="C0C0C0"/>
                  </a:outerShdw>
                </a:effectLst>
              </a:endParaRPr>
            </a:p>
          </p:txBody>
        </p:sp>
        <p:pic>
          <p:nvPicPr>
            <p:cNvPr id="23" name="Picture 35" descr="008"/>
            <p:cNvPicPr>
              <a:picLocks noChangeAspect="1" noChangeArrowheads="1"/>
            </p:cNvPicPr>
            <p:nvPr/>
          </p:nvPicPr>
          <p:blipFill>
            <a:blip r:embed="rId3" cstate="print"/>
            <a:srcRect/>
            <a:stretch>
              <a:fillRect/>
            </a:stretch>
          </p:blipFill>
          <p:spPr bwMode="auto">
            <a:xfrm>
              <a:off x="839" y="1298"/>
              <a:ext cx="3765" cy="2827"/>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2" descr="c6be3e6d5a813ccd42169465"/>
          <p:cNvPicPr>
            <a:picLocks noChangeAspect="1" noChangeArrowheads="1"/>
          </p:cNvPicPr>
          <p:nvPr/>
        </p:nvPicPr>
        <p:blipFill>
          <a:blip r:embed="rId3" cstate="print"/>
          <a:srcRect/>
          <a:stretch>
            <a:fillRect/>
          </a:stretch>
        </p:blipFill>
        <p:spPr bwMode="auto">
          <a:xfrm>
            <a:off x="1389022" y="1839383"/>
            <a:ext cx="6335713" cy="4679950"/>
          </a:xfrm>
          <a:prstGeom prst="rect">
            <a:avLst/>
          </a:prstGeom>
          <a:noFill/>
        </p:spPr>
      </p:pic>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sp>
        <p:nvSpPr>
          <p:cNvPr id="49" name="Text Box 50"/>
          <p:cNvSpPr txBox="1">
            <a:spLocks noChangeArrowheads="1"/>
          </p:cNvSpPr>
          <p:nvPr/>
        </p:nvSpPr>
        <p:spPr bwMode="auto">
          <a:xfrm>
            <a:off x="1243990" y="1341438"/>
            <a:ext cx="3741730" cy="461665"/>
          </a:xfrm>
          <a:prstGeom prst="rect">
            <a:avLst/>
          </a:prstGeom>
          <a:noFill/>
          <a:ln w="9525">
            <a:noFill/>
            <a:miter lim="800000"/>
            <a:headEnd/>
            <a:tailEnd/>
          </a:ln>
          <a:effectLst/>
        </p:spPr>
        <p:txBody>
          <a:bodyPr wrap="none">
            <a:spAutoFit/>
          </a:bodyPr>
          <a:lstStyle/>
          <a:p>
            <a:r>
              <a:rPr lang="zh-CN" altLang="en-US" sz="2400" b="1" dirty="0" smtClean="0">
                <a:solidFill>
                  <a:srgbClr val="FFFF00"/>
                </a:solidFill>
                <a:effectLst>
                  <a:outerShdw blurRad="38100" dist="38100" dir="2700000" algn="tl">
                    <a:srgbClr val="C0C0C0"/>
                  </a:outerShdw>
                </a:effectLst>
              </a:rPr>
              <a:t>（</a:t>
            </a:r>
            <a:r>
              <a:rPr lang="zh-CN" altLang="en-US" sz="2400" b="1" dirty="0" smtClean="0">
                <a:solidFill>
                  <a:srgbClr val="FFFF00"/>
                </a:solidFill>
                <a:effectLst>
                  <a:outerShdw blurRad="38100" dist="38100" dir="2700000" algn="tl">
                    <a:srgbClr val="C0C0C0"/>
                  </a:outerShdw>
                </a:effectLst>
                <a:ea typeface="Arial Unicode MS" pitchFamily="34" charset="-122"/>
              </a:rPr>
              <a:t>６</a:t>
            </a:r>
            <a:r>
              <a:rPr lang="zh-CN" altLang="en-US" sz="2400" b="1" dirty="0" smtClean="0">
                <a:solidFill>
                  <a:srgbClr val="FFFF00"/>
                </a:solidFill>
                <a:effectLst>
                  <a:outerShdw blurRad="38100" dist="38100" dir="2700000" algn="tl">
                    <a:srgbClr val="C0C0C0"/>
                  </a:outerShdw>
                </a:effectLst>
              </a:rPr>
              <a:t>）</a:t>
            </a:r>
            <a:r>
              <a:rPr lang="zh-CN" altLang="en-US" b="1" dirty="0" smtClean="0">
                <a:solidFill>
                  <a:srgbClr val="FFFF00"/>
                </a:solidFill>
                <a:effectLst>
                  <a:outerShdw blurRad="38100" dist="38100" dir="2700000" algn="tl">
                    <a:srgbClr val="C0C0C0"/>
                  </a:outerShdw>
                </a:effectLst>
              </a:rPr>
              <a:t>巾</a:t>
            </a:r>
            <a:r>
              <a:rPr lang="zh-CN" altLang="en-US" b="1" dirty="0">
                <a:solidFill>
                  <a:srgbClr val="FFFF00"/>
                </a:solidFill>
                <a:effectLst>
                  <a:outerShdw blurRad="38100" dist="38100" dir="2700000" algn="tl">
                    <a:srgbClr val="C0C0C0"/>
                  </a:outerShdw>
                </a:effectLst>
              </a:rPr>
              <a:t>冠类</a:t>
            </a:r>
            <a:r>
              <a:rPr lang="zh-CN" altLang="en-US" sz="2400" b="1" dirty="0">
                <a:solidFill>
                  <a:srgbClr val="FFFF00"/>
                </a:solidFill>
                <a:effectLst>
                  <a:outerShdw blurRad="38100" dist="38100" dir="2700000" algn="tl">
                    <a:srgbClr val="C0C0C0"/>
                  </a:outerShdw>
                </a:effectLst>
              </a:rPr>
              <a:t>（男子首服）</a:t>
            </a:r>
          </a:p>
        </p:txBody>
      </p:sp>
      <p:pic>
        <p:nvPicPr>
          <p:cNvPr id="50" name="Picture 51" descr="0d08d20933a412b4d0581b65"/>
          <p:cNvPicPr>
            <a:picLocks noChangeAspect="1" noChangeArrowheads="1"/>
          </p:cNvPicPr>
          <p:nvPr/>
        </p:nvPicPr>
        <p:blipFill>
          <a:blip r:embed="rId4" cstate="print"/>
          <a:srcRect t="3088"/>
          <a:stretch>
            <a:fillRect/>
          </a:stretch>
        </p:blipFill>
        <p:spPr bwMode="auto">
          <a:xfrm>
            <a:off x="1461478" y="1917701"/>
            <a:ext cx="6227763" cy="45323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0-#ppt_w/2"/>
                                          </p:val>
                                        </p:tav>
                                        <p:tav tm="100000">
                                          <p:val>
                                            <p:strVal val="#ppt_x"/>
                                          </p:val>
                                        </p:tav>
                                      </p:tavLst>
                                    </p:anim>
                                    <p:anim calcmode="lin" valueType="num">
                                      <p:cBhvr additive="base">
                                        <p:cTn id="8" dur="10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additive="base">
                                        <p:cTn id="12" dur="500" fill="hold"/>
                                        <p:tgtEl>
                                          <p:spTgt spid="50"/>
                                        </p:tgtEl>
                                        <p:attrNameLst>
                                          <p:attrName>ppt_x</p:attrName>
                                        </p:attrNameLst>
                                      </p:cBhvr>
                                      <p:tavLst>
                                        <p:tav tm="0">
                                          <p:val>
                                            <p:strVal val="#ppt_x"/>
                                          </p:val>
                                        </p:tav>
                                        <p:tav tm="100000">
                                          <p:val>
                                            <p:strVal val="#ppt_x"/>
                                          </p:val>
                                        </p:tav>
                                      </p:tavLst>
                                    </p:anim>
                                    <p:anim calcmode="lin" valueType="num">
                                      <p:cBhvr additive="base">
                                        <p:cTn id="1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xit" presetSubtype="0" fill="hold" nodeType="clickEffect">
                                  <p:stCondLst>
                                    <p:cond delay="0"/>
                                  </p:stCondLst>
                                  <p:childTnLst>
                                    <p:animEffect transition="out" filter="dissolve">
                                      <p:cBhvr>
                                        <p:cTn id="17" dur="500"/>
                                        <p:tgtEl>
                                          <p:spTgt spid="50"/>
                                        </p:tgtEl>
                                      </p:cBhvr>
                                    </p:animEffect>
                                    <p:set>
                                      <p:cBhvr>
                                        <p:cTn id="18" dur="1" fill="hold">
                                          <p:stCondLst>
                                            <p:cond delay="499"/>
                                          </p:stCondLst>
                                        </p:cTn>
                                        <p:tgtEl>
                                          <p:spTgt spid="50"/>
                                        </p:tgtEl>
                                        <p:attrNameLst>
                                          <p:attrName>style.visibility</p:attrName>
                                        </p:attrNameLst>
                                      </p:cBhvr>
                                      <p:to>
                                        <p:strVal val="hidden"/>
                                      </p:to>
                                    </p:set>
                                  </p:childTnLst>
                                </p:cTn>
                              </p:par>
                            </p:childTnLst>
                          </p:cTn>
                        </p:par>
                        <p:par>
                          <p:cTn id="19" fill="hold">
                            <p:stCondLst>
                              <p:cond delay="500"/>
                            </p:stCondLst>
                            <p:childTnLst>
                              <p:par>
                                <p:cTn id="20" presetID="12" presetClass="entr" presetSubtype="4"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slide(fromBottom)">
                                      <p:cBhvr>
                                        <p:cTn id="2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sp>
        <p:nvSpPr>
          <p:cNvPr id="36" name="Text Box 53"/>
          <p:cNvSpPr txBox="1">
            <a:spLocks noChangeArrowheads="1"/>
          </p:cNvSpPr>
          <p:nvPr/>
        </p:nvSpPr>
        <p:spPr bwMode="auto">
          <a:xfrm>
            <a:off x="1050559" y="1333622"/>
            <a:ext cx="3895618" cy="461665"/>
          </a:xfrm>
          <a:prstGeom prst="rect">
            <a:avLst/>
          </a:prstGeom>
          <a:noFill/>
          <a:ln w="9525">
            <a:noFill/>
            <a:miter lim="800000"/>
            <a:headEnd/>
            <a:tailEnd/>
          </a:ln>
          <a:effectLst/>
        </p:spPr>
        <p:txBody>
          <a:bodyPr wrap="none">
            <a:spAutoFit/>
          </a:bodyPr>
          <a:lstStyle/>
          <a:p>
            <a:r>
              <a:rPr lang="zh-CN" altLang="en-US" sz="2400" b="1" dirty="0" smtClean="0">
                <a:solidFill>
                  <a:srgbClr val="FFFF00"/>
                </a:solidFill>
                <a:effectLst>
                  <a:outerShdw blurRad="38100" dist="38100" dir="2700000" algn="tl">
                    <a:srgbClr val="C0C0C0"/>
                  </a:outerShdw>
                </a:effectLst>
              </a:rPr>
              <a:t>（</a:t>
            </a:r>
            <a:r>
              <a:rPr lang="zh-CN" altLang="en-US" sz="2400" b="1" dirty="0" smtClean="0">
                <a:solidFill>
                  <a:srgbClr val="FFFF00"/>
                </a:solidFill>
                <a:effectLst>
                  <a:outerShdw blurRad="38100" dist="38100" dir="2700000" algn="tl">
                    <a:srgbClr val="C0C0C0"/>
                  </a:outerShdw>
                </a:effectLst>
                <a:ea typeface="Arial Unicode MS" pitchFamily="34" charset="-122"/>
              </a:rPr>
              <a:t>７</a:t>
            </a:r>
            <a:r>
              <a:rPr lang="zh-CN" altLang="en-US" sz="2400" b="1" dirty="0" smtClean="0">
                <a:solidFill>
                  <a:srgbClr val="FFFF00"/>
                </a:solidFill>
                <a:effectLst>
                  <a:outerShdw blurRad="38100" dist="38100" dir="2700000" algn="tl">
                    <a:srgbClr val="C0C0C0"/>
                  </a:outerShdw>
                </a:effectLst>
              </a:rPr>
              <a:t>）配饰</a:t>
            </a:r>
            <a:r>
              <a:rPr lang="zh-CN" altLang="en-US" sz="2400" b="1" dirty="0">
                <a:solidFill>
                  <a:srgbClr val="FFFF00"/>
                </a:solidFill>
                <a:effectLst>
                  <a:outerShdw blurRad="38100" dist="38100" dir="2700000" algn="tl">
                    <a:srgbClr val="C0C0C0"/>
                  </a:outerShdw>
                </a:effectLst>
              </a:rPr>
              <a:t>类（女子首服）</a:t>
            </a:r>
          </a:p>
        </p:txBody>
      </p:sp>
      <p:pic>
        <p:nvPicPr>
          <p:cNvPr id="39" name="Picture 56" descr="50ac1d1756f837374b90a766"/>
          <p:cNvPicPr>
            <a:picLocks noChangeAspect="1" noChangeArrowheads="1"/>
          </p:cNvPicPr>
          <p:nvPr/>
        </p:nvPicPr>
        <p:blipFill>
          <a:blip r:embed="rId3" cstate="print"/>
          <a:srcRect/>
          <a:stretch>
            <a:fillRect/>
          </a:stretch>
        </p:blipFill>
        <p:spPr bwMode="auto">
          <a:xfrm>
            <a:off x="1362850" y="2086832"/>
            <a:ext cx="6048375" cy="4391025"/>
          </a:xfrm>
          <a:prstGeom prst="rect">
            <a:avLst/>
          </a:prstGeom>
          <a:noFill/>
        </p:spPr>
      </p:pic>
      <p:pic>
        <p:nvPicPr>
          <p:cNvPr id="40" name="Picture 54" descr="9c6b58b5f8919bf837d3ca66"/>
          <p:cNvPicPr>
            <a:picLocks noChangeAspect="1" noChangeArrowheads="1"/>
          </p:cNvPicPr>
          <p:nvPr/>
        </p:nvPicPr>
        <p:blipFill>
          <a:blip r:embed="rId4" cstate="print"/>
          <a:srcRect/>
          <a:stretch>
            <a:fillRect/>
          </a:stretch>
        </p:blipFill>
        <p:spPr bwMode="auto">
          <a:xfrm>
            <a:off x="1532792" y="2059476"/>
            <a:ext cx="5676900" cy="42560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heckerboard(across)">
                                      <p:cBhvr>
                                        <p:cTn id="7" dur="500"/>
                                        <p:tgtEl>
                                          <p:spTgt spid="36"/>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Bottom)">
                                      <p:cBhvr>
                                        <p:cTn id="11" dur="1000"/>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xit" presetSubtype="10" fill="hold" nodeType="clickEffect">
                                  <p:stCondLst>
                                    <p:cond delay="0"/>
                                  </p:stCondLst>
                                  <p:childTnLst>
                                    <p:animEffect transition="out" filter="randombar(horizontal)">
                                      <p:cBhvr>
                                        <p:cTn id="15" dur="500"/>
                                        <p:tgtEl>
                                          <p:spTgt spid="40"/>
                                        </p:tgtEl>
                                      </p:cBhvr>
                                    </p:animEffect>
                                    <p:set>
                                      <p:cBhvr>
                                        <p:cTn id="16" dur="1" fill="hold">
                                          <p:stCondLst>
                                            <p:cond delay="499"/>
                                          </p:stCondLst>
                                        </p:cTn>
                                        <p:tgtEl>
                                          <p:spTgt spid="40"/>
                                        </p:tgtEl>
                                        <p:attrNameLst>
                                          <p:attrName>style.visibility</p:attrName>
                                        </p:attrNameLst>
                                      </p:cBhvr>
                                      <p:to>
                                        <p:strVal val="hidden"/>
                                      </p:to>
                                    </p:set>
                                  </p:childTnLst>
                                </p:cTn>
                              </p:par>
                            </p:childTnLst>
                          </p:cTn>
                        </p:par>
                        <p:par>
                          <p:cTn id="17" fill="hold">
                            <p:stCondLst>
                              <p:cond delay="500"/>
                            </p:stCondLst>
                            <p:childTnLst>
                              <p:par>
                                <p:cTn id="18" presetID="12" presetClass="entr" presetSubtype="1"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lide(fromTop)">
                                      <p:cBhvr>
                                        <p:cTn id="2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21" name="Group 39"/>
          <p:cNvGrpSpPr>
            <a:grpSpLocks/>
          </p:cNvGrpSpPr>
          <p:nvPr/>
        </p:nvGrpSpPr>
        <p:grpSpPr bwMode="auto">
          <a:xfrm>
            <a:off x="1247775" y="3215463"/>
            <a:ext cx="6510338" cy="2376488"/>
            <a:chOff x="657" y="2478"/>
            <a:chExt cx="4101" cy="1497"/>
          </a:xfrm>
        </p:grpSpPr>
        <p:pic>
          <p:nvPicPr>
            <p:cNvPr id="22" name="Picture 40" descr="200741222292973843"/>
            <p:cNvPicPr>
              <a:picLocks noChangeAspect="1" noChangeArrowheads="1"/>
            </p:cNvPicPr>
            <p:nvPr/>
          </p:nvPicPr>
          <p:blipFill>
            <a:blip r:embed="rId3" cstate="print"/>
            <a:srcRect t="32465" b="35048"/>
            <a:stretch>
              <a:fillRect/>
            </a:stretch>
          </p:blipFill>
          <p:spPr bwMode="auto">
            <a:xfrm>
              <a:off x="657" y="2478"/>
              <a:ext cx="2286" cy="1497"/>
            </a:xfrm>
            <a:prstGeom prst="rect">
              <a:avLst/>
            </a:prstGeom>
            <a:noFill/>
          </p:spPr>
        </p:pic>
        <p:pic>
          <p:nvPicPr>
            <p:cNvPr id="23" name="Picture 41" descr="200741222292973843"/>
            <p:cNvPicPr>
              <a:picLocks noChangeAspect="1" noChangeArrowheads="1"/>
            </p:cNvPicPr>
            <p:nvPr/>
          </p:nvPicPr>
          <p:blipFill>
            <a:blip r:embed="rId3" cstate="print"/>
            <a:srcRect l="19817" t="64952" b="1563"/>
            <a:stretch>
              <a:fillRect/>
            </a:stretch>
          </p:blipFill>
          <p:spPr bwMode="auto">
            <a:xfrm>
              <a:off x="2925" y="2478"/>
              <a:ext cx="1833" cy="1497"/>
            </a:xfrm>
            <a:prstGeom prst="rect">
              <a:avLst/>
            </a:prstGeom>
            <a:noFill/>
          </p:spPr>
        </p:pic>
      </p:grpSp>
      <p:grpSp>
        <p:nvGrpSpPr>
          <p:cNvPr id="26" name="Group 42"/>
          <p:cNvGrpSpPr>
            <a:grpSpLocks/>
          </p:cNvGrpSpPr>
          <p:nvPr/>
        </p:nvGrpSpPr>
        <p:grpSpPr bwMode="auto">
          <a:xfrm>
            <a:off x="1531327" y="3158269"/>
            <a:ext cx="6192838" cy="2662238"/>
            <a:chOff x="1156" y="2160"/>
            <a:chExt cx="3483" cy="1497"/>
          </a:xfrm>
        </p:grpSpPr>
        <p:pic>
          <p:nvPicPr>
            <p:cNvPr id="27" name="Picture 43" descr="200741222471062541"/>
            <p:cNvPicPr>
              <a:picLocks noChangeAspect="1" noChangeArrowheads="1"/>
            </p:cNvPicPr>
            <p:nvPr/>
          </p:nvPicPr>
          <p:blipFill>
            <a:blip r:embed="rId4" cstate="print"/>
            <a:srcRect/>
            <a:stretch>
              <a:fillRect/>
            </a:stretch>
          </p:blipFill>
          <p:spPr bwMode="auto">
            <a:xfrm>
              <a:off x="2336" y="2160"/>
              <a:ext cx="1124" cy="1496"/>
            </a:xfrm>
            <a:prstGeom prst="rect">
              <a:avLst/>
            </a:prstGeom>
            <a:noFill/>
          </p:spPr>
        </p:pic>
        <p:pic>
          <p:nvPicPr>
            <p:cNvPr id="28" name="Picture 44" descr="20074122248356510"/>
            <p:cNvPicPr>
              <a:picLocks noChangeAspect="1" noChangeArrowheads="1"/>
            </p:cNvPicPr>
            <p:nvPr/>
          </p:nvPicPr>
          <p:blipFill>
            <a:blip r:embed="rId5" cstate="print"/>
            <a:srcRect/>
            <a:stretch>
              <a:fillRect/>
            </a:stretch>
          </p:blipFill>
          <p:spPr bwMode="auto">
            <a:xfrm>
              <a:off x="3515" y="2160"/>
              <a:ext cx="1124" cy="1496"/>
            </a:xfrm>
            <a:prstGeom prst="rect">
              <a:avLst/>
            </a:prstGeom>
            <a:noFill/>
          </p:spPr>
        </p:pic>
        <p:pic>
          <p:nvPicPr>
            <p:cNvPr id="29" name="Picture 45" descr="200741222313944117"/>
            <p:cNvPicPr>
              <a:picLocks noChangeAspect="1" noChangeArrowheads="1"/>
            </p:cNvPicPr>
            <p:nvPr/>
          </p:nvPicPr>
          <p:blipFill>
            <a:blip r:embed="rId6" cstate="print"/>
            <a:srcRect/>
            <a:stretch>
              <a:fillRect/>
            </a:stretch>
          </p:blipFill>
          <p:spPr bwMode="auto">
            <a:xfrm>
              <a:off x="1156" y="2161"/>
              <a:ext cx="1124" cy="1496"/>
            </a:xfrm>
            <a:prstGeom prst="rect">
              <a:avLst/>
            </a:prstGeom>
            <a:noFill/>
          </p:spPr>
        </p:pic>
      </p:grpSp>
      <p:grpSp>
        <p:nvGrpSpPr>
          <p:cNvPr id="30" name="Group 46"/>
          <p:cNvGrpSpPr>
            <a:grpSpLocks/>
          </p:cNvGrpSpPr>
          <p:nvPr/>
        </p:nvGrpSpPr>
        <p:grpSpPr bwMode="auto">
          <a:xfrm>
            <a:off x="1349498" y="1341438"/>
            <a:ext cx="6408737" cy="1509712"/>
            <a:chOff x="793" y="981"/>
            <a:chExt cx="4037" cy="951"/>
          </a:xfrm>
        </p:grpSpPr>
        <p:sp>
          <p:nvSpPr>
            <p:cNvPr id="31" name="Text Box 47"/>
            <p:cNvSpPr txBox="1">
              <a:spLocks noChangeArrowheads="1"/>
            </p:cNvSpPr>
            <p:nvPr/>
          </p:nvSpPr>
          <p:spPr bwMode="auto">
            <a:xfrm>
              <a:off x="793" y="981"/>
              <a:ext cx="1285" cy="291"/>
            </a:xfrm>
            <a:prstGeom prst="rect">
              <a:avLst/>
            </a:prstGeom>
            <a:noFill/>
            <a:ln w="9525">
              <a:noFill/>
              <a:miter lim="800000"/>
              <a:headEnd/>
              <a:tailEnd/>
            </a:ln>
            <a:effectLst/>
          </p:spPr>
          <p:txBody>
            <a:bodyPr wrap="none">
              <a:spAutoFit/>
            </a:bodyPr>
            <a:lstStyle/>
            <a:p>
              <a:r>
                <a:rPr lang="zh-CN" altLang="en-US" sz="2400" b="1" dirty="0" smtClean="0">
                  <a:solidFill>
                    <a:srgbClr val="FFFF00"/>
                  </a:solidFill>
                  <a:effectLst>
                    <a:outerShdw blurRad="38100" dist="38100" dir="2700000" algn="tl">
                      <a:srgbClr val="C0C0C0"/>
                    </a:outerShdw>
                  </a:effectLst>
                </a:rPr>
                <a:t>（</a:t>
              </a:r>
              <a:r>
                <a:rPr lang="zh-CN" altLang="en-US" sz="2400" b="1" dirty="0" smtClean="0">
                  <a:solidFill>
                    <a:srgbClr val="FFFF00"/>
                  </a:solidFill>
                  <a:effectLst>
                    <a:outerShdw blurRad="38100" dist="38100" dir="2700000" algn="tl">
                      <a:srgbClr val="C0C0C0"/>
                    </a:outerShdw>
                  </a:effectLst>
                  <a:ea typeface="Arial Unicode MS" pitchFamily="34" charset="-122"/>
                </a:rPr>
                <a:t>８</a:t>
              </a:r>
              <a:r>
                <a:rPr lang="zh-CN" altLang="en-US" sz="2400" b="1" dirty="0" smtClean="0">
                  <a:solidFill>
                    <a:srgbClr val="FFFF00"/>
                  </a:solidFill>
                  <a:effectLst>
                    <a:outerShdw blurRad="38100" dist="38100" dir="2700000" algn="tl">
                      <a:srgbClr val="C0C0C0"/>
                    </a:outerShdw>
                  </a:effectLst>
                </a:rPr>
                <a:t>）内衣</a:t>
              </a:r>
              <a:r>
                <a:rPr lang="zh-CN" altLang="en-US" sz="2400" b="1" dirty="0">
                  <a:solidFill>
                    <a:srgbClr val="FFFF00"/>
                  </a:solidFill>
                  <a:effectLst>
                    <a:outerShdw blurRad="38100" dist="38100" dir="2700000" algn="tl">
                      <a:srgbClr val="C0C0C0"/>
                    </a:outerShdw>
                  </a:effectLst>
                </a:rPr>
                <a:t>类</a:t>
              </a:r>
            </a:p>
          </p:txBody>
        </p:sp>
        <p:sp>
          <p:nvSpPr>
            <p:cNvPr id="32" name="Text Box 48"/>
            <p:cNvSpPr txBox="1">
              <a:spLocks noChangeArrowheads="1"/>
            </p:cNvSpPr>
            <p:nvPr/>
          </p:nvSpPr>
          <p:spPr bwMode="auto">
            <a:xfrm>
              <a:off x="884" y="1298"/>
              <a:ext cx="3946" cy="634"/>
            </a:xfrm>
            <a:prstGeom prst="rect">
              <a:avLst/>
            </a:prstGeom>
            <a:noFill/>
            <a:ln w="9525">
              <a:noFill/>
              <a:miter lim="800000"/>
              <a:headEnd/>
              <a:tailEnd/>
            </a:ln>
            <a:effectLst/>
          </p:spPr>
          <p:txBody>
            <a:bodyPr>
              <a:spAutoFit/>
            </a:bodyPr>
            <a:lstStyle/>
            <a:p>
              <a:pPr>
                <a:spcBef>
                  <a:spcPct val="50000"/>
                </a:spcBef>
              </a:pPr>
              <a:r>
                <a:rPr lang="en-US" altLang="zh-CN" b="1" dirty="0">
                  <a:solidFill>
                    <a:schemeClr val="bg1"/>
                  </a:solidFill>
                  <a:effectLst>
                    <a:outerShdw blurRad="38100" dist="38100" dir="2700000" algn="tl">
                      <a:srgbClr val="C0C0C0"/>
                    </a:outerShdw>
                  </a:effectLst>
                </a:rPr>
                <a:t>        </a:t>
              </a:r>
              <a:r>
                <a:rPr lang="zh-CN" altLang="en-US" b="1" dirty="0">
                  <a:solidFill>
                    <a:schemeClr val="bg1"/>
                  </a:solidFill>
                  <a:effectLst>
                    <a:outerShdw blurRad="38100" dist="38100" dir="2700000" algn="tl">
                      <a:srgbClr val="C0C0C0"/>
                    </a:outerShdw>
                  </a:effectLst>
                </a:rPr>
                <a:t>古代内衣较早的称谓是“亵衣”。“亵”意为“轻簿、不庄重”，可见古人对内衣的心态。中国内衣的历史源远流长，以下所诉的内衣历史线索是从汉朝开始的。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heckerboard(across)">
                                      <p:cBhvr>
                                        <p:cTn id="7" dur="500"/>
                                        <p:tgtEl>
                                          <p:spTgt spid="3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Bottom)">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xit" presetSubtype="0" fill="hold" nodeType="clickEffect">
                                  <p:stCondLst>
                                    <p:cond delay="0"/>
                                  </p:stCondLst>
                                  <p:childTnLst>
                                    <p:animEffect transition="out" filter="dissolve">
                                      <p:cBhvr>
                                        <p:cTn id="15" dur="500"/>
                                        <p:tgtEl>
                                          <p:spTgt spid="21"/>
                                        </p:tgtEl>
                                      </p:cBhvr>
                                    </p:animEffect>
                                    <p:set>
                                      <p:cBhvr>
                                        <p:cTn id="16" dur="1" fill="hold">
                                          <p:stCondLst>
                                            <p:cond delay="499"/>
                                          </p:stCondLst>
                                        </p:cTn>
                                        <p:tgtEl>
                                          <p:spTgt spid="21"/>
                                        </p:tgtEl>
                                        <p:attrNameLst>
                                          <p:attrName>style.visibility</p:attrName>
                                        </p:attrNameLst>
                                      </p:cBhvr>
                                      <p:to>
                                        <p:strVal val="hidden"/>
                                      </p:to>
                                    </p:set>
                                  </p:childTnLst>
                                </p:cTn>
                              </p:par>
                            </p:childTnLst>
                          </p:cTn>
                        </p:par>
                        <p:par>
                          <p:cTn id="17" fill="hold">
                            <p:stCondLst>
                              <p:cond delay="500"/>
                            </p:stCondLst>
                            <p:childTnLst>
                              <p:par>
                                <p:cTn id="18" presetID="1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slide(fromBottom)">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726546" y="502179"/>
            <a:ext cx="6893454" cy="646331"/>
          </a:xfrm>
          <a:prstGeom prst="rect">
            <a:avLst/>
          </a:prstGeom>
          <a:noFill/>
          <a:ln w="9525">
            <a:noFill/>
            <a:miter lim="800000"/>
            <a:headEnd/>
            <a:tailEnd/>
          </a:ln>
          <a:effectLst/>
        </p:spPr>
        <p:txBody>
          <a:bodyPr wrap="square">
            <a:spAutoFit/>
          </a:bodyPr>
          <a:lstStyle/>
          <a:p>
            <a:pPr algn="ctr"/>
            <a:r>
              <a:rPr lang="zh-CN" altLang="en-US" sz="3600" b="1" dirty="0" smtClean="0">
                <a:solidFill>
                  <a:schemeClr val="bg1"/>
                </a:solidFill>
                <a:effectLst>
                  <a:outerShdw blurRad="38100" dist="38100" dir="2700000" algn="tl">
                    <a:srgbClr val="C0C0C0"/>
                  </a:outerShdw>
                </a:effectLst>
                <a:ea typeface="黑体" pitchFamily="2" charset="-122"/>
              </a:rPr>
              <a:t>补充一　汉服形制</a:t>
            </a:r>
            <a:endParaRPr lang="zh-CN" altLang="en-US" sz="3600" b="1" dirty="0">
              <a:solidFill>
                <a:schemeClr val="bg1"/>
              </a:solidFill>
              <a:effectLst>
                <a:outerShdw blurRad="38100" dist="38100" dir="2700000" algn="tl">
                  <a:srgbClr val="C0C0C0"/>
                </a:outerShdw>
              </a:effectLst>
              <a:ea typeface="黑体" pitchFamily="2" charset="-122"/>
            </a:endParaRPr>
          </a:p>
        </p:txBody>
      </p:sp>
      <p:grpSp>
        <p:nvGrpSpPr>
          <p:cNvPr id="9" name="Group 18"/>
          <p:cNvGrpSpPr>
            <a:grpSpLocks/>
          </p:cNvGrpSpPr>
          <p:nvPr/>
        </p:nvGrpSpPr>
        <p:grpSpPr bwMode="auto">
          <a:xfrm>
            <a:off x="1039604" y="1393541"/>
            <a:ext cx="6635750" cy="4573587"/>
            <a:chOff x="612" y="981"/>
            <a:chExt cx="4180" cy="2881"/>
          </a:xfrm>
        </p:grpSpPr>
        <p:sp>
          <p:nvSpPr>
            <p:cNvPr id="10" name="Text Box 19"/>
            <p:cNvSpPr txBox="1">
              <a:spLocks noChangeArrowheads="1"/>
            </p:cNvSpPr>
            <p:nvPr/>
          </p:nvSpPr>
          <p:spPr bwMode="auto">
            <a:xfrm>
              <a:off x="793" y="981"/>
              <a:ext cx="1090" cy="291"/>
            </a:xfrm>
            <a:prstGeom prst="rect">
              <a:avLst/>
            </a:prstGeom>
            <a:noFill/>
            <a:ln w="9525">
              <a:noFill/>
              <a:miter lim="800000"/>
              <a:headEnd/>
              <a:tailEnd/>
            </a:ln>
            <a:effectLst/>
          </p:spPr>
          <p:txBody>
            <a:bodyPr wrap="none">
              <a:spAutoFit/>
            </a:bodyPr>
            <a:lstStyle/>
            <a:p>
              <a:r>
                <a:rPr lang="zh-CN" altLang="en-US" sz="2400" b="1" dirty="0" smtClean="0">
                  <a:solidFill>
                    <a:srgbClr val="FFFF00"/>
                  </a:solidFill>
                  <a:effectLst>
                    <a:outerShdw blurRad="38100" dist="38100" dir="2700000" algn="tl">
                      <a:srgbClr val="C0C0C0"/>
                    </a:outerShdw>
                  </a:effectLst>
                </a:rPr>
                <a:t>（</a:t>
              </a:r>
              <a:r>
                <a:rPr lang="zh-CN" altLang="en-US" sz="2400" b="1" dirty="0" smtClean="0">
                  <a:solidFill>
                    <a:srgbClr val="FFFF00"/>
                  </a:solidFill>
                  <a:effectLst>
                    <a:outerShdw blurRad="38100" dist="38100" dir="2700000" algn="tl">
                      <a:srgbClr val="C0C0C0"/>
                    </a:outerShdw>
                  </a:effectLst>
                  <a:ea typeface="Arial Unicode MS" pitchFamily="34" charset="-122"/>
                </a:rPr>
                <a:t>９</a:t>
              </a:r>
              <a:r>
                <a:rPr lang="zh-CN" altLang="en-US" sz="2400" b="1" dirty="0" smtClean="0">
                  <a:solidFill>
                    <a:srgbClr val="FFFF00"/>
                  </a:solidFill>
                  <a:effectLst>
                    <a:outerShdw blurRad="38100" dist="38100" dir="2700000" algn="tl">
                      <a:srgbClr val="C0C0C0"/>
                    </a:outerShdw>
                  </a:effectLst>
                </a:rPr>
                <a:t>）戎装</a:t>
              </a:r>
              <a:endParaRPr lang="zh-CN" altLang="en-US" sz="2400" b="1" dirty="0">
                <a:solidFill>
                  <a:srgbClr val="FFFF00"/>
                </a:solidFill>
                <a:effectLst>
                  <a:outerShdw blurRad="38100" dist="38100" dir="2700000" algn="tl">
                    <a:srgbClr val="C0C0C0"/>
                  </a:outerShdw>
                </a:effectLst>
              </a:endParaRPr>
            </a:p>
          </p:txBody>
        </p:sp>
        <p:grpSp>
          <p:nvGrpSpPr>
            <p:cNvPr id="11" name="Group 20"/>
            <p:cNvGrpSpPr>
              <a:grpSpLocks/>
            </p:cNvGrpSpPr>
            <p:nvPr/>
          </p:nvGrpSpPr>
          <p:grpSpPr bwMode="auto">
            <a:xfrm>
              <a:off x="612" y="1480"/>
              <a:ext cx="4180" cy="2382"/>
              <a:chOff x="612" y="1480"/>
              <a:chExt cx="4180" cy="2382"/>
            </a:xfrm>
          </p:grpSpPr>
          <p:grpSp>
            <p:nvGrpSpPr>
              <p:cNvPr id="12" name="Group 21"/>
              <p:cNvGrpSpPr>
                <a:grpSpLocks/>
              </p:cNvGrpSpPr>
              <p:nvPr/>
            </p:nvGrpSpPr>
            <p:grpSpPr bwMode="auto">
              <a:xfrm>
                <a:off x="612" y="1480"/>
                <a:ext cx="1201" cy="1870"/>
                <a:chOff x="612" y="1480"/>
                <a:chExt cx="1201" cy="1870"/>
              </a:xfrm>
            </p:grpSpPr>
            <p:pic>
              <p:nvPicPr>
                <p:cNvPr id="19" name="Picture 22" descr="attachment"/>
                <p:cNvPicPr>
                  <a:picLocks noChangeAspect="1" noChangeArrowheads="1"/>
                </p:cNvPicPr>
                <p:nvPr/>
              </p:nvPicPr>
              <p:blipFill>
                <a:blip r:embed="rId3" cstate="print"/>
                <a:srcRect/>
                <a:stretch>
                  <a:fillRect/>
                </a:stretch>
              </p:blipFill>
              <p:spPr bwMode="auto">
                <a:xfrm>
                  <a:off x="612" y="1480"/>
                  <a:ext cx="1201" cy="1542"/>
                </a:xfrm>
                <a:prstGeom prst="rect">
                  <a:avLst/>
                </a:prstGeom>
                <a:noFill/>
              </p:spPr>
            </p:pic>
            <p:sp>
              <p:nvSpPr>
                <p:cNvPr id="20" name="Text Box 23"/>
                <p:cNvSpPr txBox="1">
                  <a:spLocks noChangeArrowheads="1"/>
                </p:cNvSpPr>
                <p:nvPr/>
              </p:nvSpPr>
              <p:spPr bwMode="auto">
                <a:xfrm>
                  <a:off x="781" y="3100"/>
                  <a:ext cx="916" cy="250"/>
                </a:xfrm>
                <a:prstGeom prst="rect">
                  <a:avLst/>
                </a:prstGeom>
                <a:noFill/>
                <a:ln w="9525">
                  <a:noFill/>
                  <a:miter lim="800000"/>
                  <a:headEnd/>
                  <a:tailEnd/>
                </a:ln>
                <a:effectLst/>
              </p:spPr>
              <p:txBody>
                <a:bodyPr wrap="none">
                  <a:spAutoFit/>
                </a:bodyPr>
                <a:lstStyle/>
                <a:p>
                  <a:r>
                    <a:rPr lang="zh-CN" altLang="en-US">
                      <a:solidFill>
                        <a:schemeClr val="bg1"/>
                      </a:solidFill>
                    </a:rPr>
                    <a:t>春秋时头盔</a:t>
                  </a:r>
                </a:p>
              </p:txBody>
            </p:sp>
          </p:grpSp>
          <p:grpSp>
            <p:nvGrpSpPr>
              <p:cNvPr id="13" name="Group 24"/>
              <p:cNvGrpSpPr>
                <a:grpSpLocks/>
              </p:cNvGrpSpPr>
              <p:nvPr/>
            </p:nvGrpSpPr>
            <p:grpSpPr bwMode="auto">
              <a:xfrm>
                <a:off x="2018" y="1480"/>
                <a:ext cx="1241" cy="2382"/>
                <a:chOff x="2018" y="1480"/>
                <a:chExt cx="1241" cy="2382"/>
              </a:xfrm>
            </p:grpSpPr>
            <p:pic>
              <p:nvPicPr>
                <p:cNvPr id="17" name="Picture 25" descr="attachment"/>
                <p:cNvPicPr>
                  <a:picLocks noChangeAspect="1" noChangeArrowheads="1"/>
                </p:cNvPicPr>
                <p:nvPr/>
              </p:nvPicPr>
              <p:blipFill>
                <a:blip r:embed="rId4" cstate="print"/>
                <a:srcRect/>
                <a:stretch>
                  <a:fillRect/>
                </a:stretch>
              </p:blipFill>
              <p:spPr bwMode="auto">
                <a:xfrm>
                  <a:off x="2018" y="1480"/>
                  <a:ext cx="1241" cy="2075"/>
                </a:xfrm>
                <a:prstGeom prst="rect">
                  <a:avLst/>
                </a:prstGeom>
                <a:noFill/>
              </p:spPr>
            </p:pic>
            <p:sp>
              <p:nvSpPr>
                <p:cNvPr id="18" name="Text Box 26"/>
                <p:cNvSpPr txBox="1">
                  <a:spLocks noChangeArrowheads="1"/>
                </p:cNvSpPr>
                <p:nvPr/>
              </p:nvSpPr>
              <p:spPr bwMode="auto">
                <a:xfrm>
                  <a:off x="2215" y="3612"/>
                  <a:ext cx="756" cy="250"/>
                </a:xfrm>
                <a:prstGeom prst="rect">
                  <a:avLst/>
                </a:prstGeom>
                <a:noFill/>
                <a:ln w="9525">
                  <a:noFill/>
                  <a:miter lim="800000"/>
                  <a:headEnd/>
                  <a:tailEnd/>
                </a:ln>
                <a:effectLst/>
              </p:spPr>
              <p:txBody>
                <a:bodyPr wrap="none">
                  <a:spAutoFit/>
                </a:bodyPr>
                <a:lstStyle/>
                <a:p>
                  <a:r>
                    <a:rPr lang="zh-CN" altLang="en-US">
                      <a:solidFill>
                        <a:schemeClr val="bg1"/>
                      </a:solidFill>
                    </a:rPr>
                    <a:t>隋朝甲胄</a:t>
                  </a:r>
                </a:p>
              </p:txBody>
            </p:sp>
          </p:grpSp>
          <p:grpSp>
            <p:nvGrpSpPr>
              <p:cNvPr id="14" name="Group 27"/>
              <p:cNvGrpSpPr>
                <a:grpSpLocks/>
              </p:cNvGrpSpPr>
              <p:nvPr/>
            </p:nvGrpSpPr>
            <p:grpSpPr bwMode="auto">
              <a:xfrm>
                <a:off x="3424" y="1535"/>
                <a:ext cx="1368" cy="2327"/>
                <a:chOff x="3424" y="1535"/>
                <a:chExt cx="1368" cy="2327"/>
              </a:xfrm>
            </p:grpSpPr>
            <p:sp>
              <p:nvSpPr>
                <p:cNvPr id="15" name="Text Box 28"/>
                <p:cNvSpPr txBox="1">
                  <a:spLocks noChangeArrowheads="1"/>
                </p:cNvSpPr>
                <p:nvPr/>
              </p:nvSpPr>
              <p:spPr bwMode="auto">
                <a:xfrm>
                  <a:off x="3742" y="3612"/>
                  <a:ext cx="756" cy="250"/>
                </a:xfrm>
                <a:prstGeom prst="rect">
                  <a:avLst/>
                </a:prstGeom>
                <a:noFill/>
                <a:ln w="9525">
                  <a:noFill/>
                  <a:miter lim="800000"/>
                  <a:headEnd/>
                  <a:tailEnd/>
                </a:ln>
                <a:effectLst/>
              </p:spPr>
              <p:txBody>
                <a:bodyPr wrap="none">
                  <a:spAutoFit/>
                </a:bodyPr>
                <a:lstStyle/>
                <a:p>
                  <a:r>
                    <a:rPr lang="zh-CN" altLang="en-US">
                      <a:solidFill>
                        <a:schemeClr val="bg1"/>
                      </a:solidFill>
                    </a:rPr>
                    <a:t>明代甲胄</a:t>
                  </a:r>
                </a:p>
              </p:txBody>
            </p:sp>
            <p:pic>
              <p:nvPicPr>
                <p:cNvPr id="16" name="Picture 29" descr="attachment"/>
                <p:cNvPicPr>
                  <a:picLocks noChangeAspect="1" noChangeArrowheads="1"/>
                </p:cNvPicPr>
                <p:nvPr/>
              </p:nvPicPr>
              <p:blipFill>
                <a:blip r:embed="rId5" cstate="print"/>
                <a:srcRect/>
                <a:stretch>
                  <a:fillRect/>
                </a:stretch>
              </p:blipFill>
              <p:spPr bwMode="auto">
                <a:xfrm>
                  <a:off x="3424" y="1535"/>
                  <a:ext cx="1368" cy="1986"/>
                </a:xfrm>
                <a:prstGeom prst="rect">
                  <a:avLst/>
                </a:prstGeom>
                <a:noFill/>
              </p:spPr>
            </p:pic>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4015</TotalTime>
  <Words>5385</Words>
  <Application>Microsoft Office PowerPoint</Application>
  <PresentationFormat>全屏显示(4:3)</PresentationFormat>
  <Paragraphs>474</Paragraphs>
  <Slides>53</Slides>
  <Notes>50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53</vt:i4>
      </vt:variant>
    </vt:vector>
  </HeadingPairs>
  <TitlesOfParts>
    <vt:vector size="61" baseType="lpstr">
      <vt:lpstr>Arial</vt:lpstr>
      <vt:lpstr>宋体</vt:lpstr>
      <vt:lpstr>楷体_GB2312</vt:lpstr>
      <vt:lpstr>黑体</vt:lpstr>
      <vt:lpstr>Times New Roman</vt:lpstr>
      <vt:lpstr>方正隶书繁体</vt:lpstr>
      <vt:lpstr>Arial Unicode MS</vt:lpstr>
      <vt:lpstr>默认设计模板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vector>
  </TitlesOfParts>
  <Company>mjj</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華夏有衣　禮法天地</dc:title>
  <dc:creator>憂樂齋主人子曦</dc:creator>
  <cp:lastModifiedBy>憂樂齋主人子曦</cp:lastModifiedBy>
  <cp:revision>21</cp:revision>
  <dcterms:created xsi:type="dcterms:W3CDTF">2007-12-23T06:51:21Z</dcterms:created>
  <dcterms:modified xsi:type="dcterms:W3CDTF">2011-10-29T11:04:58Z</dcterms:modified>
</cp:coreProperties>
</file>