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Lst>
  <p:sldSz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clrMru>
    <a:srgbClr val="6BC6C1"/>
    <a:srgbClr val="16A8A8"/>
    <a:srgbClr val="FCFAEB"/>
    <a:srgbClr val="EED1E0"/>
    <a:srgbClr val="AE997D"/>
    <a:srgbClr val="5D5450"/>
    <a:srgbClr val="C0A783"/>
    <a:srgbClr val="C8B694"/>
    <a:srgbClr val="08B896"/>
    <a:srgbClr val="6B6663"/>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591" autoAdjust="0"/>
    <p:restoredTop sz="92448" autoAdjust="0"/>
  </p:normalViewPr>
  <p:slideViewPr>
    <p:cSldViewPr showGuides="1" snapToGrid="0">
      <p:cViewPr varScale="1">
        <p:scale>
          <a:sx n="72" d="100"/>
          <a:sy n="72" d="100"/>
        </p:scale>
        <p:origin x="816" y="54"/>
      </p:cViewPr>
      <p:guideLst>
        <p:guide orient="horz" pos="3385"/>
        <p:guide orient="horz" pos="2160"/>
        <p:guide pos="3840"/>
        <p:guide pos="2933"/>
        <p:guide pos="474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tableStyles" Target="tableStyles.xml"/><Relationship Id="rId83" Type="http://schemas.openxmlformats.org/officeDocument/2006/relationships/presProps" Target="presProps.xml"/><Relationship Id="rId8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183" name=""/>
        <p:cNvGrpSpPr/>
        <p:nvPr/>
      </p:nvGrpSpPr>
      <p:grpSpPr>
        <a:xfrm>
          <a:off x="0" y="0"/>
          <a:ext cx="0" cy="0"/>
          <a:chOff x="0" y="0"/>
          <a:chExt cx="0" cy="0"/>
        </a:xfrm>
      </p:grpSpPr>
      <p:sp>
        <p:nvSpPr>
          <p:cNvPr id="1049765"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9766"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9767"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9768"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9769"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9770"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35" name=""/>
        <p:cNvGrpSpPr/>
        <p:nvPr/>
      </p:nvGrpSpPr>
      <p:grpSpPr>
        <a:xfrm>
          <a:off x="0" y="0"/>
          <a:ext cx="0" cy="0"/>
          <a:chOff x="0" y="0"/>
          <a:chExt cx="0" cy="0"/>
        </a:xfrm>
      </p:grpSpPr>
      <p:sp>
        <p:nvSpPr>
          <p:cNvPr id="1048581" name="标题 1"/>
          <p:cNvSpPr>
            <a:spLocks noGrp="1"/>
          </p:cNvSpPr>
          <p:nvPr>
            <p:ph type="ctrTitle"/>
          </p:nvPr>
        </p:nvSpPr>
        <p:spPr>
          <a:xfrm>
            <a:off x="1524000" y="1122363"/>
            <a:ext cx="9144000" cy="2387600"/>
          </a:xfrm>
        </p:spPr>
        <p:txBody>
          <a:bodyPr anchor="b"/>
          <a:lstStyle>
            <a:lvl1pPr algn="ctr">
              <a:defRPr sz="6000"/>
            </a:lvl1pPr>
          </a:lstStyle>
          <a:p>
            <a:r>
              <a:rPr altLang="en-US" lang="zh-CN" smtClean="0"/>
              <a:t>单击此处编辑母版标题样式</a:t>
            </a:r>
            <a:endParaRPr altLang="en-US" lang="zh-CN"/>
          </a:p>
        </p:txBody>
      </p:sp>
      <p:sp>
        <p:nvSpPr>
          <p:cNvPr id="1048582" name="副标题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smtClean="0"/>
              <a:t>单击此处编辑母版副标题样式</a:t>
            </a:r>
            <a:endParaRPr altLang="en-US" lang="zh-CN"/>
          </a:p>
        </p:txBody>
      </p:sp>
      <p:sp>
        <p:nvSpPr>
          <p:cNvPr id="1048583" name="日期占位符 3"/>
          <p:cNvSpPr>
            <a:spLocks noGrp="1"/>
          </p:cNvSpPr>
          <p:nvPr>
            <p:ph type="dt" sz="half" idx="10"/>
          </p:nvPr>
        </p:nvSpPr>
        <p:spPr/>
        <p:txBody>
          <a:bodyPr/>
          <a:p>
            <a:fld id="{FECCF33B-4DEF-437B-9837-5F550FF46992}" type="datetimeFigureOut">
              <a:rPr altLang="en-US" lang="zh-CN" smtClean="0"/>
            </a:fld>
            <a:endParaRPr altLang="en-US" lang="zh-CN"/>
          </a:p>
        </p:txBody>
      </p:sp>
      <p:sp>
        <p:nvSpPr>
          <p:cNvPr id="1048584" name="页脚占位符 4"/>
          <p:cNvSpPr>
            <a:spLocks noGrp="1"/>
          </p:cNvSpPr>
          <p:nvPr>
            <p:ph type="ftr" sz="quarter" idx="11"/>
          </p:nvPr>
        </p:nvSpPr>
        <p:spPr/>
        <p:txBody>
          <a:bodyPr/>
          <a:p>
            <a:endParaRPr altLang="en-US" lang="zh-CN"/>
          </a:p>
        </p:txBody>
      </p:sp>
      <p:sp>
        <p:nvSpPr>
          <p:cNvPr id="1048585" name="灯片编号占位符 5"/>
          <p:cNvSpPr>
            <a:spLocks noGrp="1"/>
          </p:cNvSpPr>
          <p:nvPr>
            <p:ph type="sldNum" sz="quarter" idx="12"/>
          </p:nvPr>
        </p:nvSpPr>
        <p:spPr/>
        <p:txBody>
          <a:bodyPr/>
          <a:p>
            <a:fld id="{8AA8B6B9-4F3C-4712-8529-2EB497F6F66E}"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47" name=""/>
        <p:cNvGrpSpPr/>
        <p:nvPr/>
      </p:nvGrpSpPr>
      <p:grpSpPr>
        <a:xfrm>
          <a:off x="0" y="0"/>
          <a:ext cx="0" cy="0"/>
          <a:chOff x="0" y="0"/>
          <a:chExt cx="0" cy="0"/>
        </a:xfrm>
      </p:grpSpPr>
      <p:sp>
        <p:nvSpPr>
          <p:cNvPr id="1049352" name="标题 1"/>
          <p:cNvSpPr>
            <a:spLocks noGrp="1"/>
          </p:cNvSpPr>
          <p:nvPr>
            <p:ph type="title"/>
          </p:nvPr>
        </p:nvSpPr>
        <p:spPr/>
        <p:txBody>
          <a:bodyPr/>
          <a:p>
            <a:r>
              <a:rPr altLang="en-US" lang="zh-CN" smtClean="0"/>
              <a:t>单击此处编辑母版标题样式</a:t>
            </a:r>
            <a:endParaRPr altLang="en-US" lang="zh-CN"/>
          </a:p>
        </p:txBody>
      </p:sp>
      <p:sp>
        <p:nvSpPr>
          <p:cNvPr id="1049353" name="内容占位符 2"/>
          <p:cNvSpPr>
            <a:spLocks noGrp="1"/>
          </p:cNvSpPr>
          <p:nvPr>
            <p:ph idx="1"/>
          </p:nvPr>
        </p:nvSpPr>
        <p:spPr/>
        <p:txBody>
          <a:bodyPr/>
          <a:p>
            <a:pPr lvl="0"/>
            <a:r>
              <a:rPr altLang="en-US" lang="zh-CN" smtClean="0"/>
              <a:t>单击此处编辑母版文本样式</a:t>
            </a:r>
          </a:p>
          <a:p>
            <a:pPr lvl="1"/>
            <a:r>
              <a:rPr altLang="en-US" lang="zh-CN" smtClean="0"/>
              <a:t>第二级</a:t>
            </a:r>
          </a:p>
          <a:p>
            <a:pPr lvl="2"/>
            <a:r>
              <a:rPr altLang="en-US" lang="zh-CN" smtClean="0"/>
              <a:t>第三级</a:t>
            </a:r>
          </a:p>
          <a:p>
            <a:pPr lvl="3"/>
            <a:r>
              <a:rPr altLang="en-US" lang="zh-CN" smtClean="0"/>
              <a:t>第四级</a:t>
            </a:r>
          </a:p>
          <a:p>
            <a:pPr lvl="4"/>
            <a:r>
              <a:rPr altLang="en-US" lang="zh-CN" smtClean="0"/>
              <a:t>第五级</a:t>
            </a:r>
            <a:endParaRPr altLang="en-US" lang="zh-CN"/>
          </a:p>
        </p:txBody>
      </p:sp>
      <p:sp>
        <p:nvSpPr>
          <p:cNvPr id="1049354" name="日期占位符 3"/>
          <p:cNvSpPr>
            <a:spLocks noGrp="1"/>
          </p:cNvSpPr>
          <p:nvPr>
            <p:ph type="dt" sz="half" idx="10"/>
          </p:nvPr>
        </p:nvSpPr>
        <p:spPr/>
        <p:txBody>
          <a:bodyPr/>
          <a:p>
            <a:fld id="{FECCF33B-4DEF-437B-9837-5F550FF46992}" type="datetimeFigureOut">
              <a:rPr altLang="en-US" lang="zh-CN" smtClean="0"/>
            </a:fld>
            <a:endParaRPr altLang="en-US" lang="zh-CN"/>
          </a:p>
        </p:txBody>
      </p:sp>
      <p:sp>
        <p:nvSpPr>
          <p:cNvPr id="1049355" name="页脚占位符 4"/>
          <p:cNvSpPr>
            <a:spLocks noGrp="1"/>
          </p:cNvSpPr>
          <p:nvPr>
            <p:ph type="ftr" sz="quarter" idx="11"/>
          </p:nvPr>
        </p:nvSpPr>
        <p:spPr/>
        <p:txBody>
          <a:bodyPr/>
          <a:p>
            <a:endParaRPr altLang="en-US" lang="zh-CN"/>
          </a:p>
        </p:txBody>
      </p:sp>
      <p:sp>
        <p:nvSpPr>
          <p:cNvPr id="1049356" name="灯片编号占位符 5"/>
          <p:cNvSpPr>
            <a:spLocks noGrp="1"/>
          </p:cNvSpPr>
          <p:nvPr>
            <p:ph type="sldNum" sz="quarter" idx="12"/>
          </p:nvPr>
        </p:nvSpPr>
        <p:spPr/>
        <p:txBody>
          <a:bodyPr/>
          <a:p>
            <a:fld id="{8AA8B6B9-4F3C-4712-8529-2EB497F6F66E}"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180" name=""/>
        <p:cNvGrpSpPr/>
        <p:nvPr/>
      </p:nvGrpSpPr>
      <p:grpSpPr>
        <a:xfrm>
          <a:off x="0" y="0"/>
          <a:ext cx="0" cy="0"/>
          <a:chOff x="0" y="0"/>
          <a:chExt cx="0" cy="0"/>
        </a:xfrm>
      </p:grpSpPr>
      <p:sp>
        <p:nvSpPr>
          <p:cNvPr id="1049749" name="标题 1"/>
          <p:cNvSpPr>
            <a:spLocks noGrp="1"/>
          </p:cNvSpPr>
          <p:nvPr>
            <p:ph type="title"/>
          </p:nvPr>
        </p:nvSpPr>
        <p:spPr>
          <a:xfrm>
            <a:off x="831850" y="1709738"/>
            <a:ext cx="10515600" cy="2852737"/>
          </a:xfrm>
        </p:spPr>
        <p:txBody>
          <a:bodyPr anchor="b"/>
          <a:lstStyle>
            <a:lvl1pPr>
              <a:defRPr sz="6000"/>
            </a:lvl1pPr>
          </a:lstStyle>
          <a:p>
            <a:r>
              <a:rPr altLang="en-US" lang="zh-CN" smtClean="0"/>
              <a:t>单击此处编辑母版标题样式</a:t>
            </a:r>
            <a:endParaRPr altLang="en-US" lang="zh-CN"/>
          </a:p>
        </p:txBody>
      </p:sp>
      <p:sp>
        <p:nvSpPr>
          <p:cNvPr id="1049750" name="文本占位符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lang="zh-CN" smtClean="0"/>
              <a:t>单击此处编辑母版文本样式</a:t>
            </a:r>
          </a:p>
        </p:txBody>
      </p:sp>
      <p:sp>
        <p:nvSpPr>
          <p:cNvPr id="1049751" name="日期占位符 3"/>
          <p:cNvSpPr>
            <a:spLocks noGrp="1"/>
          </p:cNvSpPr>
          <p:nvPr>
            <p:ph type="dt" sz="half" idx="10"/>
          </p:nvPr>
        </p:nvSpPr>
        <p:spPr/>
        <p:txBody>
          <a:bodyPr/>
          <a:p>
            <a:fld id="{FECCF33B-4DEF-437B-9837-5F550FF46992}" type="datetimeFigureOut">
              <a:rPr altLang="en-US" lang="zh-CN" smtClean="0"/>
            </a:fld>
            <a:endParaRPr altLang="en-US" lang="zh-CN"/>
          </a:p>
        </p:txBody>
      </p:sp>
      <p:sp>
        <p:nvSpPr>
          <p:cNvPr id="1049752" name="页脚占位符 4"/>
          <p:cNvSpPr>
            <a:spLocks noGrp="1"/>
          </p:cNvSpPr>
          <p:nvPr>
            <p:ph type="ftr" sz="quarter" idx="11"/>
          </p:nvPr>
        </p:nvSpPr>
        <p:spPr/>
        <p:txBody>
          <a:bodyPr/>
          <a:p>
            <a:endParaRPr altLang="en-US" lang="zh-CN"/>
          </a:p>
        </p:txBody>
      </p:sp>
      <p:sp>
        <p:nvSpPr>
          <p:cNvPr id="1049753" name="灯片编号占位符 5"/>
          <p:cNvSpPr>
            <a:spLocks noGrp="1"/>
          </p:cNvSpPr>
          <p:nvPr>
            <p:ph type="sldNum" sz="quarter" idx="12"/>
          </p:nvPr>
        </p:nvSpPr>
        <p:spPr/>
        <p:txBody>
          <a:bodyPr/>
          <a:p>
            <a:fld id="{8AA8B6B9-4F3C-4712-8529-2EB497F6F66E}"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75" name=""/>
        <p:cNvGrpSpPr/>
        <p:nvPr/>
      </p:nvGrpSpPr>
      <p:grpSpPr>
        <a:xfrm>
          <a:off x="0" y="0"/>
          <a:ext cx="0" cy="0"/>
          <a:chOff x="0" y="0"/>
          <a:chExt cx="0" cy="0"/>
        </a:xfrm>
      </p:grpSpPr>
      <p:sp>
        <p:nvSpPr>
          <p:cNvPr id="1049720" name="标题 1"/>
          <p:cNvSpPr>
            <a:spLocks noGrp="1"/>
          </p:cNvSpPr>
          <p:nvPr>
            <p:ph type="title"/>
          </p:nvPr>
        </p:nvSpPr>
        <p:spPr/>
        <p:txBody>
          <a:bodyPr/>
          <a:p>
            <a:r>
              <a:rPr altLang="en-US" lang="zh-CN" smtClean="0"/>
              <a:t>单击此处编辑母版标题样式</a:t>
            </a:r>
            <a:endParaRPr altLang="en-US" lang="zh-CN"/>
          </a:p>
        </p:txBody>
      </p:sp>
      <p:sp>
        <p:nvSpPr>
          <p:cNvPr id="1049721" name="内容占位符 2"/>
          <p:cNvSpPr>
            <a:spLocks noGrp="1"/>
          </p:cNvSpPr>
          <p:nvPr>
            <p:ph sz="half" idx="1"/>
          </p:nvPr>
        </p:nvSpPr>
        <p:spPr>
          <a:xfrm>
            <a:off x="838200" y="1825625"/>
            <a:ext cx="5181600" cy="4351338"/>
          </a:xfrm>
        </p:spPr>
        <p:txBody>
          <a:bodyPr/>
          <a:p>
            <a:pPr lvl="0"/>
            <a:r>
              <a:rPr altLang="en-US" lang="zh-CN" smtClean="0"/>
              <a:t>单击此处编辑母版文本样式</a:t>
            </a:r>
          </a:p>
          <a:p>
            <a:pPr lvl="1"/>
            <a:r>
              <a:rPr altLang="en-US" lang="zh-CN" smtClean="0"/>
              <a:t>第二级</a:t>
            </a:r>
          </a:p>
          <a:p>
            <a:pPr lvl="2"/>
            <a:r>
              <a:rPr altLang="en-US" lang="zh-CN" smtClean="0"/>
              <a:t>第三级</a:t>
            </a:r>
          </a:p>
          <a:p>
            <a:pPr lvl="3"/>
            <a:r>
              <a:rPr altLang="en-US" lang="zh-CN" smtClean="0"/>
              <a:t>第四级</a:t>
            </a:r>
          </a:p>
          <a:p>
            <a:pPr lvl="4"/>
            <a:r>
              <a:rPr altLang="en-US" lang="zh-CN" smtClean="0"/>
              <a:t>第五级</a:t>
            </a:r>
            <a:endParaRPr altLang="en-US" lang="zh-CN"/>
          </a:p>
        </p:txBody>
      </p:sp>
      <p:sp>
        <p:nvSpPr>
          <p:cNvPr id="1049722" name="内容占位符 3"/>
          <p:cNvSpPr>
            <a:spLocks noGrp="1"/>
          </p:cNvSpPr>
          <p:nvPr>
            <p:ph sz="half" idx="2"/>
          </p:nvPr>
        </p:nvSpPr>
        <p:spPr>
          <a:xfrm>
            <a:off x="6172200" y="1825625"/>
            <a:ext cx="5181600" cy="4351338"/>
          </a:xfrm>
        </p:spPr>
        <p:txBody>
          <a:bodyPr/>
          <a:p>
            <a:pPr lvl="0"/>
            <a:r>
              <a:rPr altLang="en-US" lang="zh-CN" smtClean="0"/>
              <a:t>单击此处编辑母版文本样式</a:t>
            </a:r>
          </a:p>
          <a:p>
            <a:pPr lvl="1"/>
            <a:r>
              <a:rPr altLang="en-US" lang="zh-CN" smtClean="0"/>
              <a:t>第二级</a:t>
            </a:r>
          </a:p>
          <a:p>
            <a:pPr lvl="2"/>
            <a:r>
              <a:rPr altLang="en-US" lang="zh-CN" smtClean="0"/>
              <a:t>第三级</a:t>
            </a:r>
          </a:p>
          <a:p>
            <a:pPr lvl="3"/>
            <a:r>
              <a:rPr altLang="en-US" lang="zh-CN" smtClean="0"/>
              <a:t>第四级</a:t>
            </a:r>
          </a:p>
          <a:p>
            <a:pPr lvl="4"/>
            <a:r>
              <a:rPr altLang="en-US" lang="zh-CN" smtClean="0"/>
              <a:t>第五级</a:t>
            </a:r>
            <a:endParaRPr altLang="en-US" lang="zh-CN"/>
          </a:p>
        </p:txBody>
      </p:sp>
      <p:sp>
        <p:nvSpPr>
          <p:cNvPr id="1049723" name="日期占位符 4"/>
          <p:cNvSpPr>
            <a:spLocks noGrp="1"/>
          </p:cNvSpPr>
          <p:nvPr>
            <p:ph type="dt" sz="half" idx="10"/>
          </p:nvPr>
        </p:nvSpPr>
        <p:spPr/>
        <p:txBody>
          <a:bodyPr/>
          <a:p>
            <a:fld id="{FECCF33B-4DEF-437B-9837-5F550FF46992}" type="datetimeFigureOut">
              <a:rPr altLang="en-US" lang="zh-CN" smtClean="0"/>
            </a:fld>
            <a:endParaRPr altLang="en-US" lang="zh-CN"/>
          </a:p>
        </p:txBody>
      </p:sp>
      <p:sp>
        <p:nvSpPr>
          <p:cNvPr id="1049724" name="页脚占位符 5"/>
          <p:cNvSpPr>
            <a:spLocks noGrp="1"/>
          </p:cNvSpPr>
          <p:nvPr>
            <p:ph type="ftr" sz="quarter" idx="11"/>
          </p:nvPr>
        </p:nvSpPr>
        <p:spPr/>
        <p:txBody>
          <a:bodyPr/>
          <a:p>
            <a:endParaRPr altLang="en-US" lang="zh-CN"/>
          </a:p>
        </p:txBody>
      </p:sp>
      <p:sp>
        <p:nvSpPr>
          <p:cNvPr id="1049725" name="灯片编号占位符 6"/>
          <p:cNvSpPr>
            <a:spLocks noGrp="1"/>
          </p:cNvSpPr>
          <p:nvPr>
            <p:ph type="sldNum" sz="quarter" idx="12"/>
          </p:nvPr>
        </p:nvSpPr>
        <p:spPr/>
        <p:txBody>
          <a:bodyPr/>
          <a:p>
            <a:fld id="{8AA8B6B9-4F3C-4712-8529-2EB497F6F66E}"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76" name=""/>
        <p:cNvGrpSpPr/>
        <p:nvPr/>
      </p:nvGrpSpPr>
      <p:grpSpPr>
        <a:xfrm>
          <a:off x="0" y="0"/>
          <a:ext cx="0" cy="0"/>
          <a:chOff x="0" y="0"/>
          <a:chExt cx="0" cy="0"/>
        </a:xfrm>
      </p:grpSpPr>
      <p:sp>
        <p:nvSpPr>
          <p:cNvPr id="1049726" name="标题 1"/>
          <p:cNvSpPr>
            <a:spLocks noGrp="1"/>
          </p:cNvSpPr>
          <p:nvPr>
            <p:ph type="title"/>
          </p:nvPr>
        </p:nvSpPr>
        <p:spPr>
          <a:xfrm>
            <a:off x="839788" y="365125"/>
            <a:ext cx="10515600" cy="1325563"/>
          </a:xfrm>
        </p:spPr>
        <p:txBody>
          <a:bodyPr/>
          <a:p>
            <a:r>
              <a:rPr altLang="en-US" lang="zh-CN" smtClean="0"/>
              <a:t>单击此处编辑母版标题样式</a:t>
            </a:r>
            <a:endParaRPr altLang="en-US" lang="zh-CN"/>
          </a:p>
        </p:txBody>
      </p:sp>
      <p:sp>
        <p:nvSpPr>
          <p:cNvPr id="1049727" name="文本占位符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p>
        </p:txBody>
      </p:sp>
      <p:sp>
        <p:nvSpPr>
          <p:cNvPr id="1049728" name="内容占位符 3"/>
          <p:cNvSpPr>
            <a:spLocks noGrp="1"/>
          </p:cNvSpPr>
          <p:nvPr>
            <p:ph sz="half" idx="2"/>
          </p:nvPr>
        </p:nvSpPr>
        <p:spPr>
          <a:xfrm>
            <a:off x="839788" y="2505075"/>
            <a:ext cx="5157787" cy="3684588"/>
          </a:xfrm>
        </p:spPr>
        <p:txBody>
          <a:bodyPr/>
          <a:p>
            <a:pPr lvl="0"/>
            <a:r>
              <a:rPr altLang="en-US" lang="zh-CN" smtClean="0"/>
              <a:t>单击此处编辑母版文本样式</a:t>
            </a:r>
          </a:p>
          <a:p>
            <a:pPr lvl="1"/>
            <a:r>
              <a:rPr altLang="en-US" lang="zh-CN" smtClean="0"/>
              <a:t>第二级</a:t>
            </a:r>
          </a:p>
          <a:p>
            <a:pPr lvl="2"/>
            <a:r>
              <a:rPr altLang="en-US" lang="zh-CN" smtClean="0"/>
              <a:t>第三级</a:t>
            </a:r>
          </a:p>
          <a:p>
            <a:pPr lvl="3"/>
            <a:r>
              <a:rPr altLang="en-US" lang="zh-CN" smtClean="0"/>
              <a:t>第四级</a:t>
            </a:r>
          </a:p>
          <a:p>
            <a:pPr lvl="4"/>
            <a:r>
              <a:rPr altLang="en-US" lang="zh-CN" smtClean="0"/>
              <a:t>第五级</a:t>
            </a:r>
            <a:endParaRPr altLang="en-US" lang="zh-CN"/>
          </a:p>
        </p:txBody>
      </p:sp>
      <p:sp>
        <p:nvSpPr>
          <p:cNvPr id="1049729" name="文本占位符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smtClean="0"/>
              <a:t>单击此处编辑母版文本样式</a:t>
            </a:r>
          </a:p>
        </p:txBody>
      </p:sp>
      <p:sp>
        <p:nvSpPr>
          <p:cNvPr id="1049730" name="内容占位符 5"/>
          <p:cNvSpPr>
            <a:spLocks noGrp="1"/>
          </p:cNvSpPr>
          <p:nvPr>
            <p:ph sz="quarter" idx="4"/>
          </p:nvPr>
        </p:nvSpPr>
        <p:spPr>
          <a:xfrm>
            <a:off x="6172200" y="2505075"/>
            <a:ext cx="5183188" cy="3684588"/>
          </a:xfrm>
        </p:spPr>
        <p:txBody>
          <a:bodyPr/>
          <a:p>
            <a:pPr lvl="0"/>
            <a:r>
              <a:rPr altLang="en-US" lang="zh-CN" smtClean="0"/>
              <a:t>单击此处编辑母版文本样式</a:t>
            </a:r>
          </a:p>
          <a:p>
            <a:pPr lvl="1"/>
            <a:r>
              <a:rPr altLang="en-US" lang="zh-CN" smtClean="0"/>
              <a:t>第二级</a:t>
            </a:r>
          </a:p>
          <a:p>
            <a:pPr lvl="2"/>
            <a:r>
              <a:rPr altLang="en-US" lang="zh-CN" smtClean="0"/>
              <a:t>第三级</a:t>
            </a:r>
          </a:p>
          <a:p>
            <a:pPr lvl="3"/>
            <a:r>
              <a:rPr altLang="en-US" lang="zh-CN" smtClean="0"/>
              <a:t>第四级</a:t>
            </a:r>
          </a:p>
          <a:p>
            <a:pPr lvl="4"/>
            <a:r>
              <a:rPr altLang="en-US" lang="zh-CN" smtClean="0"/>
              <a:t>第五级</a:t>
            </a:r>
            <a:endParaRPr altLang="en-US" lang="zh-CN"/>
          </a:p>
        </p:txBody>
      </p:sp>
      <p:sp>
        <p:nvSpPr>
          <p:cNvPr id="1049731" name="日期占位符 6"/>
          <p:cNvSpPr>
            <a:spLocks noGrp="1"/>
          </p:cNvSpPr>
          <p:nvPr>
            <p:ph type="dt" sz="half" idx="10"/>
          </p:nvPr>
        </p:nvSpPr>
        <p:spPr/>
        <p:txBody>
          <a:bodyPr/>
          <a:p>
            <a:fld id="{FECCF33B-4DEF-437B-9837-5F550FF46992}" type="datetimeFigureOut">
              <a:rPr altLang="en-US" lang="zh-CN" smtClean="0"/>
            </a:fld>
            <a:endParaRPr altLang="en-US" lang="zh-CN"/>
          </a:p>
        </p:txBody>
      </p:sp>
      <p:sp>
        <p:nvSpPr>
          <p:cNvPr id="1049732" name="页脚占位符 7"/>
          <p:cNvSpPr>
            <a:spLocks noGrp="1"/>
          </p:cNvSpPr>
          <p:nvPr>
            <p:ph type="ftr" sz="quarter" idx="11"/>
          </p:nvPr>
        </p:nvSpPr>
        <p:spPr/>
        <p:txBody>
          <a:bodyPr/>
          <a:p>
            <a:endParaRPr altLang="en-US" lang="zh-CN"/>
          </a:p>
        </p:txBody>
      </p:sp>
      <p:sp>
        <p:nvSpPr>
          <p:cNvPr id="1049733" name="灯片编号占位符 8"/>
          <p:cNvSpPr>
            <a:spLocks noGrp="1"/>
          </p:cNvSpPr>
          <p:nvPr>
            <p:ph type="sldNum" sz="quarter" idx="12"/>
          </p:nvPr>
        </p:nvSpPr>
        <p:spPr/>
        <p:txBody>
          <a:bodyPr/>
          <a:p>
            <a:fld id="{8AA8B6B9-4F3C-4712-8529-2EB497F6F66E}"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77" name=""/>
        <p:cNvGrpSpPr/>
        <p:nvPr/>
      </p:nvGrpSpPr>
      <p:grpSpPr>
        <a:xfrm>
          <a:off x="0" y="0"/>
          <a:ext cx="0" cy="0"/>
          <a:chOff x="0" y="0"/>
          <a:chExt cx="0" cy="0"/>
        </a:xfrm>
      </p:grpSpPr>
      <p:sp>
        <p:nvSpPr>
          <p:cNvPr id="1049734" name="标题 1"/>
          <p:cNvSpPr>
            <a:spLocks noGrp="1"/>
          </p:cNvSpPr>
          <p:nvPr>
            <p:ph type="title"/>
          </p:nvPr>
        </p:nvSpPr>
        <p:spPr/>
        <p:txBody>
          <a:bodyPr/>
          <a:p>
            <a:r>
              <a:rPr altLang="en-US" lang="zh-CN" smtClean="0"/>
              <a:t>单击此处编辑母版标题样式</a:t>
            </a:r>
            <a:endParaRPr altLang="en-US" lang="zh-CN"/>
          </a:p>
        </p:txBody>
      </p:sp>
      <p:sp>
        <p:nvSpPr>
          <p:cNvPr id="1049735" name="日期占位符 2"/>
          <p:cNvSpPr>
            <a:spLocks noGrp="1"/>
          </p:cNvSpPr>
          <p:nvPr>
            <p:ph type="dt" sz="half" idx="10"/>
          </p:nvPr>
        </p:nvSpPr>
        <p:spPr/>
        <p:txBody>
          <a:bodyPr/>
          <a:p>
            <a:fld id="{FECCF33B-4DEF-437B-9837-5F550FF46992}" type="datetimeFigureOut">
              <a:rPr altLang="en-US" lang="zh-CN" smtClean="0"/>
            </a:fld>
            <a:endParaRPr altLang="en-US" lang="zh-CN"/>
          </a:p>
        </p:txBody>
      </p:sp>
      <p:sp>
        <p:nvSpPr>
          <p:cNvPr id="1049736" name="页脚占位符 3"/>
          <p:cNvSpPr>
            <a:spLocks noGrp="1"/>
          </p:cNvSpPr>
          <p:nvPr>
            <p:ph type="ftr" sz="quarter" idx="11"/>
          </p:nvPr>
        </p:nvSpPr>
        <p:spPr/>
        <p:txBody>
          <a:bodyPr/>
          <a:p>
            <a:endParaRPr altLang="en-US" lang="zh-CN"/>
          </a:p>
        </p:txBody>
      </p:sp>
      <p:sp>
        <p:nvSpPr>
          <p:cNvPr id="1049737" name="灯片编号占位符 4"/>
          <p:cNvSpPr>
            <a:spLocks noGrp="1"/>
          </p:cNvSpPr>
          <p:nvPr>
            <p:ph type="sldNum" sz="quarter" idx="12"/>
          </p:nvPr>
        </p:nvSpPr>
        <p:spPr/>
        <p:txBody>
          <a:bodyPr/>
          <a:p>
            <a:fld id="{8AA8B6B9-4F3C-4712-8529-2EB497F6F66E}"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02" name=""/>
        <p:cNvGrpSpPr/>
        <p:nvPr/>
      </p:nvGrpSpPr>
      <p:grpSpPr>
        <a:xfrm>
          <a:off x="0" y="0"/>
          <a:ext cx="0" cy="0"/>
          <a:chOff x="0" y="0"/>
          <a:chExt cx="0" cy="0"/>
        </a:xfrm>
      </p:grpSpPr>
      <p:sp>
        <p:nvSpPr>
          <p:cNvPr id="1048671" name="日期占位符 1"/>
          <p:cNvSpPr>
            <a:spLocks noGrp="1"/>
          </p:cNvSpPr>
          <p:nvPr>
            <p:ph type="dt" sz="half" idx="10"/>
          </p:nvPr>
        </p:nvSpPr>
        <p:spPr/>
        <p:txBody>
          <a:bodyPr/>
          <a:p>
            <a:fld id="{FECCF33B-4DEF-437B-9837-5F550FF46992}" type="datetimeFigureOut">
              <a:rPr altLang="en-US" lang="zh-CN" smtClean="0"/>
            </a:fld>
            <a:endParaRPr altLang="en-US" lang="zh-CN"/>
          </a:p>
        </p:txBody>
      </p:sp>
      <p:sp>
        <p:nvSpPr>
          <p:cNvPr id="1048672" name="页脚占位符 2"/>
          <p:cNvSpPr>
            <a:spLocks noGrp="1"/>
          </p:cNvSpPr>
          <p:nvPr>
            <p:ph type="ftr" sz="quarter" idx="11"/>
          </p:nvPr>
        </p:nvSpPr>
        <p:spPr/>
        <p:txBody>
          <a:bodyPr/>
          <a:p>
            <a:endParaRPr altLang="en-US" lang="zh-CN"/>
          </a:p>
        </p:txBody>
      </p:sp>
      <p:sp>
        <p:nvSpPr>
          <p:cNvPr id="1048673" name="灯片编号占位符 3"/>
          <p:cNvSpPr>
            <a:spLocks noGrp="1"/>
          </p:cNvSpPr>
          <p:nvPr>
            <p:ph type="sldNum" sz="quarter" idx="12"/>
          </p:nvPr>
        </p:nvSpPr>
        <p:spPr/>
        <p:txBody>
          <a:bodyPr/>
          <a:p>
            <a:fld id="{8AA8B6B9-4F3C-4712-8529-2EB497F6F66E}"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182" name=""/>
        <p:cNvGrpSpPr/>
        <p:nvPr/>
      </p:nvGrpSpPr>
      <p:grpSpPr>
        <a:xfrm>
          <a:off x="0" y="0"/>
          <a:ext cx="0" cy="0"/>
          <a:chOff x="0" y="0"/>
          <a:chExt cx="0" cy="0"/>
        </a:xfrm>
      </p:grpSpPr>
      <p:sp>
        <p:nvSpPr>
          <p:cNvPr id="1049759" name="标题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altLang="en-US" lang="zh-CN"/>
          </a:p>
        </p:txBody>
      </p:sp>
      <p:sp>
        <p:nvSpPr>
          <p:cNvPr id="1049760"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smtClean="0"/>
              <a:t>单击此处编辑母版文本样式</a:t>
            </a:r>
          </a:p>
          <a:p>
            <a:pPr lvl="1"/>
            <a:r>
              <a:rPr altLang="en-US" lang="zh-CN" smtClean="0"/>
              <a:t>第二级</a:t>
            </a:r>
          </a:p>
          <a:p>
            <a:pPr lvl="2"/>
            <a:r>
              <a:rPr altLang="en-US" lang="zh-CN" smtClean="0"/>
              <a:t>第三级</a:t>
            </a:r>
          </a:p>
          <a:p>
            <a:pPr lvl="3"/>
            <a:r>
              <a:rPr altLang="en-US" lang="zh-CN" smtClean="0"/>
              <a:t>第四级</a:t>
            </a:r>
          </a:p>
          <a:p>
            <a:pPr lvl="4"/>
            <a:r>
              <a:rPr altLang="en-US" lang="zh-CN" smtClean="0"/>
              <a:t>第五级</a:t>
            </a:r>
            <a:endParaRPr altLang="en-US" lang="zh-CN"/>
          </a:p>
        </p:txBody>
      </p:sp>
      <p:sp>
        <p:nvSpPr>
          <p:cNvPr id="1049761" name="文本占位符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p>
        </p:txBody>
      </p:sp>
      <p:sp>
        <p:nvSpPr>
          <p:cNvPr id="1049762" name="日期占位符 4"/>
          <p:cNvSpPr>
            <a:spLocks noGrp="1"/>
          </p:cNvSpPr>
          <p:nvPr>
            <p:ph type="dt" sz="half" idx="10"/>
          </p:nvPr>
        </p:nvSpPr>
        <p:spPr/>
        <p:txBody>
          <a:bodyPr/>
          <a:p>
            <a:fld id="{FECCF33B-4DEF-437B-9837-5F550FF46992}" type="datetimeFigureOut">
              <a:rPr altLang="en-US" lang="zh-CN" smtClean="0"/>
            </a:fld>
            <a:endParaRPr altLang="en-US" lang="zh-CN"/>
          </a:p>
        </p:txBody>
      </p:sp>
      <p:sp>
        <p:nvSpPr>
          <p:cNvPr id="1049763" name="页脚占位符 5"/>
          <p:cNvSpPr>
            <a:spLocks noGrp="1"/>
          </p:cNvSpPr>
          <p:nvPr>
            <p:ph type="ftr" sz="quarter" idx="11"/>
          </p:nvPr>
        </p:nvSpPr>
        <p:spPr/>
        <p:txBody>
          <a:bodyPr/>
          <a:p>
            <a:endParaRPr altLang="en-US" lang="zh-CN"/>
          </a:p>
        </p:txBody>
      </p:sp>
      <p:sp>
        <p:nvSpPr>
          <p:cNvPr id="1049764" name="灯片编号占位符 6"/>
          <p:cNvSpPr>
            <a:spLocks noGrp="1"/>
          </p:cNvSpPr>
          <p:nvPr>
            <p:ph type="sldNum" sz="quarter" idx="12"/>
          </p:nvPr>
        </p:nvSpPr>
        <p:spPr/>
        <p:txBody>
          <a:bodyPr/>
          <a:p>
            <a:fld id="{8AA8B6B9-4F3C-4712-8529-2EB497F6F66E}"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79" name=""/>
        <p:cNvGrpSpPr/>
        <p:nvPr/>
      </p:nvGrpSpPr>
      <p:grpSpPr>
        <a:xfrm>
          <a:off x="0" y="0"/>
          <a:ext cx="0" cy="0"/>
          <a:chOff x="0" y="0"/>
          <a:chExt cx="0" cy="0"/>
        </a:xfrm>
      </p:grpSpPr>
      <p:sp>
        <p:nvSpPr>
          <p:cNvPr id="1049743" name="标题 1"/>
          <p:cNvSpPr>
            <a:spLocks noGrp="1"/>
          </p:cNvSpPr>
          <p:nvPr>
            <p:ph type="title"/>
          </p:nvPr>
        </p:nvSpPr>
        <p:spPr>
          <a:xfrm>
            <a:off x="839788" y="457200"/>
            <a:ext cx="3932237" cy="1600200"/>
          </a:xfrm>
        </p:spPr>
        <p:txBody>
          <a:bodyPr anchor="b"/>
          <a:lstStyle>
            <a:lvl1pPr>
              <a:defRPr sz="3200"/>
            </a:lvl1pPr>
          </a:lstStyle>
          <a:p>
            <a:r>
              <a:rPr altLang="en-US" lang="zh-CN" smtClean="0"/>
              <a:t>单击此处编辑母版标题样式</a:t>
            </a:r>
            <a:endParaRPr altLang="en-US" lang="zh-CN"/>
          </a:p>
        </p:txBody>
      </p:sp>
      <p:sp>
        <p:nvSpPr>
          <p:cNvPr id="1049744" name="图片占位符 2"/>
          <p:cNvSpPr>
            <a:spLocks noGrp="1"/>
          </p:cNvSpPr>
          <p:nvPr>
            <p:ph type="pic" idx="1"/>
          </p:nvPr>
        </p:nvSpPr>
        <p:spPr>
          <a:xfrm>
            <a:off x="5183188" y="987425"/>
            <a:ext cx="6172200" cy="4873625"/>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altLang="en-US" lang="zh-CN"/>
          </a:p>
        </p:txBody>
      </p:sp>
      <p:sp>
        <p:nvSpPr>
          <p:cNvPr id="1049745" name="文本占位符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smtClean="0"/>
              <a:t>单击此处编辑母版文本样式</a:t>
            </a:r>
          </a:p>
        </p:txBody>
      </p:sp>
      <p:sp>
        <p:nvSpPr>
          <p:cNvPr id="1049746" name="日期占位符 4"/>
          <p:cNvSpPr>
            <a:spLocks noGrp="1"/>
          </p:cNvSpPr>
          <p:nvPr>
            <p:ph type="dt" sz="half" idx="10"/>
          </p:nvPr>
        </p:nvSpPr>
        <p:spPr/>
        <p:txBody>
          <a:bodyPr/>
          <a:p>
            <a:fld id="{FECCF33B-4DEF-437B-9837-5F550FF46992}" type="datetimeFigureOut">
              <a:rPr altLang="en-US" lang="zh-CN" smtClean="0"/>
            </a:fld>
            <a:endParaRPr altLang="en-US" lang="zh-CN"/>
          </a:p>
        </p:txBody>
      </p:sp>
      <p:sp>
        <p:nvSpPr>
          <p:cNvPr id="1049747" name="页脚占位符 5"/>
          <p:cNvSpPr>
            <a:spLocks noGrp="1"/>
          </p:cNvSpPr>
          <p:nvPr>
            <p:ph type="ftr" sz="quarter" idx="11"/>
          </p:nvPr>
        </p:nvSpPr>
        <p:spPr/>
        <p:txBody>
          <a:bodyPr/>
          <a:p>
            <a:endParaRPr altLang="en-US" lang="zh-CN"/>
          </a:p>
        </p:txBody>
      </p:sp>
      <p:sp>
        <p:nvSpPr>
          <p:cNvPr id="1049748" name="灯片编号占位符 6"/>
          <p:cNvSpPr>
            <a:spLocks noGrp="1"/>
          </p:cNvSpPr>
          <p:nvPr>
            <p:ph type="sldNum" sz="quarter" idx="12"/>
          </p:nvPr>
        </p:nvSpPr>
        <p:spPr/>
        <p:txBody>
          <a:bodyPr/>
          <a:p>
            <a:fld id="{8AA8B6B9-4F3C-4712-8529-2EB497F6F66E}"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181" name=""/>
        <p:cNvGrpSpPr/>
        <p:nvPr/>
      </p:nvGrpSpPr>
      <p:grpSpPr>
        <a:xfrm>
          <a:off x="0" y="0"/>
          <a:ext cx="0" cy="0"/>
          <a:chOff x="0" y="0"/>
          <a:chExt cx="0" cy="0"/>
        </a:xfrm>
      </p:grpSpPr>
      <p:sp>
        <p:nvSpPr>
          <p:cNvPr id="1049754" name="标题 1"/>
          <p:cNvSpPr>
            <a:spLocks noGrp="1"/>
          </p:cNvSpPr>
          <p:nvPr>
            <p:ph type="title"/>
          </p:nvPr>
        </p:nvSpPr>
        <p:spPr/>
        <p:txBody>
          <a:bodyPr/>
          <a:p>
            <a:r>
              <a:rPr altLang="en-US" lang="zh-CN" smtClean="0"/>
              <a:t>单击此处编辑母版标题样式</a:t>
            </a:r>
            <a:endParaRPr altLang="en-US" lang="zh-CN"/>
          </a:p>
        </p:txBody>
      </p:sp>
      <p:sp>
        <p:nvSpPr>
          <p:cNvPr id="1049755" name="竖排文字占位符 2"/>
          <p:cNvSpPr>
            <a:spLocks noGrp="1"/>
          </p:cNvSpPr>
          <p:nvPr>
            <p:ph type="body" orient="vert" idx="1"/>
          </p:nvPr>
        </p:nvSpPr>
        <p:spPr/>
        <p:txBody>
          <a:bodyPr vert="eaVert"/>
          <a:p>
            <a:pPr lvl="0"/>
            <a:r>
              <a:rPr altLang="en-US" lang="zh-CN" smtClean="0"/>
              <a:t>单击此处编辑母版文本样式</a:t>
            </a:r>
          </a:p>
          <a:p>
            <a:pPr lvl="1"/>
            <a:r>
              <a:rPr altLang="en-US" lang="zh-CN" smtClean="0"/>
              <a:t>第二级</a:t>
            </a:r>
          </a:p>
          <a:p>
            <a:pPr lvl="2"/>
            <a:r>
              <a:rPr altLang="en-US" lang="zh-CN" smtClean="0"/>
              <a:t>第三级</a:t>
            </a:r>
          </a:p>
          <a:p>
            <a:pPr lvl="3"/>
            <a:r>
              <a:rPr altLang="en-US" lang="zh-CN" smtClean="0"/>
              <a:t>第四级</a:t>
            </a:r>
          </a:p>
          <a:p>
            <a:pPr lvl="4"/>
            <a:r>
              <a:rPr altLang="en-US" lang="zh-CN" smtClean="0"/>
              <a:t>第五级</a:t>
            </a:r>
            <a:endParaRPr altLang="en-US" lang="zh-CN"/>
          </a:p>
        </p:txBody>
      </p:sp>
      <p:sp>
        <p:nvSpPr>
          <p:cNvPr id="1049756" name="日期占位符 3"/>
          <p:cNvSpPr>
            <a:spLocks noGrp="1"/>
          </p:cNvSpPr>
          <p:nvPr>
            <p:ph type="dt" sz="half" idx="10"/>
          </p:nvPr>
        </p:nvSpPr>
        <p:spPr/>
        <p:txBody>
          <a:bodyPr/>
          <a:p>
            <a:fld id="{FECCF33B-4DEF-437B-9837-5F550FF46992}" type="datetimeFigureOut">
              <a:rPr altLang="en-US" lang="zh-CN" smtClean="0"/>
            </a:fld>
            <a:endParaRPr altLang="en-US" lang="zh-CN"/>
          </a:p>
        </p:txBody>
      </p:sp>
      <p:sp>
        <p:nvSpPr>
          <p:cNvPr id="1049757" name="页脚占位符 4"/>
          <p:cNvSpPr>
            <a:spLocks noGrp="1"/>
          </p:cNvSpPr>
          <p:nvPr>
            <p:ph type="ftr" sz="quarter" idx="11"/>
          </p:nvPr>
        </p:nvSpPr>
        <p:spPr/>
        <p:txBody>
          <a:bodyPr/>
          <a:p>
            <a:endParaRPr altLang="en-US" lang="zh-CN"/>
          </a:p>
        </p:txBody>
      </p:sp>
      <p:sp>
        <p:nvSpPr>
          <p:cNvPr id="1049758" name="灯片编号占位符 5"/>
          <p:cNvSpPr>
            <a:spLocks noGrp="1"/>
          </p:cNvSpPr>
          <p:nvPr>
            <p:ph type="sldNum" sz="quarter" idx="12"/>
          </p:nvPr>
        </p:nvSpPr>
        <p:spPr/>
        <p:txBody>
          <a:bodyPr/>
          <a:p>
            <a:fld id="{8AA8B6B9-4F3C-4712-8529-2EB497F6F66E}" type="slidenum">
              <a:rPr altLang="en-US" lang="zh-CN" smtClean="0"/>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 文本">
    <p:spTree>
      <p:nvGrpSpPr>
        <p:cNvPr id="178" name=""/>
        <p:cNvGrpSpPr/>
        <p:nvPr/>
      </p:nvGrpSpPr>
      <p:grpSpPr>
        <a:xfrm>
          <a:off x="0" y="0"/>
          <a:ext cx="0" cy="0"/>
          <a:chOff x="0" y="0"/>
          <a:chExt cx="0" cy="0"/>
        </a:xfrm>
      </p:grpSpPr>
      <p:sp>
        <p:nvSpPr>
          <p:cNvPr id="1049738" name="竖排标题 1"/>
          <p:cNvSpPr>
            <a:spLocks noGrp="1"/>
          </p:cNvSpPr>
          <p:nvPr>
            <p:ph type="title" orient="vert"/>
          </p:nvPr>
        </p:nvSpPr>
        <p:spPr>
          <a:xfrm>
            <a:off x="8724900" y="365125"/>
            <a:ext cx="2628900" cy="5811838"/>
          </a:xfrm>
        </p:spPr>
        <p:txBody>
          <a:bodyPr vert="eaVert"/>
          <a:p>
            <a:r>
              <a:rPr altLang="en-US" lang="zh-CN" smtClean="0"/>
              <a:t>单击此处编辑母版标题样式</a:t>
            </a:r>
            <a:endParaRPr altLang="en-US" lang="zh-CN"/>
          </a:p>
        </p:txBody>
      </p:sp>
      <p:sp>
        <p:nvSpPr>
          <p:cNvPr id="1049739" name="竖排文字占位符 2"/>
          <p:cNvSpPr>
            <a:spLocks noGrp="1"/>
          </p:cNvSpPr>
          <p:nvPr>
            <p:ph type="body" orient="vert" idx="1"/>
          </p:nvPr>
        </p:nvSpPr>
        <p:spPr>
          <a:xfrm>
            <a:off x="838200" y="365125"/>
            <a:ext cx="7734300" cy="5811838"/>
          </a:xfrm>
        </p:spPr>
        <p:txBody>
          <a:bodyPr vert="eaVert"/>
          <a:p>
            <a:pPr lvl="0"/>
            <a:r>
              <a:rPr altLang="en-US" lang="zh-CN" smtClean="0"/>
              <a:t>单击此处编辑母版文本样式</a:t>
            </a:r>
          </a:p>
          <a:p>
            <a:pPr lvl="1"/>
            <a:r>
              <a:rPr altLang="en-US" lang="zh-CN" smtClean="0"/>
              <a:t>第二级</a:t>
            </a:r>
          </a:p>
          <a:p>
            <a:pPr lvl="2"/>
            <a:r>
              <a:rPr altLang="en-US" lang="zh-CN" smtClean="0"/>
              <a:t>第三级</a:t>
            </a:r>
          </a:p>
          <a:p>
            <a:pPr lvl="3"/>
            <a:r>
              <a:rPr altLang="en-US" lang="zh-CN" smtClean="0"/>
              <a:t>第四级</a:t>
            </a:r>
          </a:p>
          <a:p>
            <a:pPr lvl="4"/>
            <a:r>
              <a:rPr altLang="en-US" lang="zh-CN" smtClean="0"/>
              <a:t>第五级</a:t>
            </a:r>
            <a:endParaRPr altLang="en-US" lang="zh-CN"/>
          </a:p>
        </p:txBody>
      </p:sp>
      <p:sp>
        <p:nvSpPr>
          <p:cNvPr id="1049740" name="日期占位符 3"/>
          <p:cNvSpPr>
            <a:spLocks noGrp="1"/>
          </p:cNvSpPr>
          <p:nvPr>
            <p:ph type="dt" sz="half" idx="10"/>
          </p:nvPr>
        </p:nvSpPr>
        <p:spPr/>
        <p:txBody>
          <a:bodyPr/>
          <a:p>
            <a:fld id="{FECCF33B-4DEF-437B-9837-5F550FF46992}" type="datetimeFigureOut">
              <a:rPr altLang="en-US" lang="zh-CN" smtClean="0"/>
            </a:fld>
            <a:endParaRPr altLang="en-US" lang="zh-CN"/>
          </a:p>
        </p:txBody>
      </p:sp>
      <p:sp>
        <p:nvSpPr>
          <p:cNvPr id="1049741" name="页脚占位符 4"/>
          <p:cNvSpPr>
            <a:spLocks noGrp="1"/>
          </p:cNvSpPr>
          <p:nvPr>
            <p:ph type="ftr" sz="quarter" idx="11"/>
          </p:nvPr>
        </p:nvSpPr>
        <p:spPr/>
        <p:txBody>
          <a:bodyPr/>
          <a:p>
            <a:endParaRPr altLang="en-US" lang="zh-CN"/>
          </a:p>
        </p:txBody>
      </p:sp>
      <p:sp>
        <p:nvSpPr>
          <p:cNvPr id="1049742" name="灯片编号占位符 5"/>
          <p:cNvSpPr>
            <a:spLocks noGrp="1"/>
          </p:cNvSpPr>
          <p:nvPr>
            <p:ph type="sldNum" sz="quarter" idx="12"/>
          </p:nvPr>
        </p:nvSpPr>
        <p:spPr/>
        <p:txBody>
          <a:bodyPr/>
          <a:p>
            <a:fld id="{8AA8B6B9-4F3C-4712-8529-2EB497F6F66E}" type="slidenum">
              <a:rPr altLang="en-US" lang="zh-CN" smtClean="0"/>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3"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p:spPr>
        <p:txBody>
          <a:bodyPr anchor="ctr" bIns="45720" lIns="91440" rIns="91440" rtlCol="0" tIns="45720" vert="horz">
            <a:normAutofit/>
          </a:bodyPr>
          <a:p>
            <a:r>
              <a:rPr altLang="en-US" lang="zh-CN" smtClean="0"/>
              <a:t>单击此处编辑母版标题样式</a:t>
            </a:r>
            <a:endParaRPr altLang="en-US" lang="zh-CN"/>
          </a:p>
        </p:txBody>
      </p:sp>
      <p:sp>
        <p:nvSpPr>
          <p:cNvPr id="1048577" name="文本占位符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altLang="en-US" lang="zh-CN" smtClean="0"/>
              <a:t>单击此处编辑母版文本样式</a:t>
            </a:r>
          </a:p>
          <a:p>
            <a:pPr lvl="1"/>
            <a:r>
              <a:rPr altLang="en-US" lang="zh-CN" smtClean="0"/>
              <a:t>第二级</a:t>
            </a:r>
          </a:p>
          <a:p>
            <a:pPr lvl="2"/>
            <a:r>
              <a:rPr altLang="en-US" lang="zh-CN" smtClean="0"/>
              <a:t>第三级</a:t>
            </a:r>
          </a:p>
          <a:p>
            <a:pPr lvl="3"/>
            <a:r>
              <a:rPr altLang="en-US" lang="zh-CN" smtClean="0"/>
              <a:t>第四级</a:t>
            </a:r>
          </a:p>
          <a:p>
            <a:pPr lvl="4"/>
            <a:r>
              <a:rPr altLang="en-US" lang="zh-CN" smtClean="0"/>
              <a:t>第五级</a:t>
            </a:r>
            <a:endParaRPr altLang="en-US" lang="zh-CN"/>
          </a:p>
        </p:txBody>
      </p:sp>
      <p:sp>
        <p:nvSpPr>
          <p:cNvPr id="1048578" name="日期占位符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FECCF33B-4DEF-437B-9837-5F550FF46992}" type="datetimeFigureOut">
              <a:rPr altLang="en-US" lang="zh-CN" smtClean="0"/>
            </a:fld>
            <a:endParaRPr altLang="en-US" lang="zh-CN"/>
          </a:p>
        </p:txBody>
      </p:sp>
      <p:sp>
        <p:nvSpPr>
          <p:cNvPr id="1048579" name="页脚占位符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灯片编号占位符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8AA8B6B9-4F3C-4712-8529-2EB497F6F66E}" type="slidenum">
              <a:rPr altLang="en-US" lang="zh-CN" smtClean="0"/>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6.jpeg"/><Relationship Id="rId3"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9.jpeg"/><Relationship Id="rId4"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0.jpeg"/><Relationship Id="rId4"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1.jpeg"/><Relationship Id="rId4"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image" Target="../media/image13.jpeg"/><Relationship Id="rId5"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image" Target="../media/image12.png"/><Relationship Id="rId4"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7.jpeg"/><Relationship Id="rId3"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01" name=""/>
        <p:cNvGrpSpPr/>
        <p:nvPr/>
      </p:nvGrpSpPr>
      <p:grpSpPr>
        <a:xfrm>
          <a:off x="0" y="0"/>
          <a:ext cx="0" cy="0"/>
          <a:chOff x="0" y="0"/>
          <a:chExt cx="0" cy="0"/>
        </a:xfrm>
      </p:grpSpPr>
      <p:cxnSp>
        <p:nvCxnSpPr>
          <p:cNvPr id="3145735" name="直接连接符 5"/>
          <p:cNvCxnSpPr>
            <a:cxnSpLocks/>
          </p:cNvCxnSpPr>
          <p:nvPr/>
        </p:nvCxnSpPr>
        <p:spPr>
          <a:xfrm flipV="1">
            <a:off x="6003925" y="0"/>
            <a:ext cx="6188075" cy="69596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662" name="椭圆 3"/>
          <p:cNvSpPr/>
          <p:nvPr/>
        </p:nvSpPr>
        <p:spPr>
          <a:xfrm>
            <a:off x="3707642" y="1040642"/>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663" name="矩形 8"/>
          <p:cNvSpPr/>
          <p:nvPr/>
        </p:nvSpPr>
        <p:spPr>
          <a:xfrm>
            <a:off x="6903369" y="4046314"/>
            <a:ext cx="3875964" cy="638030"/>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4" name="文本框 7" descr="#"/>
          <p:cNvSpPr txBox="1"/>
          <p:nvPr/>
        </p:nvSpPr>
        <p:spPr>
          <a:xfrm>
            <a:off x="6776582" y="3632966"/>
            <a:ext cx="3942079"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endParaRPr altLang="en-US" dirty="0" sz="7200" lang="zh-CN">
              <a:latin typeface="叶根友特楷简体" panose="02010601030101010101" pitchFamily="2" charset="-122"/>
              <a:ea typeface="叶根友特楷简体" panose="02010601030101010101" pitchFamily="2" charset="-122"/>
            </a:endParaRPr>
          </a:p>
        </p:txBody>
      </p:sp>
      <p:sp>
        <p:nvSpPr>
          <p:cNvPr id="1048665" name="文本框 12" descr="#clear#"/>
          <p:cNvSpPr txBox="1"/>
          <p:nvPr/>
        </p:nvSpPr>
        <p:spPr>
          <a:xfrm>
            <a:off x="1797875" y="4046314"/>
            <a:ext cx="1897380" cy="2171283"/>
          </a:xfrm>
          <a:prstGeom prst="rect"/>
          <a:noFill/>
        </p:spPr>
        <p:txBody>
          <a:bodyPr rtlCol="0" vert="eaVert" wrap="square">
            <a:spAutoFit/>
          </a:bodyPr>
          <a:p>
            <a:r>
              <a:rPr altLang="en-US" dirty="0" sz="1400" lang="zh-CN" smtClean="0">
                <a:latin typeface="微软雅黑" pitchFamily="34" charset="-122"/>
                <a:ea typeface="微软雅黑" pitchFamily="34" charset="-122"/>
              </a:rPr>
              <a:t>随着年岁的日渐增长</a:t>
            </a:r>
            <a:r>
              <a:rPr altLang="zh-CN" dirty="0" sz="1400" lang="en-US" smtClean="0">
                <a:latin typeface="微软雅黑" pitchFamily="34" charset="-122"/>
                <a:ea typeface="微软雅黑" pitchFamily="34" charset="-122"/>
              </a:rPr>
              <a:t>,</a:t>
            </a:r>
            <a:r>
              <a:rPr altLang="en-US" dirty="0" sz="1400" lang="zh-CN" smtClean="0">
                <a:latin typeface="微软雅黑" pitchFamily="34" charset="-122"/>
                <a:ea typeface="微软雅黑" pitchFamily="34" charset="-122"/>
              </a:rPr>
              <a:t>我</a:t>
            </a:r>
            <a:endParaRPr altLang="zh-CN" dirty="0" sz="1400" lang="en-US" smtClean="0">
              <a:latin typeface="微软雅黑" pitchFamily="34" charset="-122"/>
              <a:ea typeface="微软雅黑" pitchFamily="34" charset="-122"/>
            </a:endParaRPr>
          </a:p>
          <a:p>
            <a:endParaRPr altLang="zh-CN" dirty="0" sz="1400" lang="en-US" smtClean="0">
              <a:latin typeface="微软雅黑" pitchFamily="34" charset="-122"/>
              <a:ea typeface="微软雅黑" pitchFamily="34" charset="-122"/>
            </a:endParaRPr>
          </a:p>
          <a:p>
            <a:r>
              <a:rPr altLang="en-US" dirty="0" sz="1400" lang="zh-CN" smtClean="0">
                <a:latin typeface="微软雅黑" pitchFamily="34" charset="-122"/>
                <a:ea typeface="微软雅黑" pitchFamily="34" charset="-122"/>
              </a:rPr>
              <a:t>发现</a:t>
            </a:r>
            <a:r>
              <a:rPr altLang="zh-CN" dirty="0" sz="1400" lang="en-US" smtClean="0">
                <a:latin typeface="微软雅黑" pitchFamily="34" charset="-122"/>
                <a:ea typeface="微软雅黑" pitchFamily="34" charset="-122"/>
              </a:rPr>
              <a:t>,</a:t>
            </a:r>
            <a:r>
              <a:rPr altLang="en-US" dirty="0" sz="1400" lang="zh-CN" smtClean="0">
                <a:latin typeface="微软雅黑" pitchFamily="34" charset="-122"/>
                <a:ea typeface="微软雅黑" pitchFamily="34" charset="-122"/>
              </a:rPr>
              <a:t>有些揭示生活真理</a:t>
            </a:r>
            <a:endParaRPr altLang="zh-CN" dirty="0" sz="1400" lang="en-US" smtClean="0">
              <a:latin typeface="微软雅黑" pitchFamily="34" charset="-122"/>
              <a:ea typeface="微软雅黑" pitchFamily="34" charset="-122"/>
            </a:endParaRPr>
          </a:p>
          <a:p>
            <a:endParaRPr altLang="zh-CN" dirty="0" sz="1400" lang="en-US">
              <a:latin typeface="微软雅黑" pitchFamily="34" charset="-122"/>
              <a:ea typeface="微软雅黑" pitchFamily="34" charset="-122"/>
            </a:endParaRPr>
          </a:p>
          <a:p>
            <a:r>
              <a:rPr altLang="en-US" dirty="0" sz="1400" lang="zh-CN" smtClean="0">
                <a:latin typeface="微软雅黑" pitchFamily="34" charset="-122"/>
                <a:ea typeface="微软雅黑" pitchFamily="34" charset="-122"/>
              </a:rPr>
              <a:t>的话语</a:t>
            </a:r>
            <a:r>
              <a:rPr altLang="zh-CN" dirty="0" sz="1400" lang="en-US" smtClean="0">
                <a:latin typeface="微软雅黑" pitchFamily="34" charset="-122"/>
                <a:ea typeface="微软雅黑" pitchFamily="34" charset="-122"/>
              </a:rPr>
              <a:t>,</a:t>
            </a:r>
            <a:r>
              <a:rPr altLang="en-US" dirty="0" sz="1400" lang="zh-CN" smtClean="0">
                <a:latin typeface="微软雅黑" pitchFamily="34" charset="-122"/>
                <a:ea typeface="微软雅黑" pitchFamily="34" charset="-122"/>
              </a:rPr>
              <a:t>我们 总是理解不</a:t>
            </a:r>
            <a:endParaRPr altLang="zh-CN" dirty="0" sz="1400" lang="en-US" smtClean="0">
              <a:latin typeface="微软雅黑" pitchFamily="34" charset="-122"/>
              <a:ea typeface="微软雅黑" pitchFamily="34" charset="-122"/>
            </a:endParaRPr>
          </a:p>
          <a:p>
            <a:endParaRPr altLang="zh-CN" dirty="0" sz="1400" lang="en-US">
              <a:latin typeface="微软雅黑" pitchFamily="34" charset="-122"/>
              <a:ea typeface="微软雅黑" pitchFamily="34" charset="-122"/>
            </a:endParaRPr>
          </a:p>
          <a:p>
            <a:r>
              <a:rPr altLang="en-US" dirty="0" sz="1400" lang="zh-CN" smtClean="0">
                <a:latin typeface="微软雅黑" pitchFamily="34" charset="-122"/>
                <a:ea typeface="微软雅黑" pitchFamily="34" charset="-122"/>
              </a:rPr>
              <a:t>透</a:t>
            </a:r>
            <a:r>
              <a:rPr altLang="zh-CN" dirty="0" sz="1400" lang="en-US" smtClean="0">
                <a:latin typeface="微软雅黑" pitchFamily="34" charset="-122"/>
                <a:ea typeface="微软雅黑" pitchFamily="34" charset="-122"/>
              </a:rPr>
              <a:t>,</a:t>
            </a:r>
            <a:r>
              <a:rPr altLang="en-US" dirty="0" sz="1400" lang="zh-CN" smtClean="0">
                <a:latin typeface="微软雅黑" pitchFamily="34" charset="-122"/>
                <a:ea typeface="微软雅黑" pitchFamily="34" charset="-122"/>
              </a:rPr>
              <a:t>要么是只知其一不知</a:t>
            </a:r>
            <a:endParaRPr altLang="zh-CN" dirty="0" sz="1400" lang="en-US" smtClean="0">
              <a:latin typeface="微软雅黑" pitchFamily="34" charset="-122"/>
              <a:ea typeface="微软雅黑" pitchFamily="34" charset="-122"/>
            </a:endParaRPr>
          </a:p>
          <a:p>
            <a:endParaRPr altLang="zh-CN" dirty="0" sz="1400" lang="en-US">
              <a:latin typeface="微软雅黑" pitchFamily="34" charset="-122"/>
              <a:ea typeface="微软雅黑" pitchFamily="34" charset="-122"/>
            </a:endParaRPr>
          </a:p>
          <a:p>
            <a:r>
              <a:rPr altLang="en-US" dirty="0" sz="1400" lang="zh-CN" smtClean="0">
                <a:latin typeface="微软雅黑" pitchFamily="34" charset="-122"/>
                <a:ea typeface="微软雅黑" pitchFamily="34" charset="-122"/>
              </a:rPr>
              <a:t>其二</a:t>
            </a:r>
            <a:r>
              <a:rPr altLang="zh-CN" dirty="0" sz="1400" lang="en-US" smtClean="0">
                <a:latin typeface="微软雅黑" pitchFamily="34" charset="-122"/>
                <a:ea typeface="微软雅黑" pitchFamily="34" charset="-122"/>
              </a:rPr>
              <a:t>,</a:t>
            </a:r>
            <a:r>
              <a:rPr altLang="en-US" dirty="0" sz="1400" lang="zh-CN" smtClean="0">
                <a:latin typeface="微软雅黑" pitchFamily="34" charset="-122"/>
                <a:ea typeface="微软雅黑" pitchFamily="34" charset="-122"/>
              </a:rPr>
              <a:t>要么是干脆误解。</a:t>
            </a:r>
            <a:endParaRPr altLang="en-US" dirty="0" sz="1400" lang="zh-CN">
              <a:latin typeface="微软雅黑" pitchFamily="34" charset="-122"/>
              <a:ea typeface="微软雅黑" pitchFamily="34" charset="-122"/>
            </a:endParaRPr>
          </a:p>
        </p:txBody>
      </p:sp>
      <p:sp>
        <p:nvSpPr>
          <p:cNvPr id="1048666" name="文本框 2" descr="#clear#"/>
          <p:cNvSpPr txBox="1"/>
          <p:nvPr/>
        </p:nvSpPr>
        <p:spPr>
          <a:xfrm>
            <a:off x="4741544" y="-2309272"/>
            <a:ext cx="1262380" cy="345440"/>
          </a:xfrm>
          <a:prstGeom prst="rect"/>
          <a:noFill/>
        </p:spPr>
        <p:txBody>
          <a:bodyPr rtlCol="0" wrap="none">
            <a:spAutoFit/>
          </a:bodyPr>
          <a:p>
            <a:r>
              <a:rPr altLang="zh-CN" b="1" dirty="0" lang="en-US" smtClean="0"/>
              <a:t>PRODUCER</a:t>
            </a:r>
            <a:endParaRPr altLang="en-US" b="1" dirty="0" lang="zh-CN"/>
          </a:p>
        </p:txBody>
      </p:sp>
      <p:sp>
        <p:nvSpPr>
          <p:cNvPr id="1048667" name="文本框 13" descr="#clear#"/>
          <p:cNvSpPr txBox="1"/>
          <p:nvPr/>
        </p:nvSpPr>
        <p:spPr>
          <a:xfrm>
            <a:off x="4065158" y="-2309272"/>
            <a:ext cx="1541781" cy="345441"/>
          </a:xfrm>
          <a:prstGeom prst="rect"/>
          <a:noFill/>
        </p:spPr>
        <p:txBody>
          <a:bodyPr rtlCol="0" wrap="none">
            <a:spAutoFit/>
          </a:bodyPr>
          <a:p>
            <a:r>
              <a:rPr altLang="zh-CN" b="1" dirty="0" lang="en-US" smtClean="0"/>
              <a:t>LUOYUQIMAN</a:t>
            </a:r>
            <a:endParaRPr altLang="en-US" b="1" dirty="0" lang="zh-CN"/>
          </a:p>
        </p:txBody>
      </p:sp>
      <p:sp>
        <p:nvSpPr>
          <p:cNvPr id="1048668" name="矩形 14"/>
          <p:cNvSpPr/>
          <p:nvPr/>
        </p:nvSpPr>
        <p:spPr>
          <a:xfrm>
            <a:off x="3707642" y="-3412881"/>
            <a:ext cx="1360543"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9" name="文本框 15" descr="#clear#"/>
          <p:cNvSpPr txBox="1"/>
          <p:nvPr/>
        </p:nvSpPr>
        <p:spPr>
          <a:xfrm>
            <a:off x="8002131" y="-1963831"/>
            <a:ext cx="1490981" cy="345441"/>
          </a:xfrm>
          <a:prstGeom prst="rect"/>
          <a:noFill/>
        </p:spPr>
        <p:txBody>
          <a:bodyPr rtlCol="0" wrap="none">
            <a:spAutoFit/>
          </a:bodyPr>
          <a:p>
            <a:r>
              <a:rPr altLang="zh-CN" b="1" dirty="0" lang="en-US" smtClean="0"/>
              <a:t>VEGETATION</a:t>
            </a:r>
            <a:endParaRPr altLang="en-US" b="1" dirty="0" lang="zh-CN"/>
          </a:p>
        </p:txBody>
      </p:sp>
      <p:sp>
        <p:nvSpPr>
          <p:cNvPr id="1048670" name="文本框 16" descr="#clear#"/>
          <p:cNvSpPr txBox="1"/>
          <p:nvPr/>
        </p:nvSpPr>
        <p:spPr>
          <a:xfrm>
            <a:off x="6903368" y="-1487683"/>
            <a:ext cx="2240280" cy="345440"/>
          </a:xfrm>
          <a:prstGeom prst="rect"/>
          <a:noFill/>
        </p:spPr>
        <p:txBody>
          <a:bodyPr rtlCol="0" wrap="none">
            <a:spAutoFit/>
          </a:bodyPr>
          <a:p>
            <a:r>
              <a:rPr altLang="zh-CN" b="1" dirty="0" lang="en-US" smtClean="0"/>
              <a:t>SPRINGANDAUTUMN</a:t>
            </a:r>
            <a:endParaRPr altLang="en-US" b="1" dirty="0"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000">
        <p14:flash/>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03" name=""/>
        <p:cNvGrpSpPr/>
        <p:nvPr/>
      </p:nvGrpSpPr>
      <p:grpSpPr>
        <a:xfrm>
          <a:off x="0" y="0"/>
          <a:ext cx="0" cy="0"/>
          <a:chOff x="0" y="0"/>
          <a:chExt cx="0" cy="0"/>
        </a:xfrm>
      </p:grpSpPr>
      <p:cxnSp>
        <p:nvCxnSpPr>
          <p:cNvPr id="3145736" name="直接连接符 45"/>
          <p:cNvCxnSpPr>
            <a:cxnSpLocks/>
          </p:cNvCxnSpPr>
          <p:nvPr/>
        </p:nvCxnSpPr>
        <p:spPr>
          <a:xfrm flipH="1">
            <a:off x="594415" y="588811"/>
            <a:ext cx="6213282" cy="700278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674" name="文本框 22" descr="#clear#"/>
          <p:cNvSpPr txBox="1"/>
          <p:nvPr/>
        </p:nvSpPr>
        <p:spPr>
          <a:xfrm>
            <a:off x="6807697" y="-2132379"/>
            <a:ext cx="2684780" cy="701040"/>
          </a:xfrm>
          <a:prstGeom prst="rect"/>
          <a:noFill/>
        </p:spPr>
        <p:txBody>
          <a:bodyPr rtlCol="0" wrap="none">
            <a:spAutoFit/>
          </a:bodyPr>
          <a:p>
            <a:r>
              <a:rPr altLang="zh-CN" b="1" dirty="0" sz="4400" lang="en-US" smtClean="0">
                <a:cs typeface="+mn-ea"/>
                <a:sym typeface="+mn-lt"/>
              </a:rPr>
              <a:t>PART ONE </a:t>
            </a:r>
            <a:endParaRPr altLang="en-US" b="1" dirty="0" sz="4400" lang="zh-CN">
              <a:cs typeface="+mn-ea"/>
              <a:sym typeface="+mn-lt"/>
            </a:endParaRPr>
          </a:p>
        </p:txBody>
      </p:sp>
      <p:sp>
        <p:nvSpPr>
          <p:cNvPr id="1048675" name="文本框 25" descr="#"/>
          <p:cNvSpPr txBox="1"/>
          <p:nvPr/>
        </p:nvSpPr>
        <p:spPr>
          <a:xfrm>
            <a:off x="6497118" y="2569332"/>
            <a:ext cx="3827779" cy="650240"/>
          </a:xfrm>
          <a:prstGeom prst="rect"/>
          <a:noFill/>
        </p:spPr>
        <p:txBody>
          <a:bodyPr rtlCol="0" wrap="none">
            <a:spAutoFit/>
          </a:bodyPr>
          <a:p>
            <a:r>
              <a:rPr altLang="en-US" dirty="0" sz="4000" lang="zh-CN">
                <a:cs typeface="+mn-ea"/>
                <a:sym typeface="+mn-lt"/>
              </a:rPr>
              <a:t>什么是汉服运动</a:t>
            </a:r>
            <a:endParaRPr altLang="en-US" dirty="0" sz="4000" lang="zh-CN">
              <a:cs typeface="+mn-ea"/>
              <a:sym typeface="+mn-lt"/>
            </a:endParaRPr>
          </a:p>
        </p:txBody>
      </p:sp>
      <p:sp>
        <p:nvSpPr>
          <p:cNvPr id="1048676" name="椭圆 31"/>
          <p:cNvSpPr/>
          <p:nvPr/>
        </p:nvSpPr>
        <p:spPr>
          <a:xfrm>
            <a:off x="5981054" y="2797413"/>
            <a:ext cx="232229" cy="232229"/>
          </a:xfrm>
          <a:prstGeom prst="ellipse"/>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77" name="文本框 23" descr="#clear#"/>
          <p:cNvSpPr txBox="1"/>
          <p:nvPr/>
        </p:nvSpPr>
        <p:spPr>
          <a:xfrm>
            <a:off x="7538517" y="-2380964"/>
            <a:ext cx="2786381" cy="701040"/>
          </a:xfrm>
          <a:prstGeom prst="rect"/>
          <a:noFill/>
        </p:spPr>
        <p:txBody>
          <a:bodyPr rtlCol="0" wrap="none">
            <a:spAutoFit/>
          </a:bodyPr>
          <a:lstStyle>
            <a:defPPr>
              <a:defRPr lang="zh-CN"/>
            </a:defPPr>
            <a:lvl1pPr>
              <a:defRPr b="1" sz="4800"/>
            </a:lvl1pPr>
          </a:lstStyle>
          <a:p>
            <a:r>
              <a:rPr altLang="zh-CN" dirty="0" sz="4400" lang="en-US">
                <a:cs typeface="+mn-ea"/>
                <a:sym typeface="+mn-lt"/>
              </a:rPr>
              <a:t>PART TWO</a:t>
            </a:r>
            <a:endParaRPr altLang="en-US" dirty="0" sz="4400" lang="zh-CN">
              <a:cs typeface="+mn-ea"/>
              <a:sym typeface="+mn-lt"/>
            </a:endParaRPr>
          </a:p>
        </p:txBody>
      </p:sp>
      <p:sp>
        <p:nvSpPr>
          <p:cNvPr id="1048678" name="文本框 28" descr="#"/>
          <p:cNvSpPr txBox="1"/>
          <p:nvPr/>
        </p:nvSpPr>
        <p:spPr>
          <a:xfrm>
            <a:off x="6497117" y="3770261"/>
            <a:ext cx="5389880" cy="650240"/>
          </a:xfrm>
          <a:prstGeom prst="rect"/>
          <a:noFill/>
        </p:spPr>
        <p:txBody>
          <a:bodyPr rtlCol="0" wrap="none">
            <a:spAutoFit/>
          </a:bodyPr>
          <a:lstStyle>
            <a:defPPr>
              <a:defRPr lang="zh-CN"/>
            </a:defPPr>
            <a:lvl1pPr>
              <a:defRPr b="1" sz="4800"/>
            </a:lvl1pPr>
          </a:lstStyle>
          <a:p>
            <a:r>
              <a:rPr altLang="en-US" b="0" dirty="0" sz="4000" lang="zh-CN">
                <a:cs typeface="+mn-ea"/>
                <a:sym typeface="+mn-lt"/>
              </a:rPr>
              <a:t>汉服运动</a:t>
            </a:r>
            <a:r>
              <a:rPr altLang="en-US" b="0" dirty="0" sz="4000" lang="zh-CN">
                <a:cs typeface="+mn-ea"/>
                <a:sym typeface="+mn-lt"/>
              </a:rPr>
              <a:t>在</a:t>
            </a:r>
            <a:r>
              <a:rPr altLang="en-US" b="0" dirty="0" sz="4000" lang="zh-CN">
                <a:cs typeface="+mn-ea"/>
                <a:sym typeface="+mn-lt"/>
              </a:rPr>
              <a:t>中</a:t>
            </a:r>
            <a:r>
              <a:rPr altLang="en-US" b="0" dirty="0" sz="4000" lang="zh-CN">
                <a:cs typeface="+mn-ea"/>
                <a:sym typeface="+mn-lt"/>
              </a:rPr>
              <a:t>国</a:t>
            </a:r>
            <a:r>
              <a:rPr altLang="en-US" b="0" dirty="0" sz="4000" lang="zh-CN">
                <a:cs typeface="+mn-ea"/>
                <a:sym typeface="+mn-lt"/>
              </a:rPr>
              <a:t>的发展</a:t>
            </a:r>
            <a:endParaRPr altLang="en-US" b="0" dirty="0" sz="4000" lang="zh-CN">
              <a:cs typeface="+mn-ea"/>
              <a:sym typeface="+mn-lt"/>
            </a:endParaRPr>
          </a:p>
        </p:txBody>
      </p:sp>
      <p:sp>
        <p:nvSpPr>
          <p:cNvPr id="1048679" name="椭圆 32"/>
          <p:cNvSpPr/>
          <p:nvPr/>
        </p:nvSpPr>
        <p:spPr>
          <a:xfrm>
            <a:off x="5981054" y="4095381"/>
            <a:ext cx="232229" cy="232229"/>
          </a:xfrm>
          <a:prstGeom prst="ellipse"/>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80" name="文本框 29" descr="#clear#"/>
          <p:cNvSpPr txBox="1"/>
          <p:nvPr/>
        </p:nvSpPr>
        <p:spPr>
          <a:xfrm>
            <a:off x="7253594" y="-2992785"/>
            <a:ext cx="3357880" cy="701040"/>
          </a:xfrm>
          <a:prstGeom prst="rect"/>
          <a:noFill/>
        </p:spPr>
        <p:txBody>
          <a:bodyPr rtlCol="0" wrap="none">
            <a:spAutoFit/>
          </a:bodyPr>
          <a:lstStyle>
            <a:defPPr>
              <a:defRPr lang="zh-CN"/>
            </a:defPPr>
            <a:lvl1pPr>
              <a:defRPr b="1" sz="4800"/>
            </a:lvl1pPr>
          </a:lstStyle>
          <a:p>
            <a:r>
              <a:rPr altLang="zh-CN" dirty="0" sz="4400" lang="en-US">
                <a:cs typeface="+mn-ea"/>
                <a:sym typeface="+mn-lt"/>
              </a:rPr>
              <a:t>PART </a:t>
            </a:r>
            <a:r>
              <a:rPr altLang="zh-CN" dirty="0" sz="4400" lang="en-US" smtClean="0">
                <a:cs typeface="+mn-ea"/>
                <a:sym typeface="+mn-lt"/>
              </a:rPr>
              <a:t>THREE</a:t>
            </a:r>
            <a:endParaRPr altLang="en-US" dirty="0" sz="4400" lang="zh-CN">
              <a:cs typeface="+mn-ea"/>
              <a:sym typeface="+mn-lt"/>
            </a:endParaRPr>
          </a:p>
        </p:txBody>
      </p:sp>
      <p:sp>
        <p:nvSpPr>
          <p:cNvPr id="1048681" name="文本框 30" descr="#"/>
          <p:cNvSpPr txBox="1"/>
          <p:nvPr/>
        </p:nvSpPr>
        <p:spPr>
          <a:xfrm>
            <a:off x="6497116" y="5088309"/>
            <a:ext cx="5389880" cy="650240"/>
          </a:xfrm>
          <a:prstGeom prst="rect"/>
          <a:noFill/>
        </p:spPr>
        <p:txBody>
          <a:bodyPr rtlCol="0" wrap="none">
            <a:spAutoFit/>
          </a:bodyPr>
          <a:lstStyle>
            <a:defPPr>
              <a:defRPr lang="zh-CN"/>
            </a:defPPr>
            <a:lvl1pPr>
              <a:defRPr b="1" sz="4800"/>
            </a:lvl1pPr>
          </a:lstStyle>
          <a:p>
            <a:r>
              <a:rPr altLang="en-US" b="0" dirty="0" sz="4000" lang="zh-CN">
                <a:cs typeface="+mn-ea"/>
                <a:sym typeface="+mn-lt"/>
              </a:rPr>
              <a:t>汉服运动的现状</a:t>
            </a:r>
            <a:r>
              <a:rPr altLang="en-US" b="0" dirty="0" sz="4000" lang="zh-CN">
                <a:cs typeface="+mn-ea"/>
                <a:sym typeface="+mn-lt"/>
              </a:rPr>
              <a:t>及</a:t>
            </a:r>
            <a:r>
              <a:rPr altLang="en-US" b="0" dirty="0" sz="4000" lang="zh-CN">
                <a:cs typeface="+mn-ea"/>
                <a:sym typeface="+mn-lt"/>
              </a:rPr>
              <a:t>观点</a:t>
            </a:r>
            <a:endParaRPr altLang="en-US" b="0" dirty="0" sz="4000" lang="zh-CN">
              <a:cs typeface="+mn-ea"/>
              <a:sym typeface="+mn-lt"/>
            </a:endParaRPr>
          </a:p>
        </p:txBody>
      </p:sp>
      <p:sp>
        <p:nvSpPr>
          <p:cNvPr id="1048682" name="椭圆 33"/>
          <p:cNvSpPr/>
          <p:nvPr/>
        </p:nvSpPr>
        <p:spPr>
          <a:xfrm>
            <a:off x="5981054" y="5413429"/>
            <a:ext cx="232229" cy="232229"/>
          </a:xfrm>
          <a:prstGeom prst="ellipse"/>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83" name="椭圆 3"/>
          <p:cNvSpPr/>
          <p:nvPr/>
        </p:nvSpPr>
        <p:spPr>
          <a:xfrm>
            <a:off x="453761" y="1888313"/>
            <a:ext cx="2931881" cy="2931881"/>
          </a:xfrm>
          <a:prstGeom prst="ellipse"/>
          <a:blipFill rotWithShape="1" dpi="0">
            <a:blip xmlns:r="http://schemas.openxmlformats.org/officeDocument/2006/relationships" r:embed="rId1"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84" name="矩形 39"/>
          <p:cNvSpPr/>
          <p:nvPr/>
        </p:nvSpPr>
        <p:spPr>
          <a:xfrm>
            <a:off x="5531497" y="-2692927"/>
            <a:ext cx="1876814" cy="623927"/>
          </a:xfrm>
          <a:prstGeom prst="rect"/>
          <a:solidFill>
            <a:srgbClr val="16A8A8">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85" name="文本框 40" descr="#clear#"/>
          <p:cNvSpPr txBox="1"/>
          <p:nvPr/>
        </p:nvSpPr>
        <p:spPr>
          <a:xfrm>
            <a:off x="4708513" y="-3949579"/>
            <a:ext cx="2545080" cy="701040"/>
          </a:xfrm>
          <a:prstGeom prst="rect"/>
          <a:noFill/>
        </p:spPr>
        <p:txBody>
          <a:bodyPr rtlCol="0" wrap="none">
            <a:spAutoFit/>
          </a:bodyPr>
          <a:p>
            <a:r>
              <a:rPr altLang="zh-CN" b="1" dirty="0" sz="4400" lang="en-US" smtClean="0">
                <a:cs typeface="+mn-ea"/>
                <a:sym typeface="+mn-lt"/>
              </a:rPr>
              <a:t>CONTENT</a:t>
            </a:r>
            <a:endParaRPr altLang="en-US" b="1" dirty="0" sz="4400" lang="zh-CN">
              <a:cs typeface="+mn-ea"/>
              <a:sym typeface="+mn-lt"/>
            </a:endParaRPr>
          </a:p>
        </p:txBody>
      </p:sp>
      <p:sp>
        <p:nvSpPr>
          <p:cNvPr id="1048686" name="文本框 41" descr="#clear#"/>
          <p:cNvSpPr txBox="1"/>
          <p:nvPr/>
        </p:nvSpPr>
        <p:spPr>
          <a:xfrm>
            <a:off x="1644206" y="238290"/>
            <a:ext cx="1325880" cy="701040"/>
          </a:xfrm>
          <a:prstGeom prst="rect"/>
          <a:noFill/>
        </p:spPr>
        <p:txBody>
          <a:bodyPr rtlCol="0" wrap="none">
            <a:spAutoFit/>
          </a:bodyPr>
          <a:p>
            <a:r>
              <a:rPr altLang="en-US" b="1" dirty="0" sz="4400" lang="zh-CN" smtClean="0">
                <a:cs typeface="+mn-ea"/>
                <a:sym typeface="+mn-lt"/>
              </a:rPr>
              <a:t>目录</a:t>
            </a:r>
            <a:endParaRPr altLang="en-US" b="1" dirty="0" sz="4400" lang="zh-CN">
              <a:cs typeface="+mn-ea"/>
              <a:sym typeface="+mn-lt"/>
            </a:endParaRPr>
          </a:p>
        </p:txBody>
      </p:sp>
      <p:sp>
        <p:nvSpPr>
          <p:cNvPr id="1048687" name="文本框 19" descr="#clear#"/>
          <p:cNvSpPr txBox="1"/>
          <p:nvPr/>
        </p:nvSpPr>
        <p:spPr>
          <a:xfrm>
            <a:off x="8871763" y="-2477939"/>
            <a:ext cx="1567180" cy="408940"/>
          </a:xfrm>
          <a:prstGeom prst="rect"/>
          <a:noFill/>
        </p:spPr>
        <p:txBody>
          <a:bodyPr rtlCol="0" wrap="none">
            <a:spAutoFit/>
          </a:bodyPr>
          <a:p>
            <a:pPr algn="ctr"/>
            <a:r>
              <a:rPr altLang="zh-CN" b="1" dirty="0" sz="2300" lang="en-US" smtClean="0"/>
              <a:t>PRODUCER</a:t>
            </a:r>
            <a:endParaRPr altLang="en-US" b="1" dirty="0" sz="2300" lang="zh-CN"/>
          </a:p>
        </p:txBody>
      </p:sp>
      <p:sp>
        <p:nvSpPr>
          <p:cNvPr id="1048688" name="文本框 20" descr="#clear#"/>
          <p:cNvSpPr txBox="1"/>
          <p:nvPr/>
        </p:nvSpPr>
        <p:spPr>
          <a:xfrm>
            <a:off x="8871764" y="-2726404"/>
            <a:ext cx="1541781" cy="345441"/>
          </a:xfrm>
          <a:prstGeom prst="rect"/>
          <a:noFill/>
        </p:spPr>
        <p:txBody>
          <a:bodyPr rtlCol="0" wrap="none">
            <a:spAutoFit/>
          </a:bodyPr>
          <a:p>
            <a:pPr algn="ctr"/>
            <a:r>
              <a:rPr altLang="zh-CN" b="1" dirty="0" lang="en-US" smtClean="0"/>
              <a:t>LUOYUQIMAN</a:t>
            </a:r>
            <a:endParaRPr altLang="en-US" b="1" dirty="0" lang="zh-CN"/>
          </a:p>
        </p:txBody>
      </p:sp>
      <p:sp>
        <p:nvSpPr>
          <p:cNvPr id="1048689" name="矩形 21"/>
          <p:cNvSpPr/>
          <p:nvPr/>
        </p:nvSpPr>
        <p:spPr>
          <a:xfrm>
            <a:off x="8871762" y="-1867060"/>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0" name="矩形 26"/>
          <p:cNvSpPr/>
          <p:nvPr/>
        </p:nvSpPr>
        <p:spPr>
          <a:xfrm rot="16200000">
            <a:off x="5371454" y="-1943402"/>
            <a:ext cx="1190172" cy="493486"/>
          </a:xfrm>
          <a:prstGeom prst="rect"/>
          <a:solidFill>
            <a:srgbClr val="16A8A8">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cxnSp>
        <p:nvCxnSpPr>
          <p:cNvPr id="3145737" name="直接连接符 27"/>
          <p:cNvCxnSpPr>
            <a:cxnSpLocks/>
          </p:cNvCxnSpPr>
          <p:nvPr/>
        </p:nvCxnSpPr>
        <p:spPr>
          <a:xfrm rot="16200000" flipH="1">
            <a:off x="4304565" y="-2399387"/>
            <a:ext cx="1341913" cy="534017"/>
          </a:xfrm>
          <a:prstGeom prst="line"/>
          <a:ln w="1270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250">
        <p14:switch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04" name=""/>
        <p:cNvGrpSpPr/>
        <p:nvPr/>
      </p:nvGrpSpPr>
      <p:grpSpPr>
        <a:xfrm>
          <a:off x="0" y="0"/>
          <a:ext cx="0" cy="0"/>
          <a:chOff x="0" y="0"/>
          <a:chExt cx="0" cy="0"/>
        </a:xfrm>
      </p:grpSpPr>
      <p:sp>
        <p:nvSpPr>
          <p:cNvPr id="1048691" name="矩形 13"/>
          <p:cNvSpPr/>
          <p:nvPr/>
        </p:nvSpPr>
        <p:spPr>
          <a:xfrm>
            <a:off x="626401" y="1257771"/>
            <a:ext cx="6342742" cy="769258"/>
          </a:xfrm>
          <a:prstGeom prst="rect"/>
          <a:solidFill>
            <a:srgbClr val="16A8A8">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cxnSp>
        <p:nvCxnSpPr>
          <p:cNvPr id="3145738" name="直接连接符 4"/>
          <p:cNvCxnSpPr>
            <a:cxnSpLocks/>
          </p:cNvCxnSpPr>
          <p:nvPr/>
        </p:nvCxnSpPr>
        <p:spPr>
          <a:xfrm flipH="1">
            <a:off x="6100684" y="0"/>
            <a:ext cx="6091316"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692" name="椭圆 2"/>
          <p:cNvSpPr/>
          <p:nvPr/>
        </p:nvSpPr>
        <p:spPr>
          <a:xfrm>
            <a:off x="6701991" y="844844"/>
            <a:ext cx="5168312" cy="5168312"/>
          </a:xfrm>
          <a:prstGeom prst="ellipse"/>
          <a:blipFill rotWithShape="1" dpi="0">
            <a:blip xmlns:r="http://schemas.openxmlformats.org/officeDocument/2006/relationships" r:embed="rId1"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93" name="矩形 6"/>
          <p:cNvSpPr/>
          <p:nvPr/>
        </p:nvSpPr>
        <p:spPr>
          <a:xfrm>
            <a:off x="3363704" y="-2136277"/>
            <a:ext cx="3933372" cy="487706"/>
          </a:xfrm>
          <a:prstGeom prst="rect"/>
          <a:solidFill>
            <a:srgbClr val="16A8A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94" name="文本框 5" descr="#clear#"/>
          <p:cNvSpPr txBox="1"/>
          <p:nvPr/>
        </p:nvSpPr>
        <p:spPr>
          <a:xfrm>
            <a:off x="4048759" y="-3065918"/>
            <a:ext cx="4094481" cy="929641"/>
          </a:xfrm>
          <a:prstGeom prst="rect"/>
          <a:noFill/>
        </p:spPr>
        <p:txBody>
          <a:bodyPr rtlCol="0" wrap="none">
            <a:spAutoFit/>
          </a:bodyPr>
          <a:p>
            <a:r>
              <a:rPr altLang="zh-CN" b="1" dirty="0" sz="6000" lang="en-US" smtClean="0">
                <a:cs typeface="+mn-ea"/>
                <a:sym typeface="+mn-lt"/>
              </a:rPr>
              <a:t>INTRODUCE</a:t>
            </a:r>
            <a:endParaRPr altLang="en-US" b="1" dirty="0" sz="6000" lang="zh-CN">
              <a:cs typeface="+mn-ea"/>
              <a:sym typeface="+mn-lt"/>
            </a:endParaRPr>
          </a:p>
        </p:txBody>
      </p:sp>
      <p:sp>
        <p:nvSpPr>
          <p:cNvPr id="1048695" name="文本框 11" descr="#"/>
          <p:cNvSpPr txBox="1"/>
          <p:nvPr/>
        </p:nvSpPr>
        <p:spPr>
          <a:xfrm>
            <a:off x="1001315" y="3715036"/>
            <a:ext cx="4513581" cy="2413612"/>
          </a:xfrm>
          <a:prstGeom prst="rect"/>
          <a:noFill/>
        </p:spPr>
        <p:txBody>
          <a:bodyPr rtlCol="0" vert="eaVert" wrap="square">
            <a:spAutoFit/>
          </a:bodyPr>
          <a:p>
            <a:r>
              <a:rPr altLang="en-US" dirty="0" sz="2800" lang="zh-CN">
                <a:cs typeface="+mn-ea"/>
                <a:sym typeface="+mn-lt"/>
              </a:rPr>
              <a:t>汉服运动是汉服文化复兴运动的简称，属于华夏文化复兴运动中的一部分，通过汉服同袍复兴汉服的方式进而推广和复兴汉民族传统文化的一种方法</a:t>
            </a:r>
            <a:endParaRPr altLang="en-US" dirty="0" sz="2800" lang="zh-CN">
              <a:cs typeface="+mn-ea"/>
              <a:sym typeface="+mn-lt"/>
            </a:endParaRPr>
          </a:p>
        </p:txBody>
      </p:sp>
      <p:sp>
        <p:nvSpPr>
          <p:cNvPr id="1048696" name="文本框 14" descr="#clear#"/>
          <p:cNvSpPr txBox="1"/>
          <p:nvPr/>
        </p:nvSpPr>
        <p:spPr>
          <a:xfrm>
            <a:off x="3418276" y="688353"/>
            <a:ext cx="525780" cy="1437640"/>
          </a:xfrm>
          <a:prstGeom prst="rect"/>
          <a:noFill/>
        </p:spPr>
        <p:txBody>
          <a:bodyPr rtlCol="0" wrap="none">
            <a:spAutoFit/>
          </a:bodyPr>
          <a:p>
            <a:r>
              <a:rPr altLang="zh-CN" b="1" dirty="0" sz="9600" lang="en-US" smtClean="0">
                <a:solidFill>
                  <a:srgbClr val="16A8A8"/>
                </a:solidFill>
                <a:cs typeface="+mn-ea"/>
                <a:sym typeface="+mn-lt"/>
              </a:rPr>
              <a:t> </a:t>
            </a:r>
            <a:endParaRPr altLang="en-US" b="1" dirty="0" sz="9600" lang="zh-CN">
              <a:solidFill>
                <a:srgbClr val="16A8A8"/>
              </a:solidFill>
              <a:cs typeface="+mn-ea"/>
              <a:sym typeface="+mn-lt"/>
            </a:endParaRPr>
          </a:p>
        </p:txBody>
      </p:sp>
      <p:sp>
        <p:nvSpPr>
          <p:cNvPr id="1048697" name="文本框 16" descr="#"/>
          <p:cNvSpPr txBox="1"/>
          <p:nvPr/>
        </p:nvSpPr>
        <p:spPr>
          <a:xfrm>
            <a:off x="118582" y="173009"/>
            <a:ext cx="7358380" cy="2009141"/>
          </a:xfrm>
          <a:prstGeom prst="rect"/>
          <a:noFill/>
        </p:spPr>
        <p:txBody>
          <a:bodyPr rtlCol="0" wrap="none">
            <a:spAutoFit/>
          </a:bodyPr>
          <a:lstStyle>
            <a:defPPr>
              <a:defRPr lang="zh-CN"/>
            </a:defPPr>
            <a:lvl1pPr>
              <a:defRPr b="1" sz="13800">
                <a:cs typeface="+mn-ea"/>
              </a:defRPr>
            </a:lvl1pPr>
          </a:lstStyle>
          <a:p>
            <a:r>
              <a:rPr altLang="en-US" dirty="0" lang="zh-CN">
                <a:sym typeface="+mn-lt"/>
              </a:rPr>
              <a:t>汉服运动</a:t>
            </a:r>
            <a:endParaRPr altLang="en-US" dirty="0" lang="zh-CN">
              <a:sym typeface="+mn-lt"/>
            </a:endParaRPr>
          </a:p>
        </p:txBody>
      </p:sp>
      <p:sp>
        <p:nvSpPr>
          <p:cNvPr id="1048698" name="矩形 15"/>
          <p:cNvSpPr/>
          <p:nvPr/>
        </p:nvSpPr>
        <p:spPr>
          <a:xfrm>
            <a:off x="7548154" y="-1546984"/>
            <a:ext cx="1190172" cy="493486"/>
          </a:xfrm>
          <a:prstGeom prst="rect"/>
          <a:solidFill>
            <a:srgbClr val="16A8A8">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cxnSp>
        <p:nvCxnSpPr>
          <p:cNvPr id="3145739" name="直接连接符 17"/>
          <p:cNvCxnSpPr>
            <a:cxnSpLocks/>
          </p:cNvCxnSpPr>
          <p:nvPr/>
        </p:nvCxnSpPr>
        <p:spPr>
          <a:xfrm>
            <a:off x="6106905" y="-2509444"/>
            <a:ext cx="1273325" cy="1493186"/>
          </a:xfrm>
          <a:prstGeom prst="line"/>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48699" name="文本框 19" descr="#clear#"/>
          <p:cNvSpPr txBox="1"/>
          <p:nvPr/>
        </p:nvSpPr>
        <p:spPr>
          <a:xfrm>
            <a:off x="3363703" y="-2471767"/>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700" name="文本框 20" descr="#clear#"/>
          <p:cNvSpPr txBox="1"/>
          <p:nvPr/>
        </p:nvSpPr>
        <p:spPr>
          <a:xfrm>
            <a:off x="3681165" y="-1892424"/>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701" name="矩形 21"/>
          <p:cNvSpPr/>
          <p:nvPr/>
        </p:nvSpPr>
        <p:spPr>
          <a:xfrm>
            <a:off x="3514329" y="-2062826"/>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250">
        <p14:flip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05" name=""/>
        <p:cNvGrpSpPr/>
        <p:nvPr/>
      </p:nvGrpSpPr>
      <p:grpSpPr>
        <a:xfrm>
          <a:off x="0" y="0"/>
          <a:ext cx="0" cy="0"/>
          <a:chOff x="0" y="0"/>
          <a:chExt cx="0" cy="0"/>
        </a:xfrm>
      </p:grpSpPr>
      <p:sp>
        <p:nvSpPr>
          <p:cNvPr id="1048702" name="矩形 15"/>
          <p:cNvSpPr/>
          <p:nvPr/>
        </p:nvSpPr>
        <p:spPr>
          <a:xfrm>
            <a:off x="5257008" y="1625598"/>
            <a:ext cx="6342742" cy="769258"/>
          </a:xfrm>
          <a:prstGeom prst="rect"/>
          <a:solidFill>
            <a:srgbClr val="16A8A8">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03" name="文本框 4" descr="#"/>
          <p:cNvSpPr txBox="1"/>
          <p:nvPr/>
        </p:nvSpPr>
        <p:spPr>
          <a:xfrm>
            <a:off x="5063926" y="1693816"/>
            <a:ext cx="6469380" cy="751840"/>
          </a:xfrm>
          <a:prstGeom prst="rect"/>
          <a:noFill/>
        </p:spPr>
        <p:txBody>
          <a:bodyPr rtlCol="0" wrap="none">
            <a:spAutoFit/>
          </a:bodyPr>
          <a:lstStyle>
            <a:defPPr>
              <a:defRPr lang="zh-CN"/>
            </a:defPPr>
            <a:lvl1pPr>
              <a:defRPr b="1" sz="13800">
                <a:cs typeface="+mn-ea"/>
              </a:defRPr>
            </a:lvl1pPr>
          </a:lstStyle>
          <a:p>
            <a:r>
              <a:rPr altLang="en-US" dirty="0" sz="4800" lang="zh-CN">
                <a:sym typeface="+mn-lt"/>
              </a:rPr>
              <a:t>为什么会出现汉服运动</a:t>
            </a:r>
            <a:endParaRPr altLang="en-US" dirty="0" sz="4800" lang="zh-CN">
              <a:sym typeface="+mn-lt"/>
            </a:endParaRPr>
          </a:p>
        </p:txBody>
      </p:sp>
      <p:sp>
        <p:nvSpPr>
          <p:cNvPr id="1048704" name="矩形 2"/>
          <p:cNvSpPr/>
          <p:nvPr/>
        </p:nvSpPr>
        <p:spPr>
          <a:xfrm>
            <a:off x="8458707" y="-2800275"/>
            <a:ext cx="362352" cy="1737427"/>
          </a:xfrm>
          <a:prstGeom prst="rect"/>
          <a:solidFill>
            <a:srgbClr val="6BC6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16A8A8"/>
              </a:solidFill>
              <a:cs typeface="+mn-ea"/>
              <a:sym typeface="+mn-lt"/>
            </a:endParaRPr>
          </a:p>
        </p:txBody>
      </p:sp>
      <p:cxnSp>
        <p:nvCxnSpPr>
          <p:cNvPr id="3145740" name="直接连接符 3"/>
          <p:cNvCxnSpPr>
            <a:cxnSpLocks/>
          </p:cNvCxnSpPr>
          <p:nvPr/>
        </p:nvCxnSpPr>
        <p:spPr>
          <a:xfrm flipV="1">
            <a:off x="-1951809" y="0"/>
            <a:ext cx="6096000"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705" name="椭圆 1"/>
          <p:cNvSpPr/>
          <p:nvPr/>
        </p:nvSpPr>
        <p:spPr>
          <a:xfrm>
            <a:off x="670492" y="1135743"/>
            <a:ext cx="4586515" cy="4586515"/>
          </a:xfrm>
          <a:prstGeom prst="ellipse"/>
          <a:blipFill rotWithShape="1" dpi="0">
            <a:blip xmlns:r="http://schemas.openxmlformats.org/officeDocument/2006/relationships"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06" name="矩形 6"/>
          <p:cNvSpPr/>
          <p:nvPr/>
        </p:nvSpPr>
        <p:spPr>
          <a:xfrm flipV="1">
            <a:off x="5500911" y="-1941951"/>
            <a:ext cx="1511544" cy="1758209"/>
          </a:xfrm>
          <a:prstGeom prst="rect"/>
          <a:solidFill>
            <a:srgbClr val="16A8A8">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cxnSp>
        <p:nvCxnSpPr>
          <p:cNvPr id="3145741" name="直接连接符 8"/>
          <p:cNvCxnSpPr>
            <a:cxnSpLocks/>
          </p:cNvCxnSpPr>
          <p:nvPr/>
        </p:nvCxnSpPr>
        <p:spPr>
          <a:xfrm rot="21514328" flipV="1">
            <a:off x="7127301" y="-1194670"/>
            <a:ext cx="1166030" cy="438684"/>
          </a:xfrm>
          <a:prstGeom prst="line"/>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48707" name="文本框 19" descr="#"/>
          <p:cNvSpPr txBox="1"/>
          <p:nvPr/>
        </p:nvSpPr>
        <p:spPr>
          <a:xfrm>
            <a:off x="5611366" y="3042865"/>
            <a:ext cx="5694680" cy="2679393"/>
          </a:xfrm>
          <a:prstGeom prst="rect"/>
          <a:noFill/>
        </p:spPr>
        <p:txBody>
          <a:bodyPr rtlCol="0" vert="eaVert" wrap="square">
            <a:spAutoFit/>
          </a:bodyPr>
          <a:p>
            <a:r>
              <a:rPr altLang="zh-CN" dirty="0" sz="2800" lang="en-US" smtClean="0">
                <a:cs typeface="+mn-ea"/>
                <a:sym typeface="+mn-lt"/>
              </a:rPr>
              <a:t>汉服运动在清朝灭亡后的一段时期就有过，但更多的是本世纪初，随着中国国力上升，一部分国人大国意识觉醒的背景下，以知识分子、青少年族群为主体，以汉服回归为出发点，以复兴华夏文化为目标的一场文化复兴运动。</a:t>
            </a:r>
            <a:endParaRPr altLang="zh-CN" dirty="0" sz="2800" lang="en-US" smtClean="0">
              <a:cs typeface="+mn-ea"/>
              <a:sym typeface="+mn-lt"/>
            </a:endParaRPr>
          </a:p>
        </p:txBody>
      </p:sp>
      <p:sp>
        <p:nvSpPr>
          <p:cNvPr id="1048708" name="文本框 20" descr="#clear#"/>
          <p:cNvSpPr txBox="1"/>
          <p:nvPr/>
        </p:nvSpPr>
        <p:spPr>
          <a:xfrm>
            <a:off x="4144191" y="-975329"/>
            <a:ext cx="1567180" cy="408940"/>
          </a:xfrm>
          <a:prstGeom prst="rect"/>
          <a:noFill/>
        </p:spPr>
        <p:txBody>
          <a:bodyPr rtlCol="0" wrap="none">
            <a:spAutoFit/>
          </a:bodyPr>
          <a:p>
            <a:pPr algn="ctr"/>
            <a:r>
              <a:rPr altLang="zh-CN" b="1" dirty="0" sz="2300" lang="en-US" smtClean="0"/>
              <a:t>PRODUCER</a:t>
            </a:r>
            <a:endParaRPr altLang="en-US" b="1" dirty="0" sz="2300" lang="zh-CN"/>
          </a:p>
        </p:txBody>
      </p:sp>
      <p:sp>
        <p:nvSpPr>
          <p:cNvPr id="1048709" name="文本框 21" descr="#clear#"/>
          <p:cNvSpPr txBox="1"/>
          <p:nvPr/>
        </p:nvSpPr>
        <p:spPr>
          <a:xfrm>
            <a:off x="3959131" y="-1320769"/>
            <a:ext cx="1541781" cy="345440"/>
          </a:xfrm>
          <a:prstGeom prst="rect"/>
          <a:noFill/>
        </p:spPr>
        <p:txBody>
          <a:bodyPr rtlCol="0" wrap="none">
            <a:spAutoFit/>
          </a:bodyPr>
          <a:p>
            <a:pPr algn="ctr"/>
            <a:r>
              <a:rPr altLang="zh-CN" b="1" dirty="0" lang="en-US" smtClean="0"/>
              <a:t>LUOYUQIMAN</a:t>
            </a:r>
            <a:endParaRPr altLang="en-US" b="1" dirty="0" lang="zh-CN"/>
          </a:p>
        </p:txBody>
      </p:sp>
      <p:sp>
        <p:nvSpPr>
          <p:cNvPr id="1048710" name="矩形 22"/>
          <p:cNvSpPr/>
          <p:nvPr/>
        </p:nvSpPr>
        <p:spPr>
          <a:xfrm>
            <a:off x="5500913" y="-1233250"/>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gallery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06" name=""/>
        <p:cNvGrpSpPr/>
        <p:nvPr/>
      </p:nvGrpSpPr>
      <p:grpSpPr>
        <a:xfrm>
          <a:off x="0" y="0"/>
          <a:ext cx="0" cy="0"/>
          <a:chOff x="0" y="0"/>
          <a:chExt cx="0" cy="0"/>
        </a:xfrm>
      </p:grpSpPr>
      <p:sp>
        <p:nvSpPr>
          <p:cNvPr id="1048711" name="矩形 8"/>
          <p:cNvSpPr/>
          <p:nvPr/>
        </p:nvSpPr>
        <p:spPr>
          <a:xfrm>
            <a:off x="4855143" y="1177045"/>
            <a:ext cx="3160616" cy="648125"/>
          </a:xfrm>
          <a:prstGeom prst="rect"/>
          <a:solidFill>
            <a:srgbClr val="16A8A8">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12" name="文本框 7" descr="#"/>
          <p:cNvSpPr txBox="1"/>
          <p:nvPr/>
        </p:nvSpPr>
        <p:spPr>
          <a:xfrm>
            <a:off x="4546962" y="-183969"/>
            <a:ext cx="3776980" cy="2009140"/>
          </a:xfrm>
          <a:prstGeom prst="rect"/>
          <a:noFill/>
        </p:spPr>
        <p:txBody>
          <a:bodyPr rtlCol="0" wrap="none">
            <a:spAutoFit/>
          </a:bodyPr>
          <a:p>
            <a:r>
              <a:rPr altLang="en-US" b="1" dirty="0" sz="13800" lang="zh-CN">
                <a:cs typeface="+mn-ea"/>
                <a:sym typeface="+mn-lt"/>
              </a:rPr>
              <a:t>实质</a:t>
            </a:r>
            <a:endParaRPr altLang="en-US" b="1" dirty="0" sz="13800" lang="zh-CN">
              <a:cs typeface="+mn-ea"/>
              <a:sym typeface="+mn-lt"/>
            </a:endParaRPr>
          </a:p>
        </p:txBody>
      </p:sp>
      <p:cxnSp>
        <p:nvCxnSpPr>
          <p:cNvPr id="3145742" name="直接连接符 4"/>
          <p:cNvCxnSpPr>
            <a:cxnSpLocks/>
          </p:cNvCxnSpPr>
          <p:nvPr/>
        </p:nvCxnSpPr>
        <p:spPr>
          <a:xfrm flipH="1">
            <a:off x="6763657" y="3429000"/>
            <a:ext cx="5428343" cy="3429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713" name="椭圆 9"/>
          <p:cNvSpPr/>
          <p:nvPr/>
        </p:nvSpPr>
        <p:spPr>
          <a:xfrm>
            <a:off x="7649030" y="2322285"/>
            <a:ext cx="4038601" cy="4038601"/>
          </a:xfrm>
          <a:prstGeom prst="ellipse"/>
          <a:blipFill rotWithShape="1" dpi="0">
            <a:blip xmlns:r="http://schemas.openxmlformats.org/officeDocument/2006/relationships" r:embed="rId1" cstate="email">
              <a:alphaModFix amt="94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14" name="文本框 10" descr="#clear#"/>
          <p:cNvSpPr txBox="1"/>
          <p:nvPr/>
        </p:nvSpPr>
        <p:spPr>
          <a:xfrm rot="16200000" flipV="0">
            <a:off x="4388209" y="-4162276"/>
            <a:ext cx="2659380" cy="4303006"/>
          </a:xfrm>
          <a:prstGeom prst="rect"/>
          <a:noFill/>
        </p:spPr>
        <p:txBody>
          <a:bodyPr rtlCol="0" vert="eaVert" wrap="square">
            <a:spAutoFit/>
          </a:bodyPr>
          <a:p>
            <a:r>
              <a:rPr altLang="en-US" dirty="0" sz="1400" lang="zh-CN">
                <a:cs typeface="+mn-ea"/>
                <a:sym typeface="+mn-lt"/>
              </a:rPr>
              <a:t>枸杞到处都有。枸杞头是春天</a:t>
            </a:r>
            <a:r>
              <a:rPr altLang="en-US" dirty="0" sz="1400" lang="zh-CN" smtClean="0">
                <a:cs typeface="+mn-ea"/>
                <a:sym typeface="+mn-lt"/>
              </a:rPr>
              <a:t>的</a:t>
            </a:r>
            <a:endParaRPr altLang="zh-CN" dirty="0" sz="1400" lang="en-US" smtClean="0">
              <a:cs typeface="+mn-ea"/>
              <a:sym typeface="+mn-lt"/>
            </a:endParaRPr>
          </a:p>
          <a:p>
            <a:endParaRPr altLang="zh-CN" dirty="0" sz="1400" lang="en-US" smtClean="0">
              <a:cs typeface="+mn-ea"/>
              <a:sym typeface="+mn-lt"/>
            </a:endParaRPr>
          </a:p>
          <a:p>
            <a:r>
              <a:rPr altLang="en-US" dirty="0" sz="1400" lang="zh-CN" smtClean="0">
                <a:cs typeface="+mn-ea"/>
                <a:sym typeface="+mn-lt"/>
              </a:rPr>
              <a:t>野菜</a:t>
            </a:r>
            <a:r>
              <a:rPr altLang="en-US" dirty="0" sz="1400" lang="zh-CN">
                <a:cs typeface="+mn-ea"/>
                <a:sym typeface="+mn-lt"/>
              </a:rPr>
              <a:t>。采摘枸杞的嫩头，略焯过</a:t>
            </a:r>
            <a:r>
              <a:rPr altLang="en-US" dirty="0" sz="1400" lang="zh-CN" smtClean="0">
                <a:cs typeface="+mn-ea"/>
                <a:sym typeface="+mn-lt"/>
              </a:rPr>
              <a:t>，</a:t>
            </a:r>
            <a:endParaRPr altLang="zh-CN" dirty="0" sz="1400" lang="en-US" smtClean="0">
              <a:cs typeface="+mn-ea"/>
              <a:sym typeface="+mn-lt"/>
            </a:endParaRPr>
          </a:p>
          <a:p>
            <a:endParaRPr altLang="zh-CN" dirty="0" sz="1400" lang="en-US">
              <a:cs typeface="+mn-ea"/>
              <a:sym typeface="+mn-lt"/>
            </a:endParaRPr>
          </a:p>
          <a:p>
            <a:r>
              <a:rPr altLang="en-US" dirty="0" sz="1400" lang="zh-CN" smtClean="0">
                <a:cs typeface="+mn-ea"/>
                <a:sym typeface="+mn-lt"/>
              </a:rPr>
              <a:t>切碎</a:t>
            </a:r>
            <a:r>
              <a:rPr altLang="en-US" dirty="0" sz="1400" lang="zh-CN">
                <a:cs typeface="+mn-ea"/>
                <a:sym typeface="+mn-lt"/>
              </a:rPr>
              <a:t>，与香干丁同拌，浇酱油</a:t>
            </a:r>
            <a:r>
              <a:rPr altLang="en-US" dirty="0" sz="1400" lang="zh-CN" smtClean="0">
                <a:cs typeface="+mn-ea"/>
                <a:sym typeface="+mn-lt"/>
              </a:rPr>
              <a:t>醋</a:t>
            </a:r>
            <a:endParaRPr altLang="zh-CN" dirty="0" sz="1400" lang="en-US" smtClean="0">
              <a:cs typeface="+mn-ea"/>
              <a:sym typeface="+mn-lt"/>
            </a:endParaRPr>
          </a:p>
          <a:p>
            <a:endParaRPr altLang="zh-CN" dirty="0" sz="1400" lang="en-US">
              <a:cs typeface="+mn-ea"/>
              <a:sym typeface="+mn-lt"/>
            </a:endParaRPr>
          </a:p>
          <a:p>
            <a:r>
              <a:rPr altLang="en-US" dirty="0" sz="1400" lang="zh-CN" smtClean="0">
                <a:cs typeface="+mn-ea"/>
                <a:sym typeface="+mn-lt"/>
              </a:rPr>
              <a:t>香油</a:t>
            </a:r>
            <a:r>
              <a:rPr altLang="en-US" dirty="0" sz="1400" lang="zh-CN">
                <a:cs typeface="+mn-ea"/>
                <a:sym typeface="+mn-lt"/>
              </a:rPr>
              <a:t>；或入油锅爆炒，皆极清香</a:t>
            </a:r>
            <a:r>
              <a:rPr altLang="en-US" dirty="0" sz="1400" lang="zh-CN" smtClean="0">
                <a:cs typeface="+mn-ea"/>
                <a:sym typeface="+mn-lt"/>
              </a:rPr>
              <a:t>。</a:t>
            </a:r>
            <a:endParaRPr altLang="zh-CN" dirty="0" sz="1400" lang="en-US" smtClean="0">
              <a:cs typeface="+mn-ea"/>
              <a:sym typeface="+mn-lt"/>
            </a:endParaRPr>
          </a:p>
          <a:p>
            <a:endParaRPr altLang="zh-CN" dirty="0" sz="1400" lang="en-US">
              <a:cs typeface="+mn-ea"/>
              <a:sym typeface="+mn-lt"/>
            </a:endParaRPr>
          </a:p>
          <a:p>
            <a:r>
              <a:rPr altLang="en-US" dirty="0" sz="1400" lang="zh-CN" smtClean="0">
                <a:cs typeface="+mn-ea"/>
                <a:sym typeface="+mn-lt"/>
              </a:rPr>
              <a:t>夏末</a:t>
            </a:r>
            <a:r>
              <a:rPr altLang="en-US" dirty="0" sz="1400" lang="zh-CN">
                <a:cs typeface="+mn-ea"/>
                <a:sym typeface="+mn-lt"/>
              </a:rPr>
              <a:t>秋初，开淡紫色小花，谁</a:t>
            </a:r>
            <a:r>
              <a:rPr altLang="en-US" dirty="0" sz="1400" lang="zh-CN" smtClean="0">
                <a:cs typeface="+mn-ea"/>
                <a:sym typeface="+mn-lt"/>
              </a:rPr>
              <a:t>也</a:t>
            </a:r>
            <a:endParaRPr altLang="zh-CN" dirty="0" sz="1400" lang="en-US" smtClean="0">
              <a:cs typeface="+mn-ea"/>
              <a:sym typeface="+mn-lt"/>
            </a:endParaRPr>
          </a:p>
          <a:p>
            <a:endParaRPr altLang="zh-CN" dirty="0" sz="1400" lang="en-US">
              <a:cs typeface="+mn-ea"/>
              <a:sym typeface="+mn-lt"/>
            </a:endParaRPr>
          </a:p>
          <a:p>
            <a:r>
              <a:rPr altLang="en-US" dirty="0" sz="1400" lang="zh-CN" smtClean="0">
                <a:cs typeface="+mn-ea"/>
                <a:sym typeface="+mn-lt"/>
              </a:rPr>
              <a:t>不</a:t>
            </a:r>
            <a:r>
              <a:rPr altLang="en-US" dirty="0" sz="1400" lang="zh-CN">
                <a:cs typeface="+mn-ea"/>
                <a:sym typeface="+mn-lt"/>
              </a:rPr>
              <a:t>注意。随即结出小小的红色</a:t>
            </a:r>
            <a:r>
              <a:rPr altLang="en-US" dirty="0" sz="1400" lang="zh-CN" smtClean="0">
                <a:cs typeface="+mn-ea"/>
                <a:sym typeface="+mn-lt"/>
              </a:rPr>
              <a:t>的</a:t>
            </a:r>
            <a:endParaRPr altLang="zh-CN" dirty="0" sz="1400" lang="en-US" smtClean="0">
              <a:cs typeface="+mn-ea"/>
              <a:sym typeface="+mn-lt"/>
            </a:endParaRPr>
          </a:p>
          <a:p>
            <a:endParaRPr altLang="zh-CN" dirty="0" sz="1400" lang="en-US">
              <a:cs typeface="+mn-ea"/>
              <a:sym typeface="+mn-lt"/>
            </a:endParaRPr>
          </a:p>
          <a:p>
            <a:r>
              <a:rPr altLang="en-US" dirty="0" sz="1400" lang="zh-CN" smtClean="0">
                <a:cs typeface="+mn-ea"/>
                <a:sym typeface="+mn-lt"/>
              </a:rPr>
              <a:t>卵形</a:t>
            </a:r>
            <a:r>
              <a:rPr altLang="en-US" dirty="0" sz="1400" lang="zh-CN">
                <a:cs typeface="+mn-ea"/>
                <a:sym typeface="+mn-lt"/>
              </a:rPr>
              <a:t>浆果，即枸杞子。</a:t>
            </a:r>
          </a:p>
        </p:txBody>
      </p:sp>
      <p:sp>
        <p:nvSpPr>
          <p:cNvPr id="1048715" name="矩形 11"/>
          <p:cNvSpPr/>
          <p:nvPr/>
        </p:nvSpPr>
        <p:spPr>
          <a:xfrm>
            <a:off x="1764476" y="2768388"/>
            <a:ext cx="5564971" cy="3146394"/>
          </a:xfrm>
          <a:prstGeom prst="rect"/>
          <a:solidFill>
            <a:srgbClr val="16A8A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sz="6000" lang="zh-CN">
                <a:cs typeface="+mn-ea"/>
                <a:sym typeface="+mn-lt"/>
              </a:rPr>
              <a:t>汉服运动</a:t>
            </a:r>
            <a:r>
              <a:rPr altLang="en-US" sz="6000" lang="zh-CN">
                <a:cs typeface="+mn-ea"/>
                <a:sym typeface="+mn-lt"/>
              </a:rPr>
              <a:t>其实是</a:t>
            </a:r>
            <a:r>
              <a:rPr altLang="en-US" sz="6000" lang="zh-CN">
                <a:cs typeface="+mn-ea"/>
                <a:sym typeface="+mn-lt"/>
              </a:rPr>
              <a:t>一场变相的</a:t>
            </a:r>
            <a:r>
              <a:rPr altLang="en-US" sz="6000" lang="zh-CN">
                <a:cs typeface="+mn-ea"/>
                <a:sym typeface="+mn-lt"/>
              </a:rPr>
              <a:t>中国</a:t>
            </a:r>
            <a:r>
              <a:rPr altLang="en-US" sz="6000" lang="zh-CN">
                <a:cs typeface="+mn-ea"/>
                <a:sym typeface="+mn-lt"/>
              </a:rPr>
              <a:t>传统文化</a:t>
            </a:r>
            <a:r>
              <a:rPr altLang="en-US" sz="6000" lang="zh-CN">
                <a:cs typeface="+mn-ea"/>
                <a:sym typeface="+mn-lt"/>
              </a:rPr>
              <a:t>的复兴运动</a:t>
            </a:r>
            <a:endParaRPr altLang="en-US" sz="6000" lang="zh-CN">
              <a:cs typeface="+mn-ea"/>
              <a:sym typeface="+mn-lt"/>
            </a:endParaRPr>
          </a:p>
        </p:txBody>
      </p:sp>
      <p:sp>
        <p:nvSpPr>
          <p:cNvPr id="1048716" name="文本框 1" descr="#"/>
          <p:cNvSpPr txBox="1"/>
          <p:nvPr/>
        </p:nvSpPr>
        <p:spPr>
          <a:xfrm>
            <a:off x="5717899" y="-1681181"/>
            <a:ext cx="5478780" cy="650241"/>
          </a:xfrm>
          <a:prstGeom prst="rect"/>
          <a:noFill/>
        </p:spPr>
        <p:txBody>
          <a:bodyPr rtlCol="0" wrap="none">
            <a:spAutoFit/>
          </a:bodyPr>
          <a:p>
            <a:r>
              <a:rPr altLang="en-US" b="1" dirty="0" sz="4000" lang="zh-CN">
                <a:cs typeface="+mn-ea"/>
                <a:sym typeface="+mn-lt"/>
              </a:rPr>
              <a:t>也可以理解为</a:t>
            </a:r>
            <a:r>
              <a:rPr altLang="en-US" b="1" dirty="0" sz="4000" lang="zh-CN">
                <a:cs typeface="+mn-ea"/>
                <a:sym typeface="+mn-lt"/>
              </a:rPr>
              <a:t>，</a:t>
            </a:r>
            <a:r>
              <a:rPr altLang="en-US" b="1" dirty="0" sz="4000" lang="zh-CN">
                <a:cs typeface="+mn-ea"/>
                <a:sym typeface="+mn-lt"/>
              </a:rPr>
              <a:t>汉服运动</a:t>
            </a:r>
            <a:endParaRPr altLang="en-US" b="1" dirty="0" sz="4000" lang="zh-CN">
              <a:cs typeface="+mn-ea"/>
              <a:sym typeface="+mn-lt"/>
            </a:endParaRPr>
          </a:p>
        </p:txBody>
      </p:sp>
      <p:sp>
        <p:nvSpPr>
          <p:cNvPr id="1048717" name="矩形 12"/>
          <p:cNvSpPr/>
          <p:nvPr/>
        </p:nvSpPr>
        <p:spPr>
          <a:xfrm flipV="1">
            <a:off x="8323942" y="-2723919"/>
            <a:ext cx="2850411" cy="1531160"/>
          </a:xfrm>
          <a:prstGeom prst="rect"/>
          <a:solidFill>
            <a:srgbClr val="16A8A8">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cxnSp>
        <p:nvCxnSpPr>
          <p:cNvPr id="3145743" name="直接连接符 13"/>
          <p:cNvCxnSpPr>
            <a:cxnSpLocks/>
          </p:cNvCxnSpPr>
          <p:nvPr/>
        </p:nvCxnSpPr>
        <p:spPr>
          <a:xfrm rot="11562814" flipV="0">
            <a:off x="2532760" y="-1725748"/>
            <a:ext cx="772144" cy="832630"/>
          </a:xfrm>
          <a:prstGeom prst="line"/>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48718" name="文本框 15" descr="#clear#"/>
          <p:cNvSpPr txBox="1"/>
          <p:nvPr/>
        </p:nvSpPr>
        <p:spPr>
          <a:xfrm>
            <a:off x="1264545" y="-1192760"/>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719" name="文本框 16" descr="#clear#"/>
          <p:cNvSpPr txBox="1"/>
          <p:nvPr/>
        </p:nvSpPr>
        <p:spPr>
          <a:xfrm>
            <a:off x="3313362" y="-1376381"/>
            <a:ext cx="1541780" cy="345441"/>
          </a:xfrm>
          <a:prstGeom prst="rect"/>
          <a:noFill/>
        </p:spPr>
        <p:txBody>
          <a:bodyPr rtlCol="0" wrap="none">
            <a:spAutoFit/>
          </a:bodyPr>
          <a:p>
            <a:pPr algn="ctr"/>
            <a:r>
              <a:rPr altLang="zh-CN" b="1" dirty="0" lang="en-US" smtClean="0"/>
              <a:t>LUOYUQIMAN</a:t>
            </a:r>
            <a:endParaRPr altLang="en-US" b="1" dirty="0" lang="zh-CN"/>
          </a:p>
        </p:txBody>
      </p:sp>
      <p:sp>
        <p:nvSpPr>
          <p:cNvPr id="1048720" name="矩形 17"/>
          <p:cNvSpPr/>
          <p:nvPr/>
        </p:nvSpPr>
        <p:spPr>
          <a:xfrm>
            <a:off x="2064524" y="-1742781"/>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400">
        <p14:doors dir="ver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07" name=""/>
        <p:cNvGrpSpPr/>
        <p:nvPr/>
      </p:nvGrpSpPr>
      <p:grpSpPr>
        <a:xfrm>
          <a:off x="0" y="0"/>
          <a:ext cx="0" cy="0"/>
          <a:chOff x="0" y="0"/>
          <a:chExt cx="0" cy="0"/>
        </a:xfrm>
      </p:grpSpPr>
      <p:cxnSp>
        <p:nvCxnSpPr>
          <p:cNvPr id="3145744" name="直接连接符 5"/>
          <p:cNvCxnSpPr>
            <a:cxnSpLocks/>
          </p:cNvCxnSpPr>
          <p:nvPr/>
        </p:nvCxnSpPr>
        <p:spPr>
          <a:xfrm flipH="1" flipV="1">
            <a:off x="1733273" y="7615622"/>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721" name="椭圆 3"/>
          <p:cNvSpPr/>
          <p:nvPr/>
        </p:nvSpPr>
        <p:spPr>
          <a:xfrm>
            <a:off x="-2474" y="2081283"/>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722" name="矩形 8"/>
          <p:cNvSpPr/>
          <p:nvPr/>
        </p:nvSpPr>
        <p:spPr>
          <a:xfrm flipV="1">
            <a:off x="4774242" y="392136"/>
            <a:ext cx="3850683" cy="768303"/>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3" name="文本框 7" descr="#"/>
          <p:cNvSpPr txBox="1"/>
          <p:nvPr/>
        </p:nvSpPr>
        <p:spPr>
          <a:xfrm>
            <a:off x="4490732" y="228919"/>
            <a:ext cx="39420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背景起源</a:t>
            </a:r>
            <a:endParaRPr altLang="en-US" dirty="0" sz="7200" lang="zh-CN">
              <a:latin typeface="叶根友特楷简体" panose="02010601030101010101" pitchFamily="2" charset="-122"/>
              <a:ea typeface="叶根友特楷简体" panose="02010601030101010101" pitchFamily="2" charset="-122"/>
            </a:endParaRPr>
          </a:p>
        </p:txBody>
      </p:sp>
      <p:sp>
        <p:nvSpPr>
          <p:cNvPr id="1048724" name="文本框 12" descr="#clear#"/>
          <p:cNvSpPr txBox="1"/>
          <p:nvPr/>
        </p:nvSpPr>
        <p:spPr>
          <a:xfrm>
            <a:off x="4001609" y="-2969730"/>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725" name="文本框 2" descr="#clear#"/>
          <p:cNvSpPr txBox="1"/>
          <p:nvPr/>
        </p:nvSpPr>
        <p:spPr>
          <a:xfrm>
            <a:off x="8263877" y="-3174199"/>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726" name="文本框 13" descr="#clear#"/>
          <p:cNvSpPr txBox="1"/>
          <p:nvPr/>
        </p:nvSpPr>
        <p:spPr>
          <a:xfrm>
            <a:off x="7083147" y="-2360129"/>
            <a:ext cx="1541779" cy="345440"/>
          </a:xfrm>
          <a:prstGeom prst="rect"/>
          <a:noFill/>
        </p:spPr>
        <p:txBody>
          <a:bodyPr rtlCol="0" wrap="none">
            <a:spAutoFit/>
          </a:bodyPr>
          <a:p>
            <a:pPr algn="ctr"/>
            <a:r>
              <a:rPr altLang="zh-CN" b="1" dirty="0" lang="en-US" smtClean="0"/>
              <a:t>LUOYUQIMAN</a:t>
            </a:r>
            <a:endParaRPr altLang="en-US" b="1" dirty="0" lang="zh-CN"/>
          </a:p>
        </p:txBody>
      </p:sp>
      <p:sp>
        <p:nvSpPr>
          <p:cNvPr id="1048727" name="矩形 14"/>
          <p:cNvSpPr/>
          <p:nvPr/>
        </p:nvSpPr>
        <p:spPr>
          <a:xfrm flipV="0">
            <a:off x="8976751" y="-1412692"/>
            <a:ext cx="1708615" cy="566897"/>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文本框 15" descr="#"/>
          <p:cNvSpPr txBox="1"/>
          <p:nvPr/>
        </p:nvSpPr>
        <p:spPr>
          <a:xfrm rot="9431810" flipH="0">
            <a:off x="9476521" y="703947"/>
            <a:ext cx="271780" cy="434340"/>
          </a:xfrm>
          <a:prstGeom prst="rect"/>
          <a:noFill/>
        </p:spPr>
        <p:txBody>
          <a:bodyPr rtlCol="0" wrap="none">
            <a:spAutoFit/>
          </a:bodyPr>
          <a:p>
            <a:endParaRPr altLang="en-US" b="1" dirty="0" sz="2400" lang="zh-CN"/>
          </a:p>
        </p:txBody>
      </p:sp>
      <p:sp>
        <p:nvSpPr>
          <p:cNvPr id="1048729" name="文本框 16" descr="#"/>
          <p:cNvSpPr txBox="1"/>
          <p:nvPr/>
        </p:nvSpPr>
        <p:spPr>
          <a:xfrm>
            <a:off x="6824067" y="3478368"/>
            <a:ext cx="259080" cy="434340"/>
          </a:xfrm>
          <a:prstGeom prst="rect"/>
          <a:noFill/>
        </p:spPr>
        <p:txBody>
          <a:bodyPr rtlCol="0" wrap="none">
            <a:spAutoFit/>
          </a:bodyPr>
          <a:p>
            <a:endParaRPr altLang="en-US" b="1" dirty="0" sz="2400" lang="zh-CN"/>
          </a:p>
        </p:txBody>
      </p:sp>
      <p:sp>
        <p:nvSpPr>
          <p:cNvPr id="1048730" name=""/>
          <p:cNvSpPr txBox="1"/>
          <p:nvPr/>
        </p:nvSpPr>
        <p:spPr>
          <a:xfrm>
            <a:off x="5568037" y="1486876"/>
            <a:ext cx="4572000" cy="485140"/>
          </a:xfrm>
          <a:prstGeom prst="rect"/>
        </p:spPr>
        <p:txBody>
          <a:bodyPr rtlCol="0" wrap="square">
            <a:spAutoFit/>
          </a:bodyPr>
          <a:p>
            <a:endParaRPr sz="2800" lang="zh-CN">
              <a:solidFill>
                <a:srgbClr val="000000"/>
              </a:solidFill>
            </a:endParaRPr>
          </a:p>
        </p:txBody>
      </p:sp>
      <p:sp>
        <p:nvSpPr>
          <p:cNvPr id="1048731" name=""/>
          <p:cNvSpPr txBox="1"/>
          <p:nvPr/>
        </p:nvSpPr>
        <p:spPr>
          <a:xfrm>
            <a:off x="2500750" y="7086918"/>
            <a:ext cx="7330308" cy="7178040"/>
          </a:xfrm>
          <a:prstGeom prst="rect"/>
        </p:spPr>
        <p:txBody>
          <a:bodyPr rtlCol="0" wrap="square">
            <a:spAutoFit/>
          </a:bodyPr>
          <a:p>
            <a:r>
              <a:rPr sz="2800" lang="zh-CN">
                <a:solidFill>
                  <a:srgbClr val="000000"/>
                </a:solidFill>
              </a:rPr>
              <a:t>
汉服运动的参与者认为汉服运动是公元21世纪初，在中国国力上升、经济全球化、一部分汉族人大国思想觉醒的背景下，以青少年族群为主体，以重现清政府统治前中国传统服饰--汉服--为出发点，借此复兴华夏传统文化为目标的一场文化运动。
语文改革活动家、文字音韵学家、中国新文化运动的倡导者之一、著名思想家钱玄同，在出任浙江军政府教育司科员时，亲自穿上自制的"深衣"、"玄冠"，腰系"大带"前去上班;大收藏家王季迁身着汉服游遍美国，宣传汉文化;儒学家夏震武束发着深衣。
1968年至1969年，台湾当局参照宋史、大明集礼、南雍志、三礼图等制定中华民国祭孔冠服。</a:t>
            </a:r>
            <a:endParaRPr sz="2800" lang="zh-CN">
              <a:solidFill>
                <a:srgbClr val="000000"/>
              </a:solidFill>
            </a:endParaRPr>
          </a:p>
        </p:txBody>
      </p:sp>
      <p:sp>
        <p:nvSpPr>
          <p:cNvPr id="1048732" name=""/>
          <p:cNvSpPr txBox="1"/>
          <p:nvPr/>
        </p:nvSpPr>
        <p:spPr>
          <a:xfrm>
            <a:off x="5048805" y="2284913"/>
            <a:ext cx="6157213" cy="3241041"/>
          </a:xfrm>
          <a:prstGeom prst="rect"/>
        </p:spPr>
        <p:txBody>
          <a:bodyPr rtlCol="0" wrap="square">
            <a:spAutoFit/>
          </a:bodyPr>
          <a:p>
            <a:r>
              <a:rPr sz="2800" lang="zh-CN">
                <a:solidFill>
                  <a:srgbClr val="000000"/>
                </a:solidFill>
              </a:rPr>
              <a:t>
汉服运动的参与者认为汉服运动是公元21世纪初，在中国国力上升、经济全球化、一部分汉族人大国思想觉醒的背景下，以青少年族群为主体，以重现清政府统治前中国传统服饰--汉服--为出发点，借此复兴华夏传统文化为目标的一场文化运动。</a:t>
            </a:r>
            <a:endParaRPr sz="2800" lang="zh-CN">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invX="0"/>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08" name=""/>
        <p:cNvGrpSpPr/>
        <p:nvPr/>
      </p:nvGrpSpPr>
      <p:grpSpPr>
        <a:xfrm>
          <a:off x="0" y="0"/>
          <a:ext cx="0" cy="0"/>
          <a:chOff x="0" y="0"/>
          <a:chExt cx="0" cy="0"/>
        </a:xfrm>
      </p:grpSpPr>
      <p:cxnSp>
        <p:nvCxnSpPr>
          <p:cNvPr id="3145745" name="直接连接符 5"/>
          <p:cNvCxnSpPr>
            <a:cxnSpLocks/>
          </p:cNvCxnSpPr>
          <p:nvPr/>
        </p:nvCxnSpPr>
        <p:spPr>
          <a:xfrm flipH="1" flipV="1">
            <a:off x="1440887" y="8890575"/>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733" name="椭圆 3"/>
          <p:cNvSpPr/>
          <p:nvPr/>
        </p:nvSpPr>
        <p:spPr>
          <a:xfrm>
            <a:off x="-2474" y="2081283"/>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734" name="矩形 8"/>
          <p:cNvSpPr/>
          <p:nvPr/>
        </p:nvSpPr>
        <p:spPr>
          <a:xfrm flipV="1">
            <a:off x="4774242" y="392136"/>
            <a:ext cx="3850683" cy="768303"/>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5" name="文本框 7" descr="#"/>
          <p:cNvSpPr txBox="1"/>
          <p:nvPr/>
        </p:nvSpPr>
        <p:spPr>
          <a:xfrm>
            <a:off x="4490732" y="228919"/>
            <a:ext cx="39420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背景起源</a:t>
            </a:r>
            <a:endParaRPr altLang="en-US" dirty="0" sz="7200" lang="zh-CN">
              <a:latin typeface="叶根友特楷简体" panose="02010601030101010101" pitchFamily="2" charset="-122"/>
              <a:ea typeface="叶根友特楷简体" panose="02010601030101010101" pitchFamily="2" charset="-122"/>
            </a:endParaRPr>
          </a:p>
        </p:txBody>
      </p:sp>
      <p:sp>
        <p:nvSpPr>
          <p:cNvPr id="1048736" name="文本框 12" descr="#clear#"/>
          <p:cNvSpPr txBox="1"/>
          <p:nvPr/>
        </p:nvSpPr>
        <p:spPr>
          <a:xfrm>
            <a:off x="4001609" y="-2969730"/>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737" name="文本框 2" descr="#clear#"/>
          <p:cNvSpPr txBox="1"/>
          <p:nvPr/>
        </p:nvSpPr>
        <p:spPr>
          <a:xfrm>
            <a:off x="8263877" y="-3174199"/>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738" name="文本框 13" descr="#clear#"/>
          <p:cNvSpPr txBox="1"/>
          <p:nvPr/>
        </p:nvSpPr>
        <p:spPr>
          <a:xfrm>
            <a:off x="7083147" y="-2360129"/>
            <a:ext cx="1541779" cy="345440"/>
          </a:xfrm>
          <a:prstGeom prst="rect"/>
          <a:noFill/>
        </p:spPr>
        <p:txBody>
          <a:bodyPr rtlCol="0" wrap="none">
            <a:spAutoFit/>
          </a:bodyPr>
          <a:p>
            <a:pPr algn="ctr"/>
            <a:r>
              <a:rPr altLang="zh-CN" b="1" dirty="0" lang="en-US" smtClean="0"/>
              <a:t>LUOYUQIMAN</a:t>
            </a:r>
            <a:endParaRPr altLang="en-US" b="1" dirty="0" lang="zh-CN"/>
          </a:p>
        </p:txBody>
      </p:sp>
      <p:sp>
        <p:nvSpPr>
          <p:cNvPr id="1048739" name="矩形 14"/>
          <p:cNvSpPr/>
          <p:nvPr/>
        </p:nvSpPr>
        <p:spPr>
          <a:xfrm flipV="0">
            <a:off x="8976751" y="-1412692"/>
            <a:ext cx="1708615" cy="566897"/>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40" name="文本框 15" descr="#"/>
          <p:cNvSpPr txBox="1"/>
          <p:nvPr/>
        </p:nvSpPr>
        <p:spPr>
          <a:xfrm rot="9431810" flipH="0">
            <a:off x="9476521" y="703947"/>
            <a:ext cx="271780" cy="434340"/>
          </a:xfrm>
          <a:prstGeom prst="rect"/>
          <a:noFill/>
        </p:spPr>
        <p:txBody>
          <a:bodyPr rtlCol="0" wrap="none">
            <a:spAutoFit/>
          </a:bodyPr>
          <a:p>
            <a:endParaRPr altLang="en-US" b="1" dirty="0" sz="2400" lang="zh-CN"/>
          </a:p>
        </p:txBody>
      </p:sp>
      <p:sp>
        <p:nvSpPr>
          <p:cNvPr id="1048741" name="文本框 16" descr="#"/>
          <p:cNvSpPr txBox="1"/>
          <p:nvPr/>
        </p:nvSpPr>
        <p:spPr>
          <a:xfrm>
            <a:off x="6824067" y="3478368"/>
            <a:ext cx="259080" cy="434340"/>
          </a:xfrm>
          <a:prstGeom prst="rect"/>
          <a:noFill/>
        </p:spPr>
        <p:txBody>
          <a:bodyPr rtlCol="0" wrap="none">
            <a:spAutoFit/>
          </a:bodyPr>
          <a:p>
            <a:endParaRPr altLang="en-US" b="1" dirty="0" sz="2400" lang="zh-CN"/>
          </a:p>
        </p:txBody>
      </p:sp>
      <p:sp>
        <p:nvSpPr>
          <p:cNvPr id="1048742" name=""/>
          <p:cNvSpPr txBox="1"/>
          <p:nvPr/>
        </p:nvSpPr>
        <p:spPr>
          <a:xfrm>
            <a:off x="5568037" y="1486876"/>
            <a:ext cx="4572000" cy="485140"/>
          </a:xfrm>
          <a:prstGeom prst="rect"/>
        </p:spPr>
        <p:txBody>
          <a:bodyPr rtlCol="0" wrap="square">
            <a:spAutoFit/>
          </a:bodyPr>
          <a:p>
            <a:endParaRPr sz="2800" lang="zh-CN">
              <a:solidFill>
                <a:srgbClr val="000000"/>
              </a:solidFill>
            </a:endParaRPr>
          </a:p>
        </p:txBody>
      </p:sp>
      <p:sp>
        <p:nvSpPr>
          <p:cNvPr id="1048743" name=""/>
          <p:cNvSpPr txBox="1"/>
          <p:nvPr/>
        </p:nvSpPr>
        <p:spPr>
          <a:xfrm>
            <a:off x="2500750" y="7086918"/>
            <a:ext cx="7330308" cy="7178040"/>
          </a:xfrm>
          <a:prstGeom prst="rect"/>
        </p:spPr>
        <p:txBody>
          <a:bodyPr rtlCol="0" wrap="square">
            <a:spAutoFit/>
          </a:bodyPr>
          <a:p>
            <a:r>
              <a:rPr sz="2800" lang="zh-CN">
                <a:solidFill>
                  <a:srgbClr val="000000"/>
                </a:solidFill>
              </a:rPr>
              <a:t>
汉服运动的参与者认为汉服运动是公元21世纪初，在中国国力上升、经济全球化、一部分汉族人大国思想觉醒的背景下，以青少年族群为主体，以重现清政府统治前中国传统服饰--汉服--为出发点，借此复兴华夏传统文化为目标的一场文化运动。
语文改革活动家、文字音韵学家、中国新文化运动的倡导者之一、著名思想家钱玄同，在出任浙江军政府教育司科员时，亲自穿上自制的"深衣"、"玄冠"，腰系"大带"前去上班;大收藏家王季迁身着汉服游遍美国，宣传汉文化;儒学家夏震武束发着深衣。
1968年至1969年，台湾当局参照宋史、大明集礼、南雍志、三礼图等制定中华民国祭孔冠服。</a:t>
            </a:r>
            <a:endParaRPr sz="2800" lang="zh-CN">
              <a:solidFill>
                <a:srgbClr val="000000"/>
              </a:solidFill>
            </a:endParaRPr>
          </a:p>
        </p:txBody>
      </p:sp>
      <p:sp>
        <p:nvSpPr>
          <p:cNvPr id="1048744" name=""/>
          <p:cNvSpPr txBox="1"/>
          <p:nvPr/>
        </p:nvSpPr>
        <p:spPr>
          <a:xfrm>
            <a:off x="5048805" y="2284913"/>
            <a:ext cx="6183958" cy="4028440"/>
          </a:xfrm>
          <a:prstGeom prst="rect"/>
        </p:spPr>
        <p:txBody>
          <a:bodyPr rtlCol="0" wrap="square">
            <a:spAutoFit/>
          </a:bodyPr>
          <a:p>
            <a:r>
              <a:rPr sz="2800" lang="zh-CN">
                <a:solidFill>
                  <a:srgbClr val="000000"/>
                </a:solidFill>
              </a:rPr>
              <a:t>
语文改革活动家、文字音韵学家、中国新文化运动的倡导者之一、著名思想家钱玄同，在出任浙江军政府教育司科员时，亲自穿上自制的"深衣"、"玄冠"，腰系"大带"前去上班;大收藏家王季迁身着汉服游遍美国，宣传汉文化;儒学家夏震武束发着深衣。
</a:t>
            </a:r>
            <a:endParaRPr sz="2800" lang="zh-CN">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0"/>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09" name=""/>
        <p:cNvGrpSpPr/>
        <p:nvPr/>
      </p:nvGrpSpPr>
      <p:grpSpPr>
        <a:xfrm>
          <a:off x="0" y="0"/>
          <a:ext cx="0" cy="0"/>
          <a:chOff x="0" y="0"/>
          <a:chExt cx="0" cy="0"/>
        </a:xfrm>
      </p:grpSpPr>
      <p:cxnSp>
        <p:nvCxnSpPr>
          <p:cNvPr id="3145746" name="直接连接符 5"/>
          <p:cNvCxnSpPr>
            <a:cxnSpLocks/>
          </p:cNvCxnSpPr>
          <p:nvPr/>
        </p:nvCxnSpPr>
        <p:spPr>
          <a:xfrm flipH="1" flipV="1">
            <a:off x="896948" y="-223626"/>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745" name="椭圆 3"/>
          <p:cNvSpPr/>
          <p:nvPr/>
        </p:nvSpPr>
        <p:spPr>
          <a:xfrm>
            <a:off x="-2474" y="2081283"/>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746" name="矩形 8"/>
          <p:cNvSpPr/>
          <p:nvPr/>
        </p:nvSpPr>
        <p:spPr>
          <a:xfrm flipV="1">
            <a:off x="4774242" y="392136"/>
            <a:ext cx="3850683" cy="768303"/>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47" name="文本框 7" descr="#"/>
          <p:cNvSpPr txBox="1"/>
          <p:nvPr/>
        </p:nvSpPr>
        <p:spPr>
          <a:xfrm>
            <a:off x="4490732" y="228919"/>
            <a:ext cx="39420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背景起源</a:t>
            </a:r>
            <a:endParaRPr altLang="en-US" dirty="0" sz="7200" lang="zh-CN">
              <a:latin typeface="叶根友特楷简体" panose="02010601030101010101" pitchFamily="2" charset="-122"/>
              <a:ea typeface="叶根友特楷简体" panose="02010601030101010101" pitchFamily="2" charset="-122"/>
            </a:endParaRPr>
          </a:p>
        </p:txBody>
      </p:sp>
      <p:sp>
        <p:nvSpPr>
          <p:cNvPr id="1048748" name="文本框 12" descr="#clear#"/>
          <p:cNvSpPr txBox="1"/>
          <p:nvPr/>
        </p:nvSpPr>
        <p:spPr>
          <a:xfrm>
            <a:off x="4001609" y="-2969730"/>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749" name="文本框 2" descr="#clear#"/>
          <p:cNvSpPr txBox="1"/>
          <p:nvPr/>
        </p:nvSpPr>
        <p:spPr>
          <a:xfrm>
            <a:off x="8263877" y="-3174199"/>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750" name="文本框 13" descr="#clear#"/>
          <p:cNvSpPr txBox="1"/>
          <p:nvPr/>
        </p:nvSpPr>
        <p:spPr>
          <a:xfrm>
            <a:off x="7083147" y="-2360129"/>
            <a:ext cx="1541779" cy="345440"/>
          </a:xfrm>
          <a:prstGeom prst="rect"/>
          <a:noFill/>
        </p:spPr>
        <p:txBody>
          <a:bodyPr rtlCol="0" wrap="none">
            <a:spAutoFit/>
          </a:bodyPr>
          <a:p>
            <a:pPr algn="ctr"/>
            <a:r>
              <a:rPr altLang="zh-CN" b="1" dirty="0" lang="en-US" smtClean="0"/>
              <a:t>LUOYUQIMAN</a:t>
            </a:r>
            <a:endParaRPr altLang="en-US" b="1" dirty="0" lang="zh-CN"/>
          </a:p>
        </p:txBody>
      </p:sp>
      <p:sp>
        <p:nvSpPr>
          <p:cNvPr id="1048751" name="矩形 14"/>
          <p:cNvSpPr/>
          <p:nvPr/>
        </p:nvSpPr>
        <p:spPr>
          <a:xfrm flipV="0">
            <a:off x="8976751" y="-1412692"/>
            <a:ext cx="1708615" cy="566897"/>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52" name="文本框 15" descr="#"/>
          <p:cNvSpPr txBox="1"/>
          <p:nvPr/>
        </p:nvSpPr>
        <p:spPr>
          <a:xfrm rot="9431810" flipH="0">
            <a:off x="9476521" y="703947"/>
            <a:ext cx="271780" cy="434340"/>
          </a:xfrm>
          <a:prstGeom prst="rect"/>
          <a:noFill/>
        </p:spPr>
        <p:txBody>
          <a:bodyPr rtlCol="0" wrap="none">
            <a:spAutoFit/>
          </a:bodyPr>
          <a:p>
            <a:endParaRPr altLang="en-US" b="1" dirty="0" sz="2400" lang="zh-CN"/>
          </a:p>
        </p:txBody>
      </p:sp>
      <p:sp>
        <p:nvSpPr>
          <p:cNvPr id="1048753" name="文本框 16" descr="#"/>
          <p:cNvSpPr txBox="1"/>
          <p:nvPr/>
        </p:nvSpPr>
        <p:spPr>
          <a:xfrm>
            <a:off x="6824067" y="3478368"/>
            <a:ext cx="259080" cy="434340"/>
          </a:xfrm>
          <a:prstGeom prst="rect"/>
          <a:noFill/>
        </p:spPr>
        <p:txBody>
          <a:bodyPr rtlCol="0" wrap="none">
            <a:spAutoFit/>
          </a:bodyPr>
          <a:p>
            <a:endParaRPr altLang="en-US" b="1" dirty="0" sz="2400" lang="zh-CN"/>
          </a:p>
        </p:txBody>
      </p:sp>
      <p:sp>
        <p:nvSpPr>
          <p:cNvPr id="1048754" name=""/>
          <p:cNvSpPr txBox="1"/>
          <p:nvPr/>
        </p:nvSpPr>
        <p:spPr>
          <a:xfrm>
            <a:off x="5568037" y="1486876"/>
            <a:ext cx="4572000" cy="485140"/>
          </a:xfrm>
          <a:prstGeom prst="rect"/>
        </p:spPr>
        <p:txBody>
          <a:bodyPr rtlCol="0" wrap="square">
            <a:spAutoFit/>
          </a:bodyPr>
          <a:p>
            <a:endParaRPr sz="2800" lang="zh-CN">
              <a:solidFill>
                <a:srgbClr val="000000"/>
              </a:solidFill>
            </a:endParaRPr>
          </a:p>
        </p:txBody>
      </p:sp>
      <p:sp>
        <p:nvSpPr>
          <p:cNvPr id="1048755" name=""/>
          <p:cNvSpPr txBox="1"/>
          <p:nvPr/>
        </p:nvSpPr>
        <p:spPr>
          <a:xfrm>
            <a:off x="2500750" y="7086918"/>
            <a:ext cx="7330308" cy="7178040"/>
          </a:xfrm>
          <a:prstGeom prst="rect"/>
        </p:spPr>
        <p:txBody>
          <a:bodyPr rtlCol="0" wrap="square">
            <a:spAutoFit/>
          </a:bodyPr>
          <a:p>
            <a:r>
              <a:rPr sz="2800" lang="zh-CN">
                <a:solidFill>
                  <a:srgbClr val="000000"/>
                </a:solidFill>
              </a:rPr>
              <a:t>
汉服运动的参与者认为汉服运动是公元21世纪初，在中国国力上升、经济全球化、一部分汉族人大国思想觉醒的背景下，以青少年族群为主体，以重现清政府统治前中国传统服饰--汉服--为出发点，借此复兴华夏传统文化为目标的一场文化运动。
语文改革活动家、文字音韵学家、中国新文化运动的倡导者之一、著名思想家钱玄同，在出任浙江军政府教育司科员时，亲自穿上自制的"深衣"、"玄冠"，腰系"大带"前去上班;大收藏家王季迁身着汉服游遍美国，宣传汉文化;儒学家夏震武束发着深衣。
1968年至1969年，台湾当局参照宋史、大明集礼、南雍志、三礼图等制定中华民国祭孔冠服。</a:t>
            </a:r>
            <a:endParaRPr sz="2800" lang="zh-CN">
              <a:solidFill>
                <a:srgbClr val="000000"/>
              </a:solidFill>
            </a:endParaRPr>
          </a:p>
        </p:txBody>
      </p:sp>
      <p:sp>
        <p:nvSpPr>
          <p:cNvPr id="1048756" name=""/>
          <p:cNvSpPr txBox="1"/>
          <p:nvPr/>
        </p:nvSpPr>
        <p:spPr>
          <a:xfrm>
            <a:off x="6461772" y="2842097"/>
            <a:ext cx="5056236" cy="1272540"/>
          </a:xfrm>
          <a:prstGeom prst="rect"/>
        </p:spPr>
        <p:txBody>
          <a:bodyPr rtlCol="0" wrap="square">
            <a:spAutoFit/>
          </a:bodyPr>
          <a:p>
            <a:r>
              <a:rPr sz="2800" lang="zh-CN">
                <a:solidFill>
                  <a:srgbClr val="000000"/>
                </a:solidFill>
              </a:rPr>
              <a:t>1968年至1969年，台湾当局参照宋史、大明集礼、南雍志、三礼图等制定中华民国祭孔冠服。</a:t>
            </a:r>
            <a:endParaRPr sz="2800" lang="zh-CN">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0"/>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00" name=""/>
        <p:cNvGrpSpPr/>
        <p:nvPr/>
      </p:nvGrpSpPr>
      <p:grpSpPr>
        <a:xfrm>
          <a:off x="0" y="0"/>
          <a:ext cx="0" cy="0"/>
          <a:chOff x="0" y="0"/>
          <a:chExt cx="0" cy="0"/>
        </a:xfrm>
      </p:grpSpPr>
      <p:cxnSp>
        <p:nvCxnSpPr>
          <p:cNvPr id="3145734" name="直接连接符 5"/>
          <p:cNvCxnSpPr>
            <a:cxnSpLocks/>
          </p:cNvCxnSpPr>
          <p:nvPr/>
        </p:nvCxnSpPr>
        <p:spPr>
          <a:xfrm flipH="1" flipV="1">
            <a:off x="693552" y="-6858000"/>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652" name="椭圆 3"/>
          <p:cNvSpPr/>
          <p:nvPr/>
        </p:nvSpPr>
        <p:spPr>
          <a:xfrm>
            <a:off x="1319284" y="-6008637"/>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653" name="矩形 8"/>
          <p:cNvSpPr/>
          <p:nvPr/>
        </p:nvSpPr>
        <p:spPr>
          <a:xfrm flipV="1">
            <a:off x="5539435" y="228750"/>
            <a:ext cx="5379958" cy="1023220"/>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4" name="文本框 7" descr="#"/>
          <p:cNvSpPr txBox="1"/>
          <p:nvPr/>
        </p:nvSpPr>
        <p:spPr>
          <a:xfrm>
            <a:off x="5649352" y="228750"/>
            <a:ext cx="48945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风流第一人</a:t>
            </a:r>
            <a:endParaRPr altLang="en-US" dirty="0" sz="7200" lang="zh-CN">
              <a:latin typeface="叶根友特楷简体" panose="02010601030101010101" pitchFamily="2" charset="-122"/>
              <a:ea typeface="叶根友特楷简体" panose="02010601030101010101" pitchFamily="2" charset="-122"/>
            </a:endParaRPr>
          </a:p>
        </p:txBody>
      </p:sp>
      <p:sp>
        <p:nvSpPr>
          <p:cNvPr id="1048655" name="文本框 12" descr="#"/>
          <p:cNvSpPr txBox="1"/>
          <p:nvPr/>
        </p:nvSpPr>
        <p:spPr>
          <a:xfrm>
            <a:off x="4721260" y="1552241"/>
            <a:ext cx="7016311" cy="1463040"/>
          </a:xfrm>
          <a:prstGeom prst="rect"/>
          <a:noFill/>
        </p:spPr>
        <p:txBody>
          <a:bodyPr rtlCol="0" wrap="square">
            <a:spAutoFit/>
          </a:bodyPr>
          <a:p>
            <a:r>
              <a:rPr altLang="en-US" b="1" dirty="0" sz="2400" lang="zh-CN">
                <a:latin typeface="微软雅黑" pitchFamily="34" charset="-122"/>
                <a:ea typeface="微软雅黑" pitchFamily="34" charset="-122"/>
              </a:rPr>
              <a:t>2003年11月22日，民间人士王乐天先生把汉民族的传统服装穿上了街头。"王乐天事件"再次引起大陆各界人士和整个华人世界对中国传统文化和汉民族服饰的关注，影响深远!</a:t>
            </a:r>
            <a:endParaRPr altLang="en-US" b="1" dirty="0" sz="2400" lang="zh-CN">
              <a:latin typeface="微软雅黑" pitchFamily="34" charset="-122"/>
              <a:ea typeface="微软雅黑" pitchFamily="34" charset="-122"/>
            </a:endParaRPr>
          </a:p>
        </p:txBody>
      </p:sp>
      <p:sp>
        <p:nvSpPr>
          <p:cNvPr id="1048656" name="文本框 2" descr="#clear#"/>
          <p:cNvSpPr txBox="1"/>
          <p:nvPr/>
        </p:nvSpPr>
        <p:spPr>
          <a:xfrm>
            <a:off x="8976752" y="-1771026"/>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657" name="文本框 13" descr="#clear#"/>
          <p:cNvSpPr txBox="1"/>
          <p:nvPr/>
        </p:nvSpPr>
        <p:spPr>
          <a:xfrm>
            <a:off x="8649109" y="-191199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658" name="矩形 14"/>
          <p:cNvSpPr/>
          <p:nvPr/>
        </p:nvSpPr>
        <p:spPr>
          <a:xfrm>
            <a:off x="9336582" y="-2286871"/>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9" name="文本框 15" descr="#clear#"/>
          <p:cNvSpPr txBox="1"/>
          <p:nvPr/>
        </p:nvSpPr>
        <p:spPr>
          <a:xfrm>
            <a:off x="9734941" y="-2721211"/>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660" name="文本框 16" descr="#"/>
          <p:cNvSpPr txBox="1"/>
          <p:nvPr/>
        </p:nvSpPr>
        <p:spPr>
          <a:xfrm flipH="1">
            <a:off x="7159347" y="3478368"/>
            <a:ext cx="259080" cy="434340"/>
          </a:xfrm>
          <a:prstGeom prst="rect"/>
          <a:noFill/>
        </p:spPr>
        <p:txBody>
          <a:bodyPr rtlCol="0" wrap="none">
            <a:spAutoFit/>
          </a:bodyPr>
          <a:p>
            <a:endParaRPr altLang="en-US" b="1" dirty="0" sz="2400" lang="zh-CN"/>
          </a:p>
        </p:txBody>
      </p:sp>
      <p:sp>
        <p:nvSpPr>
          <p:cNvPr id="1048661" name=""/>
          <p:cNvSpPr txBox="1"/>
          <p:nvPr/>
        </p:nvSpPr>
        <p:spPr>
          <a:xfrm>
            <a:off x="4721260" y="2621903"/>
            <a:ext cx="6443660" cy="3177540"/>
          </a:xfrm>
          <a:prstGeom prst="rect"/>
        </p:spPr>
        <p:txBody>
          <a:bodyPr rtlCol="0" wrap="square">
            <a:spAutoFit/>
          </a:bodyPr>
          <a:p>
            <a:r>
              <a:rPr sz="2400" lang="zh-CN">
                <a:solidFill>
                  <a:srgbClr val="000000"/>
                </a:solidFill>
              </a:rPr>
              <a:t>
很快，网络上出现了很多王乐天身着汉服的照片，那天风很大，他的头发有些乱，但飘逸得充满汉韵古风。新加坡《联合早报》的记者张从兴偶然看到了这些照片，并据此写成了一篇报道，这篇文章也成为第一篇报道汉服的文章，并引起了国内外媒体的广泛关注。王乐天的举动因此广为流传，也得到了很多人的支持响应，并在全国掀起了汉服复兴的浪潮。</a:t>
            </a:r>
            <a:endParaRPr sz="2400" lang="zh-CN">
              <a:solidFill>
                <a:srgbClr val="000000"/>
              </a:solidFill>
            </a:endParaRPr>
          </a:p>
        </p:txBody>
      </p:sp>
      <p:pic>
        <p:nvPicPr>
          <p:cNvPr id="2097156" name=""/>
          <p:cNvPicPr>
            <a:picLocks/>
          </p:cNvPicPr>
          <p:nvPr/>
        </p:nvPicPr>
        <p:blipFill>
          <a:blip xmlns:r="http://schemas.openxmlformats.org/officeDocument/2006/relationships" r:embed="rId2"/>
          <a:stretch>
            <a:fillRect/>
          </a:stretch>
        </p:blipFill>
        <p:spPr>
          <a:xfrm rot="0">
            <a:off x="34822" y="326810"/>
            <a:ext cx="4018702" cy="6204381"/>
          </a:xfrm>
          <a:prstGeom prst="rect"/>
        </p:spPr>
      </p:pic>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200">
        <p14:prism dir="l" isContent="0" isInverted="0"/>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98" name=""/>
        <p:cNvGrpSpPr/>
        <p:nvPr/>
      </p:nvGrpSpPr>
      <p:grpSpPr>
        <a:xfrm>
          <a:off x="0" y="0"/>
          <a:ext cx="0" cy="0"/>
          <a:chOff x="0" y="0"/>
          <a:chExt cx="0" cy="0"/>
        </a:xfrm>
      </p:grpSpPr>
      <p:cxnSp>
        <p:nvCxnSpPr>
          <p:cNvPr id="3145732" name="直接连接符 5"/>
          <p:cNvCxnSpPr>
            <a:cxnSpLocks/>
          </p:cNvCxnSpPr>
          <p:nvPr/>
        </p:nvCxnSpPr>
        <p:spPr>
          <a:xfrm flipH="1" flipV="1">
            <a:off x="2282312" y="-6858000"/>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629" name="椭圆 3"/>
          <p:cNvSpPr/>
          <p:nvPr/>
        </p:nvSpPr>
        <p:spPr>
          <a:xfrm>
            <a:off x="0" y="1994871"/>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630" name="矩形 8"/>
          <p:cNvSpPr/>
          <p:nvPr/>
        </p:nvSpPr>
        <p:spPr>
          <a:xfrm flipV="1">
            <a:off x="5942212" y="-244190"/>
            <a:ext cx="3599257" cy="1300094"/>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31" name="文本框 7" descr="#"/>
          <p:cNvSpPr txBox="1"/>
          <p:nvPr/>
        </p:nvSpPr>
        <p:spPr>
          <a:xfrm>
            <a:off x="5942212" y="0"/>
            <a:ext cx="39674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参与人群</a:t>
            </a:r>
            <a:endParaRPr altLang="en-US" dirty="0" sz="7200" lang="zh-CN">
              <a:latin typeface="叶根友特楷简体" panose="02010601030101010101" pitchFamily="2" charset="-122"/>
              <a:ea typeface="叶根友特楷简体" panose="02010601030101010101" pitchFamily="2" charset="-122"/>
            </a:endParaRPr>
          </a:p>
        </p:txBody>
      </p:sp>
      <p:sp>
        <p:nvSpPr>
          <p:cNvPr id="1048632" name="文本框 12" descr="#"/>
          <p:cNvSpPr txBox="1"/>
          <p:nvPr/>
        </p:nvSpPr>
        <p:spPr>
          <a:xfrm>
            <a:off x="5537925" y="-4398624"/>
            <a:ext cx="6654075" cy="2377441"/>
          </a:xfrm>
          <a:prstGeom prst="rect"/>
          <a:noFill/>
        </p:spPr>
        <p:txBody>
          <a:bodyPr rtlCol="0" wrap="square">
            <a:spAutoFit/>
          </a:bodyPr>
          <a:p>
            <a:r>
              <a:rPr altLang="en-US" b="1" dirty="0" sz="1800" lang="zh-CN">
                <a:latin typeface="微软雅黑" pitchFamily="34" charset="-122"/>
                <a:ea typeface="微软雅黑" pitchFamily="34" charset="-122"/>
              </a:rPr>
              <a:t>
汉服运动是由民间发起的爱国复兴运动，主体参与人群以70后、80后和90后居多(80后、90后占主体)，中心力量是年轻白领和在校大学、初中、高中学生。也有不少受周围亲友影响的少不更事的儿童及成熟、稳重的中老年人加入。确切的说，汉服运动是不分年龄、性别、职业、兴趣的传统文化支持及复兴者，以复兴汉民族传统服饰为切入点参与者认为，汉服运动是当前时期的华夏文化复兴和中华民族复兴运动在文化领域的形式之一。</a:t>
            </a:r>
            <a:endParaRPr altLang="en-US" b="1" dirty="0" sz="1800" lang="zh-CN">
              <a:latin typeface="微软雅黑" pitchFamily="34" charset="-122"/>
              <a:ea typeface="微软雅黑" pitchFamily="34" charset="-122"/>
            </a:endParaRPr>
          </a:p>
        </p:txBody>
      </p:sp>
      <p:sp>
        <p:nvSpPr>
          <p:cNvPr id="1048633" name="文本框 2" descr="#clear#"/>
          <p:cNvSpPr txBox="1"/>
          <p:nvPr/>
        </p:nvSpPr>
        <p:spPr>
          <a:xfrm>
            <a:off x="10091860" y="-27465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634" name="文本框 13" descr="#clear#"/>
          <p:cNvSpPr txBox="1"/>
          <p:nvPr/>
        </p:nvSpPr>
        <p:spPr>
          <a:xfrm>
            <a:off x="10091860" y="-2919293"/>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635" name="矩形 14"/>
          <p:cNvSpPr/>
          <p:nvPr/>
        </p:nvSpPr>
        <p:spPr>
          <a:xfrm>
            <a:off x="9925026" y="-3089696"/>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36" name="文本框 15" descr="#clear#"/>
          <p:cNvSpPr txBox="1"/>
          <p:nvPr/>
        </p:nvSpPr>
        <p:spPr>
          <a:xfrm>
            <a:off x="9354238" y="-1808159"/>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637"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638" name=""/>
          <p:cNvSpPr txBox="1"/>
          <p:nvPr/>
        </p:nvSpPr>
        <p:spPr>
          <a:xfrm>
            <a:off x="4665865" y="1094740"/>
            <a:ext cx="6967774" cy="5996940"/>
          </a:xfrm>
          <a:prstGeom prst="rect"/>
        </p:spPr>
        <p:txBody>
          <a:bodyPr rtlCol="0" wrap="square">
            <a:spAutoFit/>
          </a:bodyPr>
          <a:p>
            <a:r>
              <a:rPr sz="2800" lang="zh-CN">
                <a:solidFill>
                  <a:srgbClr val="000000"/>
                </a:solidFill>
              </a:rPr>
              <a:t>
汉服运动是由民间发起的爱国复兴运动，主体参与人群以70后、80后和90后居多(80后、90后占主体)，中心力量是年轻白领和在校大学、初中、高中学生。也有不少受周围亲友影响的少不更事的儿童及成熟、稳重的中老年人加入。确切的说，汉服运动是不分年龄、性别、职业、兴趣的传统文化支持及复兴者，以复兴汉民族传统服饰为切入点来影响大众，进而发扬传统文化的举动。
参与者认为，汉服运动是当前时期的华夏文化复兴和中华民族复兴运动在文化领域的形式之一。
</a:t>
            </a:r>
            <a:endParaRPr sz="2800" lang="zh-CN">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l" isContent="0" isInverted="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96" name=""/>
        <p:cNvGrpSpPr/>
        <p:nvPr/>
      </p:nvGrpSpPr>
      <p:grpSpPr>
        <a:xfrm>
          <a:off x="0" y="0"/>
          <a:ext cx="0" cy="0"/>
          <a:chOff x="0" y="0"/>
          <a:chExt cx="0" cy="0"/>
        </a:xfrm>
      </p:grpSpPr>
      <p:cxnSp>
        <p:nvCxnSpPr>
          <p:cNvPr id="3145730" name="直接连接符 5"/>
          <p:cNvCxnSpPr>
            <a:cxnSpLocks/>
          </p:cNvCxnSpPr>
          <p:nvPr/>
        </p:nvCxnSpPr>
        <p:spPr>
          <a:xfrm flipH="1" flipV="1">
            <a:off x="2282312" y="-6858000"/>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607" name="椭圆 3"/>
          <p:cNvSpPr/>
          <p:nvPr/>
        </p:nvSpPr>
        <p:spPr>
          <a:xfrm>
            <a:off x="0" y="1994871"/>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608" name="矩形 8"/>
          <p:cNvSpPr/>
          <p:nvPr/>
        </p:nvSpPr>
        <p:spPr>
          <a:xfrm flipV="1">
            <a:off x="5942212" y="-244190"/>
            <a:ext cx="3599257" cy="1300094"/>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9" name="文本框 7" descr="#"/>
          <p:cNvSpPr txBox="1"/>
          <p:nvPr/>
        </p:nvSpPr>
        <p:spPr>
          <a:xfrm>
            <a:off x="5942212" y="0"/>
            <a:ext cx="39674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参与人群</a:t>
            </a:r>
            <a:endParaRPr altLang="en-US" dirty="0" sz="7200" lang="zh-CN">
              <a:latin typeface="叶根友特楷简体" panose="02010601030101010101" pitchFamily="2" charset="-122"/>
              <a:ea typeface="叶根友特楷简体" panose="02010601030101010101" pitchFamily="2" charset="-122"/>
            </a:endParaRPr>
          </a:p>
        </p:txBody>
      </p:sp>
      <p:sp>
        <p:nvSpPr>
          <p:cNvPr id="1048610" name="文本框 12" descr="#"/>
          <p:cNvSpPr txBox="1"/>
          <p:nvPr/>
        </p:nvSpPr>
        <p:spPr>
          <a:xfrm>
            <a:off x="5537925" y="-4398624"/>
            <a:ext cx="6654075" cy="2377441"/>
          </a:xfrm>
          <a:prstGeom prst="rect"/>
          <a:noFill/>
        </p:spPr>
        <p:txBody>
          <a:bodyPr rtlCol="0" wrap="square">
            <a:spAutoFit/>
          </a:bodyPr>
          <a:p>
            <a:r>
              <a:rPr altLang="en-US" b="1" dirty="0" sz="1800" lang="zh-CN">
                <a:latin typeface="微软雅黑" pitchFamily="34" charset="-122"/>
                <a:ea typeface="微软雅黑" pitchFamily="34" charset="-122"/>
              </a:rPr>
              <a:t>
汉服运动是由民间发起的爱国复兴运动，主体参与人群以70后、80后和90后居多(80后、90后占主体)，中心力量是年轻白领和在校大学、初中、高中学生。也有不少受周围亲友影响的少不更事的儿童及成熟、稳重的中老年人加入。确切的说，汉服运动是不分年龄、性别、职业、兴趣的传统文化支持及复兴者，以复兴汉民族传统服饰为切入点参与者认为，汉服运动是当前时期的华夏文化复兴和中华民族复兴运动在文化领域的形式之一。</a:t>
            </a:r>
            <a:endParaRPr altLang="en-US" b="1" dirty="0" sz="1800" lang="zh-CN">
              <a:latin typeface="微软雅黑" pitchFamily="34" charset="-122"/>
              <a:ea typeface="微软雅黑" pitchFamily="34" charset="-122"/>
            </a:endParaRPr>
          </a:p>
        </p:txBody>
      </p:sp>
      <p:sp>
        <p:nvSpPr>
          <p:cNvPr id="1048611" name="文本框 2" descr="#clear#"/>
          <p:cNvSpPr txBox="1"/>
          <p:nvPr/>
        </p:nvSpPr>
        <p:spPr>
          <a:xfrm>
            <a:off x="10091860" y="-27465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612" name="文本框 13" descr="#clear#"/>
          <p:cNvSpPr txBox="1"/>
          <p:nvPr/>
        </p:nvSpPr>
        <p:spPr>
          <a:xfrm>
            <a:off x="10091860" y="-2919293"/>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613" name="矩形 14"/>
          <p:cNvSpPr/>
          <p:nvPr/>
        </p:nvSpPr>
        <p:spPr>
          <a:xfrm>
            <a:off x="9925026" y="-3089696"/>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4" name="文本框 15" descr="#clear#"/>
          <p:cNvSpPr txBox="1"/>
          <p:nvPr/>
        </p:nvSpPr>
        <p:spPr>
          <a:xfrm>
            <a:off x="9354238" y="-1808159"/>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615"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616" name=""/>
          <p:cNvSpPr txBox="1"/>
          <p:nvPr/>
        </p:nvSpPr>
        <p:spPr>
          <a:xfrm>
            <a:off x="4665865" y="1094740"/>
            <a:ext cx="6967774" cy="5996940"/>
          </a:xfrm>
          <a:prstGeom prst="rect"/>
        </p:spPr>
        <p:txBody>
          <a:bodyPr rtlCol="0" wrap="square">
            <a:spAutoFit/>
          </a:bodyPr>
          <a:p>
            <a:r>
              <a:rPr sz="2800" lang="zh-CN">
                <a:solidFill>
                  <a:srgbClr val="000000"/>
                </a:solidFill>
              </a:rPr>
              <a:t>
汉服运动是由民间发起的爱国复兴运动，主体参与人群以70后、80后和90后居多(80后、90后占主体)，中心力量是年轻白领和在校大学、初中、高中学生。也有不少受周围亲友影响的少不更事的儿童及成熟、稳重的中老年人加入。确切的说，汉服运动是不分年龄、性别、职业、兴趣的传统文化支持及复兴者，以复兴汉民族传统服饰为切入点来影响大众，进而发扬传统文化的举动。
参与者认为，汉服运动是当前时期的华夏文化复兴和中华民族复兴运动在文化领域的形式之一。
</a:t>
            </a:r>
            <a:endParaRPr sz="2800" lang="zh-CN">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prism dir="l" isContent="1" isInverted="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36" name=""/>
        <p:cNvGrpSpPr/>
        <p:nvPr/>
      </p:nvGrpSpPr>
      <p:grpSpPr>
        <a:xfrm>
          <a:off x="0" y="0"/>
          <a:ext cx="0" cy="0"/>
          <a:chOff x="0" y="0"/>
          <a:chExt cx="0" cy="0"/>
        </a:xfrm>
      </p:grpSpPr>
      <p:cxnSp>
        <p:nvCxnSpPr>
          <p:cNvPr id="3145728"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586"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587" name="矩形 8"/>
          <p:cNvSpPr/>
          <p:nvPr/>
        </p:nvSpPr>
        <p:spPr>
          <a:xfrm>
            <a:off x="4839908" y="360294"/>
            <a:ext cx="7248325" cy="620725"/>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88" name="文本框 7" descr="#"/>
          <p:cNvSpPr txBox="1"/>
          <p:nvPr/>
        </p:nvSpPr>
        <p:spPr>
          <a:xfrm>
            <a:off x="5115940" y="131940"/>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589"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590"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591"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592"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3"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594"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595" name=""/>
          <p:cNvSpPr txBox="1"/>
          <p:nvPr/>
        </p:nvSpPr>
        <p:spPr>
          <a:xfrm>
            <a:off x="4839908" y="1090010"/>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52" name=""/>
          <p:cNvPicPr>
            <a:picLocks/>
          </p:cNvPicPr>
          <p:nvPr/>
        </p:nvPicPr>
        <p:blipFill>
          <a:blip xmlns:r="http://schemas.openxmlformats.org/officeDocument/2006/relationships" r:embed="rId2"/>
          <a:stretch>
            <a:fillRect/>
          </a:stretch>
        </p:blipFill>
        <p:spPr>
          <a:xfrm rot="0">
            <a:off x="74039" y="670656"/>
            <a:ext cx="3946623" cy="5851949"/>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0"/>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95" name=""/>
        <p:cNvGrpSpPr/>
        <p:nvPr/>
      </p:nvGrpSpPr>
      <p:grpSpPr>
        <a:xfrm>
          <a:off x="0" y="0"/>
          <a:ext cx="0" cy="0"/>
          <a:chOff x="0" y="0"/>
          <a:chExt cx="0" cy="0"/>
        </a:xfrm>
      </p:grpSpPr>
      <p:cxnSp>
        <p:nvCxnSpPr>
          <p:cNvPr id="3145729"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596"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597"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8"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599"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600"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601"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602"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3"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604"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605"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53"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606" name=""/>
          <p:cNvSpPr txBox="1"/>
          <p:nvPr/>
        </p:nvSpPr>
        <p:spPr>
          <a:xfrm>
            <a:off x="231093" y="1092269"/>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600">
        <p14:conveyor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97" name=""/>
        <p:cNvGrpSpPr/>
        <p:nvPr/>
      </p:nvGrpSpPr>
      <p:grpSpPr>
        <a:xfrm>
          <a:off x="0" y="0"/>
          <a:ext cx="0" cy="0"/>
          <a:chOff x="0" y="0"/>
          <a:chExt cx="0" cy="0"/>
        </a:xfrm>
      </p:grpSpPr>
      <p:cxnSp>
        <p:nvCxnSpPr>
          <p:cNvPr id="3145731"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617"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618"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9"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620"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621"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622"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623"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4"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625"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626"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54"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627"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628" name=""/>
          <p:cNvSpPr txBox="1"/>
          <p:nvPr/>
        </p:nvSpPr>
        <p:spPr>
          <a:xfrm>
            <a:off x="0" y="1089796"/>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prism dir="l" isContent="1" isInverted="0"/>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99" name=""/>
        <p:cNvGrpSpPr/>
        <p:nvPr/>
      </p:nvGrpSpPr>
      <p:grpSpPr>
        <a:xfrm>
          <a:off x="0" y="0"/>
          <a:ext cx="0" cy="0"/>
          <a:chOff x="0" y="0"/>
          <a:chExt cx="0" cy="0"/>
        </a:xfrm>
      </p:grpSpPr>
      <p:cxnSp>
        <p:nvCxnSpPr>
          <p:cNvPr id="3145733"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639"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640"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41"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642"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643"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644"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645"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46"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647"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648"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55"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649"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650"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651" name=""/>
          <p:cNvSpPr txBox="1"/>
          <p:nvPr/>
        </p:nvSpPr>
        <p:spPr>
          <a:xfrm>
            <a:off x="0" y="914238"/>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3400">
        <p14:reveal dir="l" thruBlk="0"/>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10" name=""/>
        <p:cNvGrpSpPr/>
        <p:nvPr/>
      </p:nvGrpSpPr>
      <p:grpSpPr>
        <a:xfrm>
          <a:off x="0" y="0"/>
          <a:ext cx="0" cy="0"/>
          <a:chOff x="0" y="0"/>
          <a:chExt cx="0" cy="0"/>
        </a:xfrm>
      </p:grpSpPr>
      <p:cxnSp>
        <p:nvCxnSpPr>
          <p:cNvPr id="3145747"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757"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758"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59"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760"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761"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762"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763"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64"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765"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766"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57"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767"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768"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769"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770" name=""/>
          <p:cNvSpPr txBox="1"/>
          <p:nvPr/>
        </p:nvSpPr>
        <p:spPr>
          <a:xfrm>
            <a:off x="271031" y="873167"/>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2000">
        <p14:ferris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11" name=""/>
        <p:cNvGrpSpPr/>
        <p:nvPr/>
      </p:nvGrpSpPr>
      <p:grpSpPr>
        <a:xfrm>
          <a:off x="0" y="0"/>
          <a:ext cx="0" cy="0"/>
          <a:chOff x="0" y="0"/>
          <a:chExt cx="0" cy="0"/>
        </a:xfrm>
      </p:grpSpPr>
      <p:cxnSp>
        <p:nvCxnSpPr>
          <p:cNvPr id="3145748"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771"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772"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73"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774"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775"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776"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777"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78"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779"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780"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58"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781"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782"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783"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784" name=""/>
          <p:cNvSpPr txBox="1"/>
          <p:nvPr/>
        </p:nvSpPr>
        <p:spPr>
          <a:xfrm>
            <a:off x="1826010" y="-8218057"/>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pic>
        <p:nvPicPr>
          <p:cNvPr id="2097159" name=""/>
          <p:cNvPicPr>
            <a:picLocks/>
          </p:cNvPicPr>
          <p:nvPr/>
        </p:nvPicPr>
        <p:blipFill>
          <a:blip xmlns:r="http://schemas.openxmlformats.org/officeDocument/2006/relationships" r:embed="rId3"/>
          <a:stretch>
            <a:fillRect/>
          </a:stretch>
        </p:blipFill>
        <p:spPr>
          <a:xfrm rot="0">
            <a:off x="4170813" y="1280141"/>
            <a:ext cx="3620138" cy="5765246"/>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0"/>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12" name=""/>
        <p:cNvGrpSpPr/>
        <p:nvPr/>
      </p:nvGrpSpPr>
      <p:grpSpPr>
        <a:xfrm>
          <a:off x="0" y="0"/>
          <a:ext cx="0" cy="0"/>
          <a:chOff x="0" y="0"/>
          <a:chExt cx="0" cy="0"/>
        </a:xfrm>
      </p:grpSpPr>
      <p:cxnSp>
        <p:nvCxnSpPr>
          <p:cNvPr id="3145749"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785"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786"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87"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788"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789"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790"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791"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2"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793"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794"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60"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795"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796"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797"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798" name=""/>
          <p:cNvSpPr txBox="1"/>
          <p:nvPr/>
        </p:nvSpPr>
        <p:spPr>
          <a:xfrm>
            <a:off x="772295" y="-7536013"/>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799" name=""/>
          <p:cNvSpPr txBox="1"/>
          <p:nvPr/>
        </p:nvSpPr>
        <p:spPr>
          <a:xfrm>
            <a:off x="693925" y="1938741"/>
            <a:ext cx="10649992" cy="4422139"/>
          </a:xfrm>
          <a:prstGeom prst="rect"/>
        </p:spPr>
        <p:txBody>
          <a:bodyPr rtlCol="0" wrap="square">
            <a:spAutoFit/>
          </a:bodyPr>
          <a:p>
            <a:r>
              <a:rPr sz="2800" lang="zh-CN">
                <a:solidFill>
                  <a:srgbClr val="000000"/>
                </a:solidFill>
              </a:rPr>
              <a:t>2006年11月12日，"共工滔天"与"摽有梅"在上海举办周制士婚礼，为当代依古礼举办婚礼的第一对新人，他们的婚礼更是成为了后来很多汉式婚礼的模板。
2006年11月19日，全国汉友聚集江阴文庙祭祀在江阴八十一日中为抵抗清朝剃发易服令，以抗清三公--阎应元、陈明遇、冯厚敦为代表的江阴殉国同胞。这是自此以后每年江阴祭祀抗清三公的开端，也展开了全国各地祭祀活动的序幕。
2006年12月17日，全国第一家品牌汉服实体店"重回汉唐"成立。实体店位于成都文殊坊金马巷，经营各种款式汉服。</a:t>
            </a:r>
            <a:endParaRPr sz="2800" lang="zh-CN">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0"/>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13" name=""/>
        <p:cNvGrpSpPr/>
        <p:nvPr/>
      </p:nvGrpSpPr>
      <p:grpSpPr>
        <a:xfrm>
          <a:off x="0" y="0"/>
          <a:ext cx="0" cy="0"/>
          <a:chOff x="0" y="0"/>
          <a:chExt cx="0" cy="0"/>
        </a:xfrm>
      </p:grpSpPr>
      <p:cxnSp>
        <p:nvCxnSpPr>
          <p:cNvPr id="3145750"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800"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01"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2"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803"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804"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805"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806"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7"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808"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809"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61"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810"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811"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812"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813" name=""/>
          <p:cNvSpPr txBox="1"/>
          <p:nvPr/>
        </p:nvSpPr>
        <p:spPr>
          <a:xfrm>
            <a:off x="3815009" y="-7787527"/>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814" name=""/>
          <p:cNvSpPr txBox="1"/>
          <p:nvPr/>
        </p:nvSpPr>
        <p:spPr>
          <a:xfrm>
            <a:off x="901534" y="1683393"/>
            <a:ext cx="10590367" cy="4028440"/>
          </a:xfrm>
          <a:prstGeom prst="rect"/>
        </p:spPr>
        <p:txBody>
          <a:bodyPr rtlCol="0" wrap="square">
            <a:spAutoFit/>
          </a:bodyPr>
          <a:p>
            <a:r>
              <a:rPr sz="2800" lang="zh-CN">
                <a:solidFill>
                  <a:srgbClr val="000000"/>
                </a:solidFill>
              </a:rPr>
              <a:t>
2007年
2007年3月11日，两会期间，全国政协委员叶宏明即提议，确立"汉服"为"国服";全国人大代表刘明华则建议，应在中国的博士、硕士、学士三大学位授予时，穿着汉服式样的中国式学位服。这是汉服第一次进入全国两会议案。
2007年3月24日，国内首家汉文化餐厅"汉风食邑"在北京开张，店内的顾客都是身穿汉服就餐。</a:t>
            </a:r>
            <a:endParaRPr sz="2800" lang="zh-CN">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0"/>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14" name=""/>
        <p:cNvGrpSpPr/>
        <p:nvPr/>
      </p:nvGrpSpPr>
      <p:grpSpPr>
        <a:xfrm>
          <a:off x="0" y="0"/>
          <a:ext cx="0" cy="0"/>
          <a:chOff x="0" y="0"/>
          <a:chExt cx="0" cy="0"/>
        </a:xfrm>
      </p:grpSpPr>
      <p:cxnSp>
        <p:nvCxnSpPr>
          <p:cNvPr id="3145751"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815"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16"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7"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818"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819"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820"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821"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2"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823"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824"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62"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825"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826"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827"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828" name=""/>
          <p:cNvSpPr txBox="1"/>
          <p:nvPr/>
        </p:nvSpPr>
        <p:spPr>
          <a:xfrm>
            <a:off x="3815009" y="-7787527"/>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829" name=""/>
          <p:cNvSpPr txBox="1"/>
          <p:nvPr/>
        </p:nvSpPr>
        <p:spPr>
          <a:xfrm>
            <a:off x="3458788" y="-5800621"/>
            <a:ext cx="10590367" cy="4028440"/>
          </a:xfrm>
          <a:prstGeom prst="rect"/>
        </p:spPr>
        <p:txBody>
          <a:bodyPr rtlCol="0" wrap="square">
            <a:spAutoFit/>
          </a:bodyPr>
          <a:p>
            <a:r>
              <a:rPr sz="2800" lang="zh-CN">
                <a:solidFill>
                  <a:srgbClr val="000000"/>
                </a:solidFill>
              </a:rPr>
              <a:t>
2007年
2007年3月11日，两会期间，全国政协委员叶宏明即提议，确立"汉服"为"国服";全国人大代表刘明华则建议，应在中国的博士、硕士、学士三大学位授予时，穿着汉服式样的中国式学位服。这是汉服第一次进入全国两会议案。
2007年3月24日，国内首家汉文化餐厅"汉风食邑"在北京开张，店内的顾客都是身穿汉服就餐。</a:t>
            </a:r>
            <a:endParaRPr sz="2800" lang="zh-CN">
              <a:solidFill>
                <a:srgbClr val="000000"/>
              </a:solidFill>
            </a:endParaRPr>
          </a:p>
        </p:txBody>
      </p:sp>
      <p:sp>
        <p:nvSpPr>
          <p:cNvPr id="1048830" name=""/>
          <p:cNvSpPr txBox="1"/>
          <p:nvPr/>
        </p:nvSpPr>
        <p:spPr>
          <a:xfrm>
            <a:off x="7083147" y="-154463104"/>
            <a:ext cx="4572000" cy="485120"/>
          </a:xfrm>
          <a:prstGeom prst="rect"/>
        </p:spPr>
        <p:txBody>
          <a:bodyPr rtlCol="0" wrap="square">
            <a:spAutoFit/>
          </a:bodyPr>
          <a:p>
            <a:endParaRPr sz="2800" lang="zh-CN">
              <a:solidFill>
                <a:srgbClr val="000000"/>
              </a:solidFill>
            </a:endParaRPr>
          </a:p>
        </p:txBody>
      </p:sp>
      <p:sp>
        <p:nvSpPr>
          <p:cNvPr id="1048831" name=""/>
          <p:cNvSpPr txBox="1"/>
          <p:nvPr/>
        </p:nvSpPr>
        <p:spPr>
          <a:xfrm>
            <a:off x="62770" y="1287439"/>
            <a:ext cx="12150001" cy="5603240"/>
          </a:xfrm>
          <a:prstGeom prst="rect"/>
        </p:spPr>
        <p:txBody>
          <a:bodyPr rtlCol="0" wrap="square">
            <a:spAutoFit/>
          </a:bodyPr>
          <a:p>
            <a:r>
              <a:rPr sz="2800" lang="zh-CN">
                <a:solidFill>
                  <a:srgbClr val="000000"/>
                </a:solidFill>
              </a:rPr>
              <a:t>2007年4月5日清明，天涯社区、汉网、秋雁文学社区等20余家知名网站联合发布倡议书，建议2008年奥运会采用我国传统的服饰礼仪--"深衣"作为北京奥运会礼仪服饰，并将汉族传统服饰汉服作为中国代表团汉族成员的参会服饰。
2007年4月19日，北京的小丰是首位见诸于报章的，穿汉服过日常生活的人。
2007年5月，福建汉服天下经文化局批准成立，民政局正式核准登记。成为全国首个官方认可的汉服文化协会。
2007年10月28日，汉服吧吧主"溪山琴况"(天风环佩)因心疾去世，享年三十岁。溪山琴况一生为汉服做出无数贡献。
2007年12月2日，江阴祭。</a:t>
            </a:r>
            <a:endParaRPr sz="2800" lang="zh-CN">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0"/>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15" name=""/>
        <p:cNvGrpSpPr/>
        <p:nvPr/>
      </p:nvGrpSpPr>
      <p:grpSpPr>
        <a:xfrm>
          <a:off x="0" y="0"/>
          <a:ext cx="0" cy="0"/>
          <a:chOff x="0" y="0"/>
          <a:chExt cx="0" cy="0"/>
        </a:xfrm>
      </p:grpSpPr>
      <p:cxnSp>
        <p:nvCxnSpPr>
          <p:cNvPr id="3145752"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832"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33"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4"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835"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836"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837"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838"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9"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840"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841"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63"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842"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843"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844"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845" name=""/>
          <p:cNvSpPr txBox="1"/>
          <p:nvPr/>
        </p:nvSpPr>
        <p:spPr>
          <a:xfrm>
            <a:off x="3815009" y="-7787527"/>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846" name=""/>
          <p:cNvSpPr txBox="1"/>
          <p:nvPr/>
        </p:nvSpPr>
        <p:spPr>
          <a:xfrm>
            <a:off x="1180123" y="-7108202"/>
            <a:ext cx="10590367" cy="4028440"/>
          </a:xfrm>
          <a:prstGeom prst="rect"/>
        </p:spPr>
        <p:txBody>
          <a:bodyPr rtlCol="0" wrap="square">
            <a:spAutoFit/>
          </a:bodyPr>
          <a:p>
            <a:r>
              <a:rPr sz="2800" lang="zh-CN">
                <a:solidFill>
                  <a:srgbClr val="000000"/>
                </a:solidFill>
              </a:rPr>
              <a:t>
2007年
2007年3月11日，两会期间，全国政协委员叶宏明即提议，确立"汉服"为"国服";全国人大代表刘明华则建议，应在中国的博士、硕士、学士三大学位授予时，穿着汉服式样的中国式学位服。这是汉服第一次进入全国两会议案。
2007年3月24日，国内首家汉文化餐厅"汉风食邑"在北京开张，店内的顾客都是身穿汉服就餐。</a:t>
            </a:r>
            <a:endParaRPr sz="2800" lang="zh-CN">
              <a:solidFill>
                <a:srgbClr val="000000"/>
              </a:solidFill>
            </a:endParaRPr>
          </a:p>
        </p:txBody>
      </p:sp>
      <p:pic>
        <p:nvPicPr>
          <p:cNvPr id="2097164" name=""/>
          <p:cNvPicPr>
            <a:picLocks/>
          </p:cNvPicPr>
          <p:nvPr/>
        </p:nvPicPr>
        <p:blipFill>
          <a:blip xmlns:r="http://schemas.openxmlformats.org/officeDocument/2006/relationships" r:embed="rId3"/>
          <a:stretch>
            <a:fillRect/>
          </a:stretch>
        </p:blipFill>
        <p:spPr>
          <a:xfrm rot="0">
            <a:off x="1844594" y="1298474"/>
            <a:ext cx="8501060" cy="5279896"/>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0"/>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16" name=""/>
        <p:cNvGrpSpPr/>
        <p:nvPr/>
      </p:nvGrpSpPr>
      <p:grpSpPr>
        <a:xfrm>
          <a:off x="0" y="0"/>
          <a:ext cx="0" cy="0"/>
          <a:chOff x="0" y="0"/>
          <a:chExt cx="0" cy="0"/>
        </a:xfrm>
      </p:grpSpPr>
      <p:cxnSp>
        <p:nvCxnSpPr>
          <p:cNvPr id="3145753"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847"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48"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9"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850"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851"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852"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853"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4"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855"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856"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65"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857"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858"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859"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860" name=""/>
          <p:cNvSpPr txBox="1"/>
          <p:nvPr/>
        </p:nvSpPr>
        <p:spPr>
          <a:xfrm>
            <a:off x="3815009" y="-7787527"/>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861" name=""/>
          <p:cNvSpPr txBox="1"/>
          <p:nvPr/>
        </p:nvSpPr>
        <p:spPr>
          <a:xfrm>
            <a:off x="2129223" y="-5708180"/>
            <a:ext cx="10590367" cy="4028440"/>
          </a:xfrm>
          <a:prstGeom prst="rect"/>
        </p:spPr>
        <p:txBody>
          <a:bodyPr rtlCol="0" wrap="square">
            <a:spAutoFit/>
          </a:bodyPr>
          <a:p>
            <a:r>
              <a:rPr sz="2800" lang="zh-CN">
                <a:solidFill>
                  <a:srgbClr val="000000"/>
                </a:solidFill>
              </a:rPr>
              <a:t>
2007年
2007年3月11日，两会期间，全国政协委员叶宏明即提议，确立"汉服"为"国服";全国人大代表刘明华则建议，应在中国的博士、硕士、学士三大学位授予时，穿着汉服式样的中国式学位服。这是汉服第一次进入全国两会议案。
2007年3月24日，国内首家汉文化餐厅"汉风食邑"在北京开张，店内的顾客都是身穿汉服就餐。</a:t>
            </a:r>
            <a:endParaRPr sz="2800" lang="zh-CN">
              <a:solidFill>
                <a:srgbClr val="000000"/>
              </a:solidFill>
            </a:endParaRPr>
          </a:p>
        </p:txBody>
      </p:sp>
      <p:sp>
        <p:nvSpPr>
          <p:cNvPr id="1048862" name=""/>
          <p:cNvSpPr txBox="1"/>
          <p:nvPr/>
        </p:nvSpPr>
        <p:spPr>
          <a:xfrm>
            <a:off x="1854555" y="1477906"/>
            <a:ext cx="9268222" cy="4815840"/>
          </a:xfrm>
          <a:prstGeom prst="rect"/>
        </p:spPr>
        <p:txBody>
          <a:bodyPr rtlCol="0" wrap="square">
            <a:spAutoFit/>
          </a:bodyPr>
          <a:p>
            <a:r>
              <a:rPr sz="2800" lang="zh-CN">
                <a:solidFill>
                  <a:srgbClr val="000000"/>
                </a:solidFill>
              </a:rPr>
              <a:t>2008年
2008年1月23日，第一本反映汉服运动的书籍--《汉服》正式出版。
第六届刘氏联谊大会各地宗亲祭祀汉高祖
2008年2月20日，首部汉服图片电影《三世书》隆重登场。
2008年4月27日，在韩国汉城，同袍陈小末穿汉服守护奥运圣火，掀起了海内外同袍穿汉民族传统服装迎奥运圣火的序幕</a:t>
            </a:r>
            <a:endParaRPr sz="2800" lang="zh-CN">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0"/>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17" name=""/>
        <p:cNvGrpSpPr/>
        <p:nvPr/>
      </p:nvGrpSpPr>
      <p:grpSpPr>
        <a:xfrm>
          <a:off x="0" y="0"/>
          <a:ext cx="0" cy="0"/>
          <a:chOff x="0" y="0"/>
          <a:chExt cx="0" cy="0"/>
        </a:xfrm>
      </p:grpSpPr>
      <p:cxnSp>
        <p:nvCxnSpPr>
          <p:cNvPr id="3145754"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863"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64"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65"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866"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867"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868"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869"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70"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871"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872"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66"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873"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874"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875"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876" name=""/>
          <p:cNvSpPr txBox="1"/>
          <p:nvPr/>
        </p:nvSpPr>
        <p:spPr>
          <a:xfrm>
            <a:off x="3815009" y="-7787527"/>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877" name=""/>
          <p:cNvSpPr txBox="1"/>
          <p:nvPr/>
        </p:nvSpPr>
        <p:spPr>
          <a:xfrm>
            <a:off x="2129224" y="-4634222"/>
            <a:ext cx="10590367" cy="4028440"/>
          </a:xfrm>
          <a:prstGeom prst="rect"/>
        </p:spPr>
        <p:txBody>
          <a:bodyPr rtlCol="0" wrap="square">
            <a:spAutoFit/>
          </a:bodyPr>
          <a:p>
            <a:r>
              <a:rPr sz="2800" lang="zh-CN">
                <a:solidFill>
                  <a:srgbClr val="000000"/>
                </a:solidFill>
              </a:rPr>
              <a:t>
2007年
2007年3月11日，两会期间，全国政协委员叶宏明即提议，确立"汉服"为"国服";全国人大代表刘明华则建议，应在中国的博士、硕士、学士三大学位授予时，穿着汉服式样的中国式学位服。这是汉服第一次进入全国两会议案。
2007年3月24日，国内首家汉文化餐厅"汉风食邑"在北京开张，店内的顾客都是身穿汉服就餐。</a:t>
            </a:r>
            <a:endParaRPr sz="2800" lang="zh-CN">
              <a:solidFill>
                <a:srgbClr val="000000"/>
              </a:solidFill>
            </a:endParaRPr>
          </a:p>
        </p:txBody>
      </p:sp>
      <p:sp>
        <p:nvSpPr>
          <p:cNvPr id="1048878" name=""/>
          <p:cNvSpPr txBox="1"/>
          <p:nvPr/>
        </p:nvSpPr>
        <p:spPr>
          <a:xfrm>
            <a:off x="2426172" y="-8968627"/>
            <a:ext cx="4572000" cy="7178040"/>
          </a:xfrm>
          <a:prstGeom prst="rect"/>
        </p:spPr>
        <p:txBody>
          <a:bodyPr rtlCol="0" wrap="square">
            <a:spAutoFit/>
          </a:bodyPr>
          <a:p>
            <a:r>
              <a:rPr sz="2800" lang="zh-CN">
                <a:solidFill>
                  <a:srgbClr val="000000"/>
                </a:solidFill>
              </a:rPr>
              <a:t>2008年
2008年1月23日，第一本反映汉服运动的书籍--《汉服》正式出版。
第六届刘氏联谊大会各地宗亲祭祀汉高祖
2008年2月20日，首部汉服图片电影《三世书》隆重登场。
2008年4月27日，在韩国汉城，同袍陈小末穿汉服守护奥运圣火，掀起了海内外同袍穿汉民族传统服装迎奥运圣火的序幕</a:t>
            </a:r>
            <a:endParaRPr sz="2800" lang="zh-CN">
              <a:solidFill>
                <a:srgbClr val="000000"/>
              </a:solidFill>
            </a:endParaRPr>
          </a:p>
        </p:txBody>
      </p:sp>
      <p:pic>
        <p:nvPicPr>
          <p:cNvPr id="2097167" name=""/>
          <p:cNvPicPr>
            <a:picLocks/>
          </p:cNvPicPr>
          <p:nvPr/>
        </p:nvPicPr>
        <p:blipFill>
          <a:blip xmlns:r="http://schemas.openxmlformats.org/officeDocument/2006/relationships" r:embed="rId3"/>
          <a:stretch>
            <a:fillRect/>
          </a:stretch>
        </p:blipFill>
        <p:spPr>
          <a:xfrm rot="0">
            <a:off x="2608585" y="1790536"/>
            <a:ext cx="6974831" cy="4553341"/>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0"/>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18" name=""/>
        <p:cNvGrpSpPr/>
        <p:nvPr/>
      </p:nvGrpSpPr>
      <p:grpSpPr>
        <a:xfrm>
          <a:off x="0" y="0"/>
          <a:ext cx="0" cy="0"/>
          <a:chOff x="0" y="0"/>
          <a:chExt cx="0" cy="0"/>
        </a:xfrm>
      </p:grpSpPr>
      <p:cxnSp>
        <p:nvCxnSpPr>
          <p:cNvPr id="3145755"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879"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80"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81"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882"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883"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884"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885"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86"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887"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888"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68"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889"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890"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891"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892" name=""/>
          <p:cNvSpPr txBox="1"/>
          <p:nvPr/>
        </p:nvSpPr>
        <p:spPr>
          <a:xfrm>
            <a:off x="3815009" y="-7787527"/>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893" name=""/>
          <p:cNvSpPr txBox="1"/>
          <p:nvPr/>
        </p:nvSpPr>
        <p:spPr>
          <a:xfrm>
            <a:off x="843080" y="-6089473"/>
            <a:ext cx="10590367" cy="4028440"/>
          </a:xfrm>
          <a:prstGeom prst="rect"/>
        </p:spPr>
        <p:txBody>
          <a:bodyPr rtlCol="0" wrap="square">
            <a:spAutoFit/>
          </a:bodyPr>
          <a:p>
            <a:r>
              <a:rPr sz="2800" lang="zh-CN">
                <a:solidFill>
                  <a:srgbClr val="000000"/>
                </a:solidFill>
              </a:rPr>
              <a:t>
2007年
2007年3月11日，两会期间，全国政协委员叶宏明即提议，确立"汉服"为"国服";全国人大代表刘明华则建议，应在中国的博士、硕士、学士三大学位授予时，穿着汉服式样的中国式学位服。这是汉服第一次进入全国两会议案。
2007年3月24日，国内首家汉文化餐厅"汉风食邑"在北京开张，店内的顾客都是身穿汉服就餐。</a:t>
            </a:r>
            <a:endParaRPr sz="2800" lang="zh-CN">
              <a:solidFill>
                <a:srgbClr val="000000"/>
              </a:solidFill>
            </a:endParaRPr>
          </a:p>
        </p:txBody>
      </p:sp>
      <p:sp>
        <p:nvSpPr>
          <p:cNvPr id="1048894" name=""/>
          <p:cNvSpPr txBox="1"/>
          <p:nvPr/>
        </p:nvSpPr>
        <p:spPr>
          <a:xfrm>
            <a:off x="155623" y="768527"/>
            <a:ext cx="12036377" cy="7178041"/>
          </a:xfrm>
          <a:prstGeom prst="rect"/>
        </p:spPr>
        <p:txBody>
          <a:bodyPr rtlCol="0" wrap="square">
            <a:spAutoFit/>
          </a:bodyPr>
          <a:p>
            <a:r>
              <a:rPr sz="2800" lang="zh-CN">
                <a:solidFill>
                  <a:srgbClr val="000000"/>
                </a:solidFill>
              </a:rPr>
              <a:t>
2008年5月4日，马来西亚第一届华夏文化生活营圆满落幕，宋豫人前往指导。枫中之人等汉人着汉服行汉礼，学华夏文明
2008年6月13日，广汉会歌舞兴趣小组网络召集，是首个把汉服与汉舞完美结合推广的社团。
2008年9月21日，来自我国各省以及马来西亚、菲律宾、新加坡、缅甸、汶莱、加拿大、法国等海内外30多个国家和地区的1200多名刘氏宗亲代表汇集古都长安参加世界第六届刘氏联谊大会，着汉服共祭汉高祖刘邦，同时举行纪念汉长安城建城2210周年大典。
2008年12月，在原上海团队的基础上成立了华夏复社，以"大汉之风"为负责人。华夏复社是历史最久，最有战斗力，最不畏强暴，也最有开拓力和创新力的团队。
2008年12月22日，全国首部汉服题材电视短剧《谁是你的梦》在成都电视台都市生活频道《成都情事》栏目播出。</a:t>
            </a:r>
            <a:endParaRPr sz="2800" lang="zh-CN">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0"/>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19" name=""/>
        <p:cNvGrpSpPr/>
        <p:nvPr/>
      </p:nvGrpSpPr>
      <p:grpSpPr>
        <a:xfrm>
          <a:off x="0" y="0"/>
          <a:ext cx="0" cy="0"/>
          <a:chOff x="0" y="0"/>
          <a:chExt cx="0" cy="0"/>
        </a:xfrm>
      </p:grpSpPr>
      <p:cxnSp>
        <p:nvCxnSpPr>
          <p:cNvPr id="3145756"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895"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896"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97"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898"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899"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900"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901"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2"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903"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904"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69"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905"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906"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907"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908" name=""/>
          <p:cNvSpPr txBox="1"/>
          <p:nvPr/>
        </p:nvSpPr>
        <p:spPr>
          <a:xfrm>
            <a:off x="3815009" y="-7787527"/>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909" name=""/>
          <p:cNvSpPr txBox="1"/>
          <p:nvPr/>
        </p:nvSpPr>
        <p:spPr>
          <a:xfrm>
            <a:off x="3815008" y="-7589672"/>
            <a:ext cx="10590367" cy="4028440"/>
          </a:xfrm>
          <a:prstGeom prst="rect"/>
        </p:spPr>
        <p:txBody>
          <a:bodyPr rtlCol="0" wrap="square">
            <a:spAutoFit/>
          </a:bodyPr>
          <a:p>
            <a:r>
              <a:rPr sz="2800" lang="zh-CN">
                <a:solidFill>
                  <a:srgbClr val="000000"/>
                </a:solidFill>
              </a:rPr>
              <a:t>
2007年
2007年3月11日，两会期间，全国政协委员叶宏明即提议，确立"汉服"为"国服";全国人大代表刘明华则建议，应在中国的博士、硕士、学士三大学位授予时，穿着汉服式样的中国式学位服。这是汉服第一次进入全国两会议案。
2007年3月24日，国内首家汉文化餐厅"汉风食邑"在北京开张，店内的顾客都是身穿汉服就餐。</a:t>
            </a:r>
            <a:endParaRPr sz="2800" lang="zh-CN">
              <a:solidFill>
                <a:srgbClr val="000000"/>
              </a:solidFill>
            </a:endParaRPr>
          </a:p>
        </p:txBody>
      </p:sp>
      <p:sp>
        <p:nvSpPr>
          <p:cNvPr id="1048910" name=""/>
          <p:cNvSpPr txBox="1"/>
          <p:nvPr/>
        </p:nvSpPr>
        <p:spPr>
          <a:xfrm>
            <a:off x="2393136" y="1075784"/>
            <a:ext cx="7777350" cy="4053840"/>
          </a:xfrm>
          <a:prstGeom prst="rect"/>
        </p:spPr>
        <p:txBody>
          <a:bodyPr rtlCol="0" wrap="square">
            <a:spAutoFit/>
          </a:bodyPr>
          <a:p>
            <a:r>
              <a:rPr sz="4800" lang="zh-CN">
                <a:solidFill>
                  <a:srgbClr val="000000"/>
                </a:solidFill>
              </a:rPr>
              <a:t>
2008年12月22日，全国首部汉服题材电视短剧《谁是你的梦》在成都电视台都市生活频道《成都情事》栏目播出。</a:t>
            </a:r>
            <a:endParaRPr sz="4800" lang="zh-CN">
              <a:solidFill>
                <a:srgbClr val="000000"/>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0"/>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20" name=""/>
        <p:cNvGrpSpPr/>
        <p:nvPr/>
      </p:nvGrpSpPr>
      <p:grpSpPr>
        <a:xfrm>
          <a:off x="0" y="0"/>
          <a:ext cx="0" cy="0"/>
          <a:chOff x="0" y="0"/>
          <a:chExt cx="0" cy="0"/>
        </a:xfrm>
      </p:grpSpPr>
      <p:cxnSp>
        <p:nvCxnSpPr>
          <p:cNvPr id="3145757"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911"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12"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3"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914"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915"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916"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917"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8"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919"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920"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70"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921"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922"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923"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924" name=""/>
          <p:cNvSpPr txBox="1"/>
          <p:nvPr/>
        </p:nvSpPr>
        <p:spPr>
          <a:xfrm>
            <a:off x="3815009" y="-8218057"/>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925" name=""/>
          <p:cNvSpPr txBox="1"/>
          <p:nvPr/>
        </p:nvSpPr>
        <p:spPr>
          <a:xfrm>
            <a:off x="877175" y="1287439"/>
            <a:ext cx="10521192" cy="4815840"/>
          </a:xfrm>
          <a:prstGeom prst="rect"/>
        </p:spPr>
        <p:txBody>
          <a:bodyPr rtlCol="0" wrap="square">
            <a:spAutoFit/>
          </a:bodyPr>
          <a:p>
            <a:r>
              <a:rPr sz="2800" lang="zh-CN">
                <a:solidFill>
                  <a:srgbClr val="000000"/>
                </a:solidFill>
              </a:rPr>
              <a:t>
2009年
2009年3月7日，英国同袍聚会，以巡游方式宣传汉服。是第一次被报道的海外汉服宣传事件，也拉开了全球汉服运动的序幕。
2009年3月25日，明华堂新品发布。提出汉族民族礼服的新概念，将传统与考究的礼服融合于时尚，并且每一处制作都真实的来自历史。
2009年5月28日，四川成都民间举办的端午节，签到人数达195人，活动超过240人，观礼人数超过400。是汉服活动规模最大的一次。</a:t>
            </a:r>
            <a:endParaRPr sz="2800" lang="zh-CN">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1200">
        <p14:prism dir="l" isContent="0" isInverted="0"/>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21" name=""/>
        <p:cNvGrpSpPr/>
        <p:nvPr/>
      </p:nvGrpSpPr>
      <p:grpSpPr>
        <a:xfrm>
          <a:off x="0" y="0"/>
          <a:ext cx="0" cy="0"/>
          <a:chOff x="0" y="0"/>
          <a:chExt cx="0" cy="0"/>
        </a:xfrm>
      </p:grpSpPr>
      <p:cxnSp>
        <p:nvCxnSpPr>
          <p:cNvPr id="3145758"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926"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27"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8"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929"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930"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931"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932"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3"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934"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935"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71"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936"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937"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938"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939" name=""/>
          <p:cNvSpPr txBox="1"/>
          <p:nvPr/>
        </p:nvSpPr>
        <p:spPr>
          <a:xfrm>
            <a:off x="1373295" y="-6208134"/>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940" name=""/>
          <p:cNvSpPr txBox="1"/>
          <p:nvPr/>
        </p:nvSpPr>
        <p:spPr>
          <a:xfrm>
            <a:off x="-34477" y="793307"/>
            <a:ext cx="12030720" cy="5603241"/>
          </a:xfrm>
          <a:prstGeom prst="rect"/>
        </p:spPr>
        <p:txBody>
          <a:bodyPr rtlCol="0" wrap="square">
            <a:spAutoFit/>
          </a:bodyPr>
          <a:p>
            <a:r>
              <a:rPr sz="2800" lang="zh-CN">
                <a:solidFill>
                  <a:srgbClr val="000000"/>
                </a:solidFill>
              </a:rPr>
              <a:t>
2009年6月1日，浙江理工大学学生自制汉服学士服，为首次媒体报道实践汉服毕业照。
2009年8月10日，2009年首届56个民族之花选拔大赛上，兴汉届集体为汉服选手投票，"兰芷芳兮"、"咪小咪"、"美泪"分别取得网络票数第一名、第三名、第四名的战绩，由"兰芷芳兮"代言汉族之花参加第十一届亚洲艺术节。
2009年8月12日，西南大学学生制作了片长43分7秒的汉服短片《汉家衣裳》，这也是首部汉服运动宣传短片。
2009年10月28日，"中国装束复原小组"花费两年时间，复原汉、唐、东晋三套衣裳。
2009年12月8日，江阴祭。</a:t>
            </a:r>
            <a:endParaRPr sz="2800" lang="zh-CN">
              <a:solidFill>
                <a:srgbClr val="000000"/>
              </a:solidFill>
            </a:endParaRPr>
          </a:p>
        </p:txBody>
      </p: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22" name=""/>
        <p:cNvGrpSpPr/>
        <p:nvPr/>
      </p:nvGrpSpPr>
      <p:grpSpPr>
        <a:xfrm>
          <a:off x="0" y="0"/>
          <a:ext cx="0" cy="0"/>
          <a:chOff x="0" y="0"/>
          <a:chExt cx="0" cy="0"/>
        </a:xfrm>
      </p:grpSpPr>
      <p:cxnSp>
        <p:nvCxnSpPr>
          <p:cNvPr id="3145759"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941"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42"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3"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944"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945"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946"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947"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8"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949"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950"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72"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951"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952"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953"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954"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955" name=""/>
          <p:cNvSpPr txBox="1"/>
          <p:nvPr/>
        </p:nvSpPr>
        <p:spPr>
          <a:xfrm>
            <a:off x="96369" y="873168"/>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Tree>
  </p:cSld>
  <p:clrMapOvr>
    <a:masterClrMapping/>
  </p:clrMapOvr>
  <p:transition spd="slow">
    <p:wipe dir="l"/>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23" name=""/>
        <p:cNvGrpSpPr/>
        <p:nvPr/>
      </p:nvGrpSpPr>
      <p:grpSpPr>
        <a:xfrm>
          <a:off x="0" y="0"/>
          <a:ext cx="0" cy="0"/>
          <a:chOff x="0" y="0"/>
          <a:chExt cx="0" cy="0"/>
        </a:xfrm>
      </p:grpSpPr>
      <p:cxnSp>
        <p:nvCxnSpPr>
          <p:cNvPr id="3145760"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956"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57"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8"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959"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960"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961"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962"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3"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964"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965"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73"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966"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967"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968"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969"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970" name=""/>
          <p:cNvSpPr txBox="1"/>
          <p:nvPr/>
        </p:nvSpPr>
        <p:spPr>
          <a:xfrm>
            <a:off x="895626" y="-6640899"/>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8971" name=""/>
          <p:cNvSpPr txBox="1"/>
          <p:nvPr/>
        </p:nvSpPr>
        <p:spPr>
          <a:xfrm>
            <a:off x="895625" y="1075785"/>
            <a:ext cx="10630330" cy="5603240"/>
          </a:xfrm>
          <a:prstGeom prst="rect"/>
        </p:spPr>
        <p:txBody>
          <a:bodyPr rtlCol="0" wrap="square">
            <a:spAutoFit/>
          </a:bodyPr>
          <a:p>
            <a:r>
              <a:rPr sz="2800" lang="zh-CN">
                <a:solidFill>
                  <a:srgbClr val="000000"/>
                </a:solidFill>
              </a:rPr>
              <a:t>
2011年
2011年1月21日，百度网站的汉服贴吧会员突破30000人。
2011年2月3日，首届汉服春晚发布。
2011年8月31日，百度汉服吧会员突破40000人。
2011年10月6日，汉服吧会员突破50000人。
2011年11月27日，江阴祭。
2011年12月22日冬至，汉服吧会员突破60000人。</a:t>
            </a:r>
            <a:endParaRPr sz="2800" lang="zh-CN">
              <a:solidFill>
                <a:srgbClr val="000000"/>
              </a:solidFill>
            </a:endParaRPr>
          </a:p>
        </p:txBody>
      </p:sp>
    </p:spTree>
  </p:cSld>
  <p:clrMapOvr>
    <a:masterClrMapping/>
  </p:clrMapOvr>
  <p:transition spd="slow">
    <p:wipe dir="l"/>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24" name=""/>
        <p:cNvGrpSpPr/>
        <p:nvPr/>
      </p:nvGrpSpPr>
      <p:grpSpPr>
        <a:xfrm>
          <a:off x="0" y="0"/>
          <a:ext cx="0" cy="0"/>
          <a:chOff x="0" y="0"/>
          <a:chExt cx="0" cy="0"/>
        </a:xfrm>
      </p:grpSpPr>
      <p:cxnSp>
        <p:nvCxnSpPr>
          <p:cNvPr id="3145761"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972"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73"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4"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975"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976"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977"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978"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9"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980"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981"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74"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982"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983"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8984"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8985"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8986" name=""/>
          <p:cNvSpPr txBox="1"/>
          <p:nvPr/>
        </p:nvSpPr>
        <p:spPr>
          <a:xfrm>
            <a:off x="2136107" y="-8047913"/>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8987" name=""/>
          <p:cNvSpPr txBox="1"/>
          <p:nvPr/>
        </p:nvSpPr>
        <p:spPr>
          <a:xfrm>
            <a:off x="214246" y="1477906"/>
            <a:ext cx="11129670" cy="5209540"/>
          </a:xfrm>
          <a:prstGeom prst="rect"/>
        </p:spPr>
        <p:txBody>
          <a:bodyPr rtlCol="0" wrap="square">
            <a:spAutoFit/>
          </a:bodyPr>
          <a:p>
            <a:r>
              <a:rPr sz="2800" lang="zh-CN">
                <a:solidFill>
                  <a:srgbClr val="000000"/>
                </a:solidFill>
              </a:rPr>
              <a:t>
2012年
2012年1月22日，壬辰年汉服春晚发布。
2012年2月19日，唐迪穿汉服参加的江苏卫视《非诚勿扰》英国专场节目得到播出，这是涉及汉服的最有影响力的电视节目之一。
2012年2月20日，汉服吧会员突破70000人。
2012年4月17日，汉服吧会员突破80000人。
2012年6月15日，汉服吧会员突破90000人。
2012年7月23日，汉服吧会员突破100000人。
2012年9月4日，汉服吧会员突破110000人。
2012年11月8日，百度贴吧"汉服吧"会员人数突破120000人
2012年12月11日，百度贴吧"汉服吧"会员人数突破130000人
2012年12月23日，日江阴祭。</a:t>
            </a:r>
            <a:endParaRPr sz="2800" lang="zh-CN">
              <a:solidFill>
                <a:srgbClr val="000000"/>
              </a:solidFill>
            </a:endParaRPr>
          </a:p>
        </p:txBody>
      </p:sp>
    </p:spTree>
  </p:cSld>
  <p:clrMapOvr>
    <a:masterClrMapping/>
  </p:clrMapOvr>
  <p:transition spd="slow">
    <p:wipe dir="l"/>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25" name=""/>
        <p:cNvGrpSpPr/>
        <p:nvPr/>
      </p:nvGrpSpPr>
      <p:grpSpPr>
        <a:xfrm>
          <a:off x="0" y="0"/>
          <a:ext cx="0" cy="0"/>
          <a:chOff x="0" y="0"/>
          <a:chExt cx="0" cy="0"/>
        </a:xfrm>
      </p:grpSpPr>
      <p:cxnSp>
        <p:nvCxnSpPr>
          <p:cNvPr id="3145762"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8988"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8989"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0"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8991"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8992"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8993"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8994"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5"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8996"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8997"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75"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8998"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8999"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000"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001"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002" name=""/>
          <p:cNvSpPr txBox="1"/>
          <p:nvPr/>
        </p:nvSpPr>
        <p:spPr>
          <a:xfrm>
            <a:off x="2627928" y="-9939612"/>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003" name=""/>
          <p:cNvSpPr txBox="1"/>
          <p:nvPr/>
        </p:nvSpPr>
        <p:spPr>
          <a:xfrm>
            <a:off x="361749" y="1148898"/>
            <a:ext cx="11238267" cy="4028440"/>
          </a:xfrm>
          <a:prstGeom prst="rect"/>
        </p:spPr>
        <p:txBody>
          <a:bodyPr rtlCol="0" wrap="square">
            <a:spAutoFit/>
          </a:bodyPr>
          <a:p>
            <a:r>
              <a:rPr sz="2800" lang="zh-CN">
                <a:solidFill>
                  <a:srgbClr val="000000"/>
                </a:solidFill>
              </a:rPr>
              <a:t>
2013年
2013年1月28日，百度贴吧"汉服吧"会员人数突破140000人
2013年03月06日，百度贴吧"汉服吧"会员人数突破150000人
2013年04月08日，经过众多汉服同袍的努力，开创了新浪汉服微吧，为汉服运动又增加了一个较大的舆论平台，其中担任吧主的有晴空、叶慕雪、朱森森、希文、东晋上虞、米易。</a:t>
            </a:r>
            <a:endParaRPr sz="2800" lang="zh-CN">
              <a:solidFill>
                <a:srgbClr val="000000"/>
              </a:solidFill>
            </a:endParaRPr>
          </a:p>
        </p:txBody>
      </p:sp>
    </p:spTree>
  </p:cSld>
  <p:clrMapOvr>
    <a:masterClrMapping/>
  </p:clrMapOvr>
  <p:transition spd="slow">
    <p:wipe dir="l"/>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26" name=""/>
        <p:cNvGrpSpPr/>
        <p:nvPr/>
      </p:nvGrpSpPr>
      <p:grpSpPr>
        <a:xfrm>
          <a:off x="0" y="0"/>
          <a:ext cx="0" cy="0"/>
          <a:chOff x="0" y="0"/>
          <a:chExt cx="0" cy="0"/>
        </a:xfrm>
      </p:grpSpPr>
      <p:cxnSp>
        <p:nvCxnSpPr>
          <p:cNvPr id="3145763"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004"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05"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6"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9007"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008"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009"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010"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1"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012"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013"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76"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014"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015"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016"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017"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018" name=""/>
          <p:cNvSpPr txBox="1"/>
          <p:nvPr/>
        </p:nvSpPr>
        <p:spPr>
          <a:xfrm>
            <a:off x="2244370" y="-7644089"/>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019" name=""/>
          <p:cNvSpPr txBox="1"/>
          <p:nvPr/>
        </p:nvSpPr>
        <p:spPr>
          <a:xfrm>
            <a:off x="781158" y="1287438"/>
            <a:ext cx="10713226" cy="4815840"/>
          </a:xfrm>
          <a:prstGeom prst="rect"/>
        </p:spPr>
        <p:txBody>
          <a:bodyPr rtlCol="0" wrap="square">
            <a:spAutoFit/>
          </a:bodyPr>
          <a:p>
            <a:r>
              <a:rPr sz="2800" lang="zh-CN">
                <a:solidFill>
                  <a:srgbClr val="000000"/>
                </a:solidFill>
              </a:rPr>
              <a:t>
2013年04月30日，首届海峡两岸汉服文化节在福州举行。
2013年11月1日，由著名词作家方文山组织的西塘汉服文化周召开，与此次活动相关的作品有，影视作品《听见下雨的声音》，歌曲《汉服青史》。
2013年11月9日，首届中华礼乐大会于横店召开。
2013年11月22日小雪，汉服运动十周年纪念日。
2013年11月30日，江阴祭。</a:t>
            </a:r>
            <a:endParaRPr sz="2800" lang="zh-CN">
              <a:solidFill>
                <a:srgbClr val="000000"/>
              </a:solidFill>
            </a:endParaRPr>
          </a:p>
        </p:txBody>
      </p:sp>
    </p:spTree>
  </p:cSld>
  <p:clrMapOvr>
    <a:masterClrMapping/>
  </p:clrMapOvr>
  <p:transition spd="slow">
    <p:wipe dir="l"/>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27" name=""/>
        <p:cNvGrpSpPr/>
        <p:nvPr/>
      </p:nvGrpSpPr>
      <p:grpSpPr>
        <a:xfrm>
          <a:off x="0" y="0"/>
          <a:ext cx="0" cy="0"/>
          <a:chOff x="0" y="0"/>
          <a:chExt cx="0" cy="0"/>
        </a:xfrm>
      </p:grpSpPr>
      <p:cxnSp>
        <p:nvCxnSpPr>
          <p:cNvPr id="3145764"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020"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21"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2"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9023"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024"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025"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026"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7"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028"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029"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77"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030"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031"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032"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033"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034" name=""/>
          <p:cNvSpPr txBox="1"/>
          <p:nvPr/>
        </p:nvSpPr>
        <p:spPr>
          <a:xfrm>
            <a:off x="1506934" y="-7142313"/>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035" name=""/>
          <p:cNvSpPr txBox="1"/>
          <p:nvPr/>
        </p:nvSpPr>
        <p:spPr>
          <a:xfrm>
            <a:off x="571317" y="1075785"/>
            <a:ext cx="11132909" cy="5209540"/>
          </a:xfrm>
          <a:prstGeom prst="rect"/>
        </p:spPr>
        <p:txBody>
          <a:bodyPr rtlCol="0" wrap="square">
            <a:spAutoFit/>
          </a:bodyPr>
          <a:p>
            <a:r>
              <a:rPr sz="2800" lang="zh-CN">
                <a:solidFill>
                  <a:srgbClr val="000000"/>
                </a:solidFill>
              </a:rPr>
              <a:t>
2014年
2014年4月28日，四川绵竹汉服吧(社)吧主"子溪"(
dtaja华可)因疾离世，年仅21岁。其生前也为汉服复兴作出了诸多贡献。
2014年6月中旬，加拿大多伦多地区第一个由联邦政府承认的非营利性汉服组织The Hanfu Society of Art and Music成立，由创建者朱森森，彦之，雨堂，荼蘼长安，绾月，小吉等多伦多当地汉服同袍组成，中文名多伦多礼乐汉服。这标志着全球汉服运动的海外汉服推广及宣传进入了正轨。
2014年6月30日，百度贴吧"汉服吧"会员人数突破324,835人。</a:t>
            </a:r>
            <a:endParaRPr sz="2800" lang="zh-CN">
              <a:solidFill>
                <a:srgbClr val="000000"/>
              </a:solidFill>
            </a:endParaRPr>
          </a:p>
        </p:txBody>
      </p:sp>
    </p:spTree>
  </p:cSld>
  <p:clrMapOvr>
    <a:masterClrMapping/>
  </p:clrMapOvr>
  <p:transition spd="slow">
    <p:wipe dir="l"/>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28" name=""/>
        <p:cNvGrpSpPr/>
        <p:nvPr/>
      </p:nvGrpSpPr>
      <p:grpSpPr>
        <a:xfrm>
          <a:off x="0" y="0"/>
          <a:ext cx="0" cy="0"/>
          <a:chOff x="0" y="0"/>
          <a:chExt cx="0" cy="0"/>
        </a:xfrm>
      </p:grpSpPr>
      <p:cxnSp>
        <p:nvCxnSpPr>
          <p:cNvPr id="3145765"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036"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37"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8"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9039"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040"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041"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042"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3"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044"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045"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78"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046"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047"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048"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049"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050" name=""/>
          <p:cNvSpPr txBox="1"/>
          <p:nvPr/>
        </p:nvSpPr>
        <p:spPr>
          <a:xfrm>
            <a:off x="670372" y="-909251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pic>
        <p:nvPicPr>
          <p:cNvPr id="2097179" name=""/>
          <p:cNvPicPr>
            <a:picLocks/>
          </p:cNvPicPr>
          <p:nvPr/>
        </p:nvPicPr>
        <p:blipFill>
          <a:blip xmlns:r="http://schemas.openxmlformats.org/officeDocument/2006/relationships" r:embed="rId3"/>
          <a:stretch>
            <a:fillRect/>
          </a:stretch>
        </p:blipFill>
        <p:spPr>
          <a:xfrm rot="0">
            <a:off x="2534243" y="1477906"/>
            <a:ext cx="7207059" cy="4639745"/>
          </a:xfrm>
          <a:prstGeom prst="rect"/>
        </p:spPr>
      </p:pic>
    </p:spTree>
  </p:cSld>
  <p:clrMapOvr>
    <a:masterClrMapping/>
  </p:clrMapOvr>
  <p:transition spd="slow">
    <p:wipe dir="l"/>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29" name=""/>
        <p:cNvGrpSpPr/>
        <p:nvPr/>
      </p:nvGrpSpPr>
      <p:grpSpPr>
        <a:xfrm>
          <a:off x="0" y="0"/>
          <a:ext cx="0" cy="0"/>
          <a:chOff x="0" y="0"/>
          <a:chExt cx="0" cy="0"/>
        </a:xfrm>
      </p:grpSpPr>
      <p:cxnSp>
        <p:nvCxnSpPr>
          <p:cNvPr id="3145766"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051"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52"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3"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9054"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055"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056"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057"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8"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059"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060"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80"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061"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062"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063"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064"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065" name=""/>
          <p:cNvSpPr txBox="1"/>
          <p:nvPr/>
        </p:nvSpPr>
        <p:spPr>
          <a:xfrm>
            <a:off x="3187140" y="-9077952"/>
            <a:ext cx="7792017" cy="67843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066" name=""/>
          <p:cNvSpPr txBox="1"/>
          <p:nvPr/>
        </p:nvSpPr>
        <p:spPr>
          <a:xfrm>
            <a:off x="670372" y="1634119"/>
            <a:ext cx="10105753" cy="4422139"/>
          </a:xfrm>
          <a:prstGeom prst="rect"/>
        </p:spPr>
        <p:txBody>
          <a:bodyPr rtlCol="0" wrap="square">
            <a:spAutoFit/>
          </a:bodyPr>
          <a:p>
            <a:r>
              <a:rPr sz="2800" lang="zh-CN">
                <a:solidFill>
                  <a:srgbClr val="000000"/>
                </a:solidFill>
              </a:rPr>
              <a:t>2014年8月2日，新疆乌鲁木齐汉服爱好者在乌鲁木齐红光山进行"及笄礼暨七夕主题活动"，三十余名同袍身穿汉服参加活动
2014年8月5日，CCTV-9频道22:00汉服纪录片《矢志青春》播出
2014年09月07日，湖南衡阳南华大学汉文化爱好者们着汉服在衡阳湘江边上的亲水平台放河灯迎接中秋月圆。中秋节的前夜，南华大学的汉文化爱好者们来到衡阳市湘江边上的清水平台开展迎接中秋月，欢度中秋节的活动，他们身着汉服在这里放河灯，用这种汉文化的传统形式，表达了同学们对远方亲人的祝福。</a:t>
            </a:r>
            <a:endParaRPr sz="2800" lang="zh-CN">
              <a:solidFill>
                <a:srgbClr val="000000"/>
              </a:solidFill>
            </a:endParaRPr>
          </a:p>
        </p:txBody>
      </p:sp>
    </p:spTree>
  </p:cSld>
  <p:clrMapOvr>
    <a:masterClrMapping/>
  </p:clrMapOvr>
  <p:transition spd="slow">
    <p:wipe dir="l"/>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30" name=""/>
        <p:cNvGrpSpPr/>
        <p:nvPr/>
      </p:nvGrpSpPr>
      <p:grpSpPr>
        <a:xfrm>
          <a:off x="0" y="0"/>
          <a:ext cx="0" cy="0"/>
          <a:chOff x="0" y="0"/>
          <a:chExt cx="0" cy="0"/>
        </a:xfrm>
      </p:grpSpPr>
      <p:cxnSp>
        <p:nvCxnSpPr>
          <p:cNvPr id="3145767"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067"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68"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9"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9070"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071"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072"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073"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4"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075"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076"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81"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077"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078"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079"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080"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081" name=""/>
          <p:cNvSpPr txBox="1"/>
          <p:nvPr/>
        </p:nvSpPr>
        <p:spPr>
          <a:xfrm>
            <a:off x="0" y="-8725274"/>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082" name=""/>
          <p:cNvSpPr txBox="1"/>
          <p:nvPr/>
        </p:nvSpPr>
        <p:spPr>
          <a:xfrm>
            <a:off x="615196" y="1720263"/>
            <a:ext cx="10728721" cy="3558540"/>
          </a:xfrm>
          <a:prstGeom prst="rect"/>
        </p:spPr>
        <p:txBody>
          <a:bodyPr rtlCol="0" wrap="square">
            <a:spAutoFit/>
          </a:bodyPr>
          <a:p>
            <a:r>
              <a:rPr sz="3600" lang="zh-CN">
                <a:solidFill>
                  <a:srgbClr val="000000"/>
                </a:solidFill>
              </a:rPr>
              <a:t>
2014年11月1日 由著名词作家方文山组织的第二届西塘汉服文化周召开，朝代方阵，与此次活动相关的作品有，歌曲MV《天涯客栈》。
2014年11月28日，第二届·中华礼乐大会在厦门鼓浪屿召开。</a:t>
            </a:r>
            <a:endParaRPr sz="3600" lang="zh-CN">
              <a:solidFill>
                <a:srgbClr val="000000"/>
              </a:solidFill>
            </a:endParaRPr>
          </a:p>
        </p:txBody>
      </p:sp>
    </p:spTree>
  </p:cSld>
  <p:clrMapOvr>
    <a:masterClrMapping/>
  </p:clrMapOvr>
  <p:transition spd="slow">
    <p:wipe dir="l"/>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31" name=""/>
        <p:cNvGrpSpPr/>
        <p:nvPr/>
      </p:nvGrpSpPr>
      <p:grpSpPr>
        <a:xfrm>
          <a:off x="0" y="0"/>
          <a:ext cx="0" cy="0"/>
          <a:chOff x="0" y="0"/>
          <a:chExt cx="0" cy="0"/>
        </a:xfrm>
      </p:grpSpPr>
      <p:cxnSp>
        <p:nvCxnSpPr>
          <p:cNvPr id="3145768"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083"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084"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5"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9086"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087"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088"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089"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0"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091"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092"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82"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093"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094"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095"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096"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097" name=""/>
          <p:cNvSpPr txBox="1"/>
          <p:nvPr/>
        </p:nvSpPr>
        <p:spPr>
          <a:xfrm>
            <a:off x="1121015" y="-7796400"/>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098" name=""/>
          <p:cNvSpPr txBox="1"/>
          <p:nvPr/>
        </p:nvSpPr>
        <p:spPr>
          <a:xfrm>
            <a:off x="1523999" y="1287439"/>
            <a:ext cx="9397071" cy="4968240"/>
          </a:xfrm>
          <a:prstGeom prst="rect"/>
        </p:spPr>
        <p:txBody>
          <a:bodyPr rtlCol="0" wrap="square">
            <a:spAutoFit/>
          </a:bodyPr>
          <a:p>
            <a:r>
              <a:rPr b="1" sz="2400" i="0" lang="zh-CN">
                <a:solidFill>
                  <a:srgbClr val="000000"/>
                </a:solidFill>
                <a:latin typeface="方正悠黑"/>
                <a:ea typeface="方正悠黑"/>
                <a:cs typeface="方正悠黑"/>
              </a:rPr>
              <a:t>
2015年
2015年1月25日，"第一届中华传统文化晚会"在北京大观园梨香苑上演。
2015年4月18日，百度贴吧"汉服吧"会员人数突破46.5万人。
2015年6月5日，第三届海峡汉服文化节暨福建汉服天下成立十周年庆祝活动将在福建福州拉开帷幕
2015年6月19日，百度汉服吧会员人数超过50万人。</a:t>
            </a:r>
            <a:endParaRPr b="1" sz="2400" i="0" lang="zh-CN">
              <a:solidFill>
                <a:srgbClr val="000000"/>
              </a:solidFill>
              <a:latin typeface="方正悠黑"/>
              <a:ea typeface="方正悠黑"/>
              <a:cs typeface="方正悠黑"/>
            </a:endParaRPr>
          </a:p>
        </p:txBody>
      </p:sp>
    </p:spTree>
  </p:cSld>
  <p:clrMapOvr>
    <a:masterClrMapping/>
  </p:clrMapOvr>
  <p:transition spd="slow">
    <p:wipe dir="l"/>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32" name=""/>
        <p:cNvGrpSpPr/>
        <p:nvPr/>
      </p:nvGrpSpPr>
      <p:grpSpPr>
        <a:xfrm>
          <a:off x="0" y="0"/>
          <a:ext cx="0" cy="0"/>
          <a:chOff x="0" y="0"/>
          <a:chExt cx="0" cy="0"/>
        </a:xfrm>
      </p:grpSpPr>
      <p:cxnSp>
        <p:nvCxnSpPr>
          <p:cNvPr id="3145769"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099"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00" name="矩形 8"/>
          <p:cNvSpPr/>
          <p:nvPr/>
        </p:nvSpPr>
        <p:spPr>
          <a:xfrm>
            <a:off x="3716704" y="732719"/>
            <a:ext cx="5086556" cy="1330213"/>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1" name="文本框 7" descr="#"/>
          <p:cNvSpPr txBox="1"/>
          <p:nvPr/>
        </p:nvSpPr>
        <p:spPr>
          <a:xfrm>
            <a:off x="4060344" y="793306"/>
            <a:ext cx="4399279" cy="1209040"/>
          </a:xfrm>
          <a:prstGeom prst="rect"/>
          <a:noFill/>
        </p:spPr>
        <p:txBody>
          <a:bodyPr rtlCol="0" wrap="none">
            <a:spAutoFit/>
          </a:bodyPr>
          <a:p>
            <a:r>
              <a:rPr altLang="en-US" dirty="0" sz="8000" lang="zh-CN">
                <a:latin typeface="叶根友特楷简体" panose="02010601030101010101" pitchFamily="2" charset="-122"/>
                <a:ea typeface="叶根友特楷简体" panose="02010601030101010101" pitchFamily="2" charset="-122"/>
              </a:rPr>
              <a:t>参与人群</a:t>
            </a:r>
            <a:endParaRPr altLang="en-US" dirty="0" sz="8000" lang="zh-CN">
              <a:latin typeface="叶根友特楷简体" panose="02010601030101010101" pitchFamily="2" charset="-122"/>
              <a:ea typeface="叶根友特楷简体" panose="02010601030101010101" pitchFamily="2" charset="-122"/>
            </a:endParaRPr>
          </a:p>
        </p:txBody>
      </p:sp>
      <p:sp>
        <p:nvSpPr>
          <p:cNvPr id="1049102"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103"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104"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105"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6"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107"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108"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83"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109"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110"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111"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112"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113" name=""/>
          <p:cNvSpPr txBox="1"/>
          <p:nvPr/>
        </p:nvSpPr>
        <p:spPr>
          <a:xfrm>
            <a:off x="1411391" y="-759067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114" name=""/>
          <p:cNvSpPr txBox="1"/>
          <p:nvPr/>
        </p:nvSpPr>
        <p:spPr>
          <a:xfrm>
            <a:off x="3809999" y="2120314"/>
            <a:ext cx="4572000" cy="485140"/>
          </a:xfrm>
          <a:prstGeom prst="rect"/>
        </p:spPr>
        <p:txBody>
          <a:bodyPr rtlCol="0" wrap="square">
            <a:spAutoFit/>
          </a:bodyPr>
          <a:p>
            <a:endParaRPr sz="2800" lang="zh-CN">
              <a:solidFill>
                <a:srgbClr val="000000"/>
              </a:solidFill>
            </a:endParaRPr>
          </a:p>
        </p:txBody>
      </p:sp>
      <p:sp>
        <p:nvSpPr>
          <p:cNvPr id="1049115" name=""/>
          <p:cNvSpPr txBox="1"/>
          <p:nvPr/>
        </p:nvSpPr>
        <p:spPr>
          <a:xfrm>
            <a:off x="3047999" y="2605454"/>
            <a:ext cx="6872123" cy="3672840"/>
          </a:xfrm>
          <a:prstGeom prst="rect"/>
        </p:spPr>
        <p:txBody>
          <a:bodyPr rtlCol="0" wrap="square">
            <a:spAutoFit/>
          </a:bodyPr>
          <a:p>
            <a:r>
              <a:rPr b="1" sz="3600" lang="zh-CN">
                <a:solidFill>
                  <a:srgbClr val="000000"/>
                </a:solidFill>
                <a:latin typeface="MT Extra"/>
                <a:ea typeface="MT Extra"/>
                <a:cs typeface="MT Extra"/>
              </a:rPr>
              <a:t>
汉服运动是民间发起的文化运动，主体参与人群以80后与90后居多，中坚力量是年轻白领和在校大学生。也有不少受周围亲友影响的儿童及中老年人加入。</a:t>
            </a:r>
            <a:endParaRPr b="1" sz="3600" lang="zh-CN">
              <a:solidFill>
                <a:srgbClr val="000000"/>
              </a:solidFill>
              <a:latin typeface="MT Extra"/>
              <a:ea typeface="MT Extra"/>
              <a:cs typeface="MT Extra"/>
            </a:endParaRPr>
          </a:p>
        </p:txBody>
      </p:sp>
      <p:sp>
        <p:nvSpPr>
          <p:cNvPr id="1049116" name=""/>
          <p:cNvSpPr/>
          <p:nvPr/>
        </p:nvSpPr>
        <p:spPr>
          <a:xfrm>
            <a:off x="0" y="-84818"/>
            <a:ext cx="3048000" cy="3048000"/>
          </a:xfrm>
          <a:prstGeom prst="star32"/>
          <a:solidFill>
            <a:srgbClr val="E1793C"/>
          </a:solidFill>
        </p:spPr>
        <p:txBody>
          <a:bodyPr anchor="ctr"/>
          <a:p>
            <a:pPr algn="ctr"/>
            <a:endParaRPr lang="zh-CN"/>
          </a:p>
        </p:txBody>
      </p:sp>
    </p:spTree>
  </p:cSld>
  <p:clrMapOvr>
    <a:masterClrMapping/>
  </p:clrMapOvr>
  <p:transition spd="slow">
    <p:wipe dir="l"/>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33" name=""/>
        <p:cNvGrpSpPr/>
        <p:nvPr/>
      </p:nvGrpSpPr>
      <p:grpSpPr>
        <a:xfrm>
          <a:off x="0" y="0"/>
          <a:ext cx="0" cy="0"/>
          <a:chOff x="0" y="0"/>
          <a:chExt cx="0" cy="0"/>
        </a:xfrm>
      </p:grpSpPr>
      <p:cxnSp>
        <p:nvCxnSpPr>
          <p:cNvPr id="3145770"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117"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18"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9"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9120"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121"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122"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123"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4"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125"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126"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84"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127"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128"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129"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130"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131" name=""/>
          <p:cNvSpPr txBox="1"/>
          <p:nvPr/>
        </p:nvSpPr>
        <p:spPr>
          <a:xfrm>
            <a:off x="96369" y="873168"/>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Tree>
  </p:cSld>
  <p:clrMapOvr>
    <a:masterClrMapping/>
  </p:clrMapOvr>
  <p:transition spd="slow">
    <p:wipe dir="l"/>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34" name=""/>
        <p:cNvGrpSpPr/>
        <p:nvPr/>
      </p:nvGrpSpPr>
      <p:grpSpPr>
        <a:xfrm>
          <a:off x="0" y="0"/>
          <a:ext cx="0" cy="0"/>
          <a:chOff x="0" y="0"/>
          <a:chExt cx="0" cy="0"/>
        </a:xfrm>
      </p:grpSpPr>
      <p:cxnSp>
        <p:nvCxnSpPr>
          <p:cNvPr id="3145771"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132"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33"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4"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135"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136"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137"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138"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9"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140"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141"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85"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142"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143"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144"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145"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146"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147" name=""/>
          <p:cNvSpPr txBox="1"/>
          <p:nvPr/>
        </p:nvSpPr>
        <p:spPr>
          <a:xfrm>
            <a:off x="2540322" y="1681080"/>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spTree>
  </p:cSld>
  <p:clrMapOvr>
    <a:masterClrMapping/>
  </p:clrMapOvr>
  <p:transition spd="slow">
    <p:wipe dir="l"/>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35" name=""/>
        <p:cNvGrpSpPr/>
        <p:nvPr/>
      </p:nvGrpSpPr>
      <p:grpSpPr>
        <a:xfrm>
          <a:off x="0" y="0"/>
          <a:ext cx="0" cy="0"/>
          <a:chOff x="0" y="0"/>
          <a:chExt cx="0" cy="0"/>
        </a:xfrm>
      </p:grpSpPr>
      <p:cxnSp>
        <p:nvCxnSpPr>
          <p:cNvPr id="3145772"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148"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49"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0"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151"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152"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153"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154"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5"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156"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157"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86"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158"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159"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160"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161"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162"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163" name=""/>
          <p:cNvSpPr txBox="1"/>
          <p:nvPr/>
        </p:nvSpPr>
        <p:spPr>
          <a:xfrm>
            <a:off x="5768442" y="-8286070"/>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sp>
        <p:nvSpPr>
          <p:cNvPr id="1049164" name=""/>
          <p:cNvSpPr txBox="1"/>
          <p:nvPr/>
        </p:nvSpPr>
        <p:spPr>
          <a:xfrm>
            <a:off x="1519591" y="1871605"/>
            <a:ext cx="9824326" cy="4003040"/>
          </a:xfrm>
          <a:prstGeom prst="rect"/>
        </p:spPr>
        <p:txBody>
          <a:bodyPr rtlCol="0" wrap="square">
            <a:spAutoFit/>
          </a:bodyPr>
          <a:p>
            <a:r>
              <a:rPr sz="4000" lang="zh-CN">
                <a:solidFill>
                  <a:srgbClr val="000000"/>
                </a:solidFill>
              </a:rPr>
              <a:t>汉服运动倡导者宣传，汉服运动是不分年龄、性别、职业、兴趣的。支持者以复兴汉民族传统服饰为切入点来影响大众进而发扬传统文化的举动。其活动场域除组织及讨论活动计划的互联网外，多为大中城市所在的高等院校、具传统意义的事业单位、景点、公园等</a:t>
            </a:r>
            <a:endParaRPr sz="4000" lang="zh-CN">
              <a:solidFill>
                <a:srgbClr val="000000"/>
              </a:solidFill>
            </a:endParaRPr>
          </a:p>
        </p:txBody>
      </p:sp>
    </p:spTree>
  </p:cSld>
  <p:clrMapOvr>
    <a:masterClrMapping/>
  </p:clrMapOvr>
  <p:transition spd="slow">
    <p:wipe dir="l"/>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36" name=""/>
        <p:cNvGrpSpPr/>
        <p:nvPr/>
      </p:nvGrpSpPr>
      <p:grpSpPr>
        <a:xfrm>
          <a:off x="0" y="0"/>
          <a:ext cx="0" cy="0"/>
          <a:chOff x="0" y="0"/>
          <a:chExt cx="0" cy="0"/>
        </a:xfrm>
      </p:grpSpPr>
      <p:cxnSp>
        <p:nvCxnSpPr>
          <p:cNvPr id="3145773"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165"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66"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7"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168"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169"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170"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171"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2"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173"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174"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87"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175"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176"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177"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178"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179"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180" name=""/>
          <p:cNvSpPr txBox="1"/>
          <p:nvPr/>
        </p:nvSpPr>
        <p:spPr>
          <a:xfrm>
            <a:off x="4983552" y="-7021788"/>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sp>
        <p:nvSpPr>
          <p:cNvPr id="1049181" name=""/>
          <p:cNvSpPr txBox="1"/>
          <p:nvPr/>
        </p:nvSpPr>
        <p:spPr>
          <a:xfrm>
            <a:off x="901562" y="1681079"/>
            <a:ext cx="11022722" cy="4663439"/>
          </a:xfrm>
          <a:prstGeom prst="rect"/>
        </p:spPr>
        <p:txBody>
          <a:bodyPr rtlCol="0" wrap="square">
            <a:spAutoFit/>
          </a:bodyPr>
          <a:p>
            <a:r>
              <a:rPr sz="3200" lang="zh-CN">
                <a:solidFill>
                  <a:srgbClr val="000000"/>
                </a:solidFill>
              </a:rPr>
              <a:t>
参与者看法
参与者认为，汉服运动是当前时期，中华民族复兴运动在文化领域的一种形式。
汉服运动的重要网上基地是汉网、百度汉服吧等网上论坛。由于不少城市实体汉服店或与汉文化相关的文化机构、商业场所的应运而生，汉服运动也开始从网络上的热议更近一步地迈向公众的日常生活</a:t>
            </a:r>
            <a:endParaRPr sz="3200" lang="zh-CN">
              <a:solidFill>
                <a:srgbClr val="000000"/>
              </a:solidFill>
            </a:endParaRPr>
          </a:p>
        </p:txBody>
      </p:sp>
    </p:spTree>
  </p:cSld>
  <p:clrMapOvr>
    <a:masterClrMapping/>
  </p:clrMapOvr>
  <p:transition spd="slow">
    <p:wipe dir="l"/>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37" name=""/>
        <p:cNvGrpSpPr/>
        <p:nvPr/>
      </p:nvGrpSpPr>
      <p:grpSpPr>
        <a:xfrm>
          <a:off x="0" y="0"/>
          <a:ext cx="0" cy="0"/>
          <a:chOff x="0" y="0"/>
          <a:chExt cx="0" cy="0"/>
        </a:xfrm>
      </p:grpSpPr>
      <p:cxnSp>
        <p:nvCxnSpPr>
          <p:cNvPr id="3145774"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182"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83"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4"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185"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186"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187"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188"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9"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190"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191"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88"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192"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193"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194"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195"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196"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197"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189" name=""/>
          <p:cNvPicPr>
            <a:picLocks/>
          </p:cNvPicPr>
          <p:nvPr/>
        </p:nvPicPr>
        <p:blipFill>
          <a:blip xmlns:r="http://schemas.openxmlformats.org/officeDocument/2006/relationships" r:embed="rId3"/>
          <a:stretch>
            <a:fillRect/>
          </a:stretch>
        </p:blipFill>
        <p:spPr>
          <a:xfrm rot="0">
            <a:off x="2705214" y="-4890196"/>
            <a:ext cx="6365504" cy="4362910"/>
          </a:xfrm>
          <a:prstGeom prst="rect"/>
        </p:spPr>
      </p:pic>
      <p:pic>
        <p:nvPicPr>
          <p:cNvPr id="2097190" name=""/>
          <p:cNvPicPr>
            <a:picLocks/>
          </p:cNvPicPr>
          <p:nvPr/>
        </p:nvPicPr>
        <p:blipFill>
          <a:blip xmlns:r="http://schemas.openxmlformats.org/officeDocument/2006/relationships" r:embed="rId4"/>
          <a:stretch>
            <a:fillRect/>
          </a:stretch>
        </p:blipFill>
        <p:spPr>
          <a:xfrm rot="0">
            <a:off x="4518121" y="1767456"/>
            <a:ext cx="3497023" cy="5090544"/>
          </a:xfrm>
          <a:prstGeom prst="rect"/>
        </p:spPr>
      </p:pic>
    </p:spTree>
  </p:cSld>
  <p:clrMapOvr>
    <a:masterClrMapping/>
  </p:clrMapOvr>
  <p:transition spd="slow">
    <p:wipe dir="l"/>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38" name=""/>
        <p:cNvGrpSpPr/>
        <p:nvPr/>
      </p:nvGrpSpPr>
      <p:grpSpPr>
        <a:xfrm>
          <a:off x="0" y="0"/>
          <a:ext cx="0" cy="0"/>
          <a:chOff x="0" y="0"/>
          <a:chExt cx="0" cy="0"/>
        </a:xfrm>
      </p:grpSpPr>
      <p:cxnSp>
        <p:nvCxnSpPr>
          <p:cNvPr id="3145775"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198"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199" name="矩形 8"/>
          <p:cNvSpPr/>
          <p:nvPr/>
        </p:nvSpPr>
        <p:spPr>
          <a:xfrm>
            <a:off x="3404492" y="-487143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0"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201"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202"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203"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204"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5"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206" name="文本框 16" descr="#"/>
          <p:cNvSpPr txBox="1"/>
          <p:nvPr/>
        </p:nvSpPr>
        <p:spPr>
          <a:xfrm>
            <a:off x="3573639" y="-4279004"/>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207"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91"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208"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209"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210"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211"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212" name=""/>
          <p:cNvSpPr txBox="1"/>
          <p:nvPr/>
        </p:nvSpPr>
        <p:spPr>
          <a:xfrm>
            <a:off x="4007570" y="-7393827"/>
            <a:ext cx="11541547" cy="878840"/>
          </a:xfrm>
          <a:prstGeom prst="rect"/>
        </p:spPr>
        <p:txBody>
          <a:bodyPr rtlCol="0" wrap="square">
            <a:spAutoFit/>
          </a:bodyPr>
          <a:p>
            <a:r>
              <a:rPr sz="2800" lang="zh-CN">
                <a:solidFill>
                  <a:srgbClr val="000000"/>
                </a:solidFill>
              </a:rPr>
              <a:t>反方:可在有民族特色的节日、盛大庆典、婚礼、寿辰、丧礼以及休闲时穿着汉服的礼服和常服。而平时穿着传统汉服不方便</a:t>
            </a:r>
            <a:endParaRPr sz="2800" lang="zh-CN">
              <a:solidFill>
                <a:srgbClr val="000000"/>
              </a:solidFill>
            </a:endParaRPr>
          </a:p>
        </p:txBody>
      </p:sp>
      <p:sp>
        <p:nvSpPr>
          <p:cNvPr id="1049213"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192" name=""/>
          <p:cNvPicPr>
            <a:picLocks/>
          </p:cNvPicPr>
          <p:nvPr/>
        </p:nvPicPr>
        <p:blipFill>
          <a:blip xmlns:r="http://schemas.openxmlformats.org/officeDocument/2006/relationships" r:embed="rId3"/>
          <a:stretch>
            <a:fillRect/>
          </a:stretch>
        </p:blipFill>
        <p:spPr>
          <a:xfrm rot="0">
            <a:off x="5276872" y="-7484944"/>
            <a:ext cx="6365504" cy="4362910"/>
          </a:xfrm>
          <a:prstGeom prst="rect"/>
        </p:spPr>
      </p:pic>
      <p:sp>
        <p:nvSpPr>
          <p:cNvPr id="1049214" name=""/>
          <p:cNvSpPr txBox="1"/>
          <p:nvPr/>
        </p:nvSpPr>
        <p:spPr>
          <a:xfrm>
            <a:off x="2712775" y="-6448134"/>
            <a:ext cx="8938775" cy="3749040"/>
          </a:xfrm>
          <a:prstGeom prst="rect"/>
        </p:spPr>
        <p:txBody>
          <a:bodyPr rtlCol="0" wrap="square">
            <a:spAutoFit/>
          </a:bodyPr>
          <a:p>
            <a:r>
              <a:rPr sz="4400" lang="zh-CN">
                <a:solidFill>
                  <a:srgbClr val="000000"/>
                </a:solidFill>
              </a:rPr>
              <a:t>批评看法
批评者认为，汉服是否能代表汉族，应当12亿汉族人民中的大多数以适当程序共同决定，而不是极少数人自行代表。</a:t>
            </a:r>
            <a:endParaRPr sz="4400" lang="zh-CN">
              <a:solidFill>
                <a:srgbClr val="000000"/>
              </a:solidFill>
            </a:endParaRPr>
          </a:p>
        </p:txBody>
      </p:sp>
      <p:sp>
        <p:nvSpPr>
          <p:cNvPr id="1049215" name=""/>
          <p:cNvSpPr txBox="1"/>
          <p:nvPr/>
        </p:nvSpPr>
        <p:spPr>
          <a:xfrm>
            <a:off x="936805" y="1675216"/>
            <a:ext cx="10088157" cy="2529840"/>
          </a:xfrm>
          <a:prstGeom prst="rect"/>
        </p:spPr>
        <p:txBody>
          <a:bodyPr rtlCol="0" wrap="square">
            <a:spAutoFit/>
          </a:bodyPr>
          <a:p>
            <a:r>
              <a:rPr b="1" sz="4400" lang="zh-CN">
                <a:solidFill>
                  <a:srgbClr val="D66565"/>
                </a:solidFill>
              </a:rPr>
              <a:t>反方:可在有民族特色的节日、盛大庆典、婚礼、寿辰、丧礼以及休闲时穿着汉服的礼服和常服。而平时穿着传统汉服不方便</a:t>
            </a:r>
            <a:endParaRPr b="1" sz="4400" lang="zh-CN">
              <a:solidFill>
                <a:srgbClr val="D66565"/>
              </a:solidFill>
            </a:endParaRPr>
          </a:p>
        </p:txBody>
      </p:sp>
    </p:spTree>
  </p:cSld>
  <p:clrMapOvr>
    <a:masterClrMapping/>
  </p:clrMapOvr>
  <p:transition spd="slow">
    <p:wipe dir="l"/>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39" name=""/>
        <p:cNvGrpSpPr/>
        <p:nvPr/>
      </p:nvGrpSpPr>
      <p:grpSpPr>
        <a:xfrm>
          <a:off x="0" y="0"/>
          <a:ext cx="0" cy="0"/>
          <a:chOff x="0" y="0"/>
          <a:chExt cx="0" cy="0"/>
        </a:xfrm>
      </p:grpSpPr>
      <p:cxnSp>
        <p:nvCxnSpPr>
          <p:cNvPr id="3145776"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216"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17" name="矩形 8"/>
          <p:cNvSpPr/>
          <p:nvPr/>
        </p:nvSpPr>
        <p:spPr>
          <a:xfrm>
            <a:off x="3871433" y="290698"/>
            <a:ext cx="4844438" cy="1087949"/>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8"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219"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220"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221"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222"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3"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224" name="文本框 16" descr="#"/>
          <p:cNvSpPr txBox="1"/>
          <p:nvPr/>
        </p:nvSpPr>
        <p:spPr>
          <a:xfrm>
            <a:off x="4517543" y="440343"/>
            <a:ext cx="3942080" cy="1094740"/>
          </a:xfrm>
          <a:prstGeom prst="rect"/>
          <a:noFill/>
        </p:spPr>
        <p:txBody>
          <a:bodyPr rtlCol="0" wrap="none">
            <a:spAutoFit/>
          </a:bodyPr>
          <a:p>
            <a:r>
              <a:rPr altLang="en-US" b="1" dirty="0" sz="7200" lang="zh-CN"/>
              <a:t>多方争议</a:t>
            </a:r>
            <a:endParaRPr altLang="en-US" b="1" dirty="0" sz="7200" lang="zh-CN"/>
          </a:p>
        </p:txBody>
      </p:sp>
      <p:sp>
        <p:nvSpPr>
          <p:cNvPr id="1049225"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93"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226"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227"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228"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229"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230"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231"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194" name=""/>
          <p:cNvPicPr>
            <a:picLocks/>
          </p:cNvPicPr>
          <p:nvPr/>
        </p:nvPicPr>
        <p:blipFill>
          <a:blip xmlns:r="http://schemas.openxmlformats.org/officeDocument/2006/relationships" r:embed="rId3"/>
          <a:stretch>
            <a:fillRect/>
          </a:stretch>
        </p:blipFill>
        <p:spPr>
          <a:xfrm rot="0">
            <a:off x="4237170" y="-7275437"/>
            <a:ext cx="6365504" cy="4362910"/>
          </a:xfrm>
          <a:prstGeom prst="rect"/>
        </p:spPr>
      </p:pic>
      <p:sp>
        <p:nvSpPr>
          <p:cNvPr id="1049232" name=""/>
          <p:cNvSpPr txBox="1"/>
          <p:nvPr/>
        </p:nvSpPr>
        <p:spPr>
          <a:xfrm>
            <a:off x="1524000" y="1674288"/>
            <a:ext cx="10261779" cy="2377440"/>
          </a:xfrm>
          <a:prstGeom prst="rect"/>
        </p:spPr>
        <p:txBody>
          <a:bodyPr rtlCol="0" wrap="square">
            <a:spAutoFit/>
          </a:bodyPr>
          <a:p>
            <a:r>
              <a:rPr sz="5400" lang="zh-CN">
                <a:solidFill>
                  <a:srgbClr val="000000"/>
                </a:solidFill>
              </a:rPr>
              <a:t>
汉服运动也引起一些争议，主要集中在以下一些问题:</a:t>
            </a:r>
            <a:endParaRPr sz="5400" lang="zh-CN">
              <a:solidFill>
                <a:srgbClr val="000000"/>
              </a:solidFill>
            </a:endParaRPr>
          </a:p>
        </p:txBody>
      </p:sp>
    </p:spTree>
  </p:cSld>
  <p:clrMapOvr>
    <a:masterClrMapping/>
  </p:clrMapOvr>
  <p:transition spd="slow">
    <p:wipe dir="l"/>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40" name=""/>
        <p:cNvGrpSpPr/>
        <p:nvPr/>
      </p:nvGrpSpPr>
      <p:grpSpPr>
        <a:xfrm>
          <a:off x="0" y="0"/>
          <a:ext cx="0" cy="0"/>
          <a:chOff x="0" y="0"/>
          <a:chExt cx="0" cy="0"/>
        </a:xfrm>
      </p:grpSpPr>
      <p:cxnSp>
        <p:nvCxnSpPr>
          <p:cNvPr id="3145777"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233"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34" name="矩形 8"/>
          <p:cNvSpPr/>
          <p:nvPr/>
        </p:nvSpPr>
        <p:spPr>
          <a:xfrm>
            <a:off x="1928713" y="-3408144"/>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5"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236"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237"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238"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239"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0"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241" name="文本框 16" descr="#"/>
          <p:cNvSpPr txBox="1"/>
          <p:nvPr/>
        </p:nvSpPr>
        <p:spPr>
          <a:xfrm>
            <a:off x="2333159" y="-4443606"/>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242"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95"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243"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244"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245"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246"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247"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248"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196" name=""/>
          <p:cNvPicPr>
            <a:picLocks/>
          </p:cNvPicPr>
          <p:nvPr/>
        </p:nvPicPr>
        <p:blipFill>
          <a:blip xmlns:r="http://schemas.openxmlformats.org/officeDocument/2006/relationships" r:embed="rId3"/>
          <a:stretch>
            <a:fillRect/>
          </a:stretch>
        </p:blipFill>
        <p:spPr>
          <a:xfrm rot="0">
            <a:off x="3905978" y="-6451207"/>
            <a:ext cx="6365504" cy="4362910"/>
          </a:xfrm>
          <a:prstGeom prst="rect"/>
        </p:spPr>
      </p:pic>
      <p:sp>
        <p:nvSpPr>
          <p:cNvPr id="1049249" name=""/>
          <p:cNvSpPr txBox="1"/>
          <p:nvPr/>
        </p:nvSpPr>
        <p:spPr>
          <a:xfrm>
            <a:off x="2750682" y="7316361"/>
            <a:ext cx="4572000" cy="315838864"/>
          </a:xfrm>
          <a:prstGeom prst="rect"/>
        </p:spPr>
        <p:txBody>
          <a:bodyPr rtlCol="0" wrap="square">
            <a:spAutoFit/>
          </a:bodyPr>
          <a:p>
            <a:r>
              <a:rPr sz="2800" lang="zh-CN">
                <a:solidFill>
                  <a:srgbClr val="000000"/>
                </a:solidFill>
              </a:rPr>
              <a:t>
目录
历史背景
复兴过程
背景起源
运动开端
参与人群
相关事记
运动内涵
赞同看法
批评看法
多方争议
汉服运动
汉服运动是汉服文化复兴运动的简称，属于华夏文化复兴运动中的一部分，通过汉服同袍复兴汉服的方式进而推广和复兴汉民族传统文化的一种方法。
汉服运动在清朝灭亡后的一段时期就有过，但更多的是本世纪初，随着中国国力上升，一部分国人大国意识觉醒的背景下，以知识分子、青少年族群为主体，以汉服回归为出发点，以复兴华夏文化为目标的一场文化复兴运动。
汉服运动是汉民族借由复兴传统服饰的方式进而推广汉族的传统文化。改革开放以来，随着中国综合国力大幅提高，国际地位大幅提升。中华文化重又得到世界的关注与重视。与此同时，国人民族自尊心和自信心觉醒，国人开始反思我国之优秀文化，并举力保护继承。当是时，汉服从沉睡中惊醒，各地汉服组织如雨后春笋般不断建立，以复兴中华五千年文明，扬华夏华裳，而汉服运动也随之开展而来。
汉服运动是汉民族热爱传统文化的表现，具有科学性、针对性、进步性，有深层的文化内涵，对于重塑民族自信心和民族自豪感有着不可替代的深层次作用。
中文名称
汉服运动
外文名称
The Hanfu movement
终极目标
复兴、推广汉民族传统文化
汉服组织
东莞汉服社、延陵汉魂……
相关贴吧
汉服吧、汉服北京吧……
点击展开更多信息
分享到：
历史背景
汉服(Hanfu)，即中国汉族传统服饰，曾称汉衣冠、汉装、衣冠、中国衣冠、华服、华夏衣冠、汉家衣裳等，是发展、传承了四千多年(清代因剃发易服而消亡，21世纪初开始复兴)，区别于其他民族，体现汉族礼仪风俗、审美品格、思想哲学等文化内涵，并彰显华夏民族认同精神的服饰体系。
汉服祭孔大典
公元1645年8月29日(清顺治二年七月初九)，满清政权颁布易服令，规定"官民既已剃发，衣冠皆宜遵本朝之制。汉民族进过一番血的反抗失败后，最终延续了三千多年的汉服几近消失。男子剃发留辫，辫垂脑后，穿马蹄袖箭衣、紧袜、深统靴，汉族女装则保留汉族女性传统的"上衣下裳"制。在1912年清朝灭亡之后，汉族男子改穿西装、中山装，汉族女子则习惯穿旗袍。
不过，中国大陆出现恢复汉服传统的新趋势，汉服又开始进入现实社会，各地的汉服活动层出不穷。有汉服爱好者建立网站，昭示天下，加入者很快超过数万人;也有人在网上流传汉服设计，并建议教育部统一使用汉服做学位服。有人将此称为中国的"传统文化复兴"现象。
复兴过程
背景起源
汉服运动的参与者认为汉服运动是公元21世纪初，在中国国力上升、经济全球化、一部分汉族人大国思想觉醒的背景下，以青少年族群为主体，以重现清政府统治前中国传统服饰--汉服--为出发点，借此复兴华夏传统文化为目标的一场文化运动。
语文改革活动家、文字音韵学家、中国新文化运动的倡导者之一、著名思想家钱玄同，在出任浙江军政府教育司科员时，亲自穿上自制的"深衣"、"玄冠"，腰系"大带"前去上班;大收藏家王季迁身着汉服游遍美国，宣传汉文化;儒学家夏震武束发着深衣。
1968年至1969年，台湾当局参照宋史、大明集礼、南雍志、三礼图等制定中华民国祭孔冠服。
运动开端
2002年左右，针对当时人们普遍认为唐装(即满式服装旗袍、马褂)是汉族服装的状况，不少有识之士，力求正本清源，致力于努力恢复满清之前的汉族传统服饰的运动。
王乐天
西元2003年11月22日，民间人士王乐天先生把汉民族的传统服装穿上了街头。"王乐天事件"再次引起大陆各界人士和整个华人世界对中国传统文化和汉民族服饰的关注，影响深远!王乐天穿的这件汉服是由薄绒深衣和茧绸外衣两部分组成，不同于长袍马褂的是，汉服没有纽扣，全部都是系带。这件汉服虽然简陋，甚至有点不合身，却是由王乐天和他的朋友们一针一线缝制的，这帮志同道合的大男人甚至组建了一个工作室，他们查文献，找规制，甚至手脚笨拙地拿起了缝衣针，有人因此刺破了手指，却乐在其中。
尽管有人嘲笑，有人不解，王乐天还是坦然地穿过人群，走在郑州最繁华的街道上。这一行，愈加坚定了他推广汉服的决心，他希望用自己有限的力量去影响他人。
很快，网络上出现了很多王乐天身着汉服的照片，那天风很大，他的头发有些乱，但飘逸得充满汉韵古风。新加坡《联合早报》的记者张从兴偶然看到了这些照片，并据此写成了一篇报道，这篇文章也成为第一篇报道汉服的文章，并引起了国内外媒体的广泛关注。王乐天的举动因此广为流传，也得到了很多人的支持响应，并在全国掀起了汉服复兴的浪潮。
参与人群
汉服运动是由民间发起的爱国复兴运动，主体参与人群以70后、80后和90后居多(80后、90后占主体)，中心力量是年轻白领和在校大学、初中、高中学生。也有不少受周围亲友影响的少不更事的儿童及成熟、稳重的中老年人加入。确切的说，汉服运动是不分年龄、性别、职业、兴趣的传统文化支持及复兴者，以复兴汉民族传统服饰为切入点来影响大众，进而发扬传统文化的举动。
参与者认为，汉服运动是当前时期的华夏文化复兴和中华民族复兴运动在文化领域的形式之一。
汉服运动的当前重要网上基地主要还是一些汉服论坛和汉系贴吧等。
相关事记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
2004年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
2006年
2006年1月8日，上海松江夏完淳墓汉服祭礼，首次身着"祭服"，行"古礼"，祭祀先烈。
2006年2月19日，苑夫人在安徽合肥公开宣传汉服，是首次使用条幅，宣传单的方式公开介绍汉服。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2006年11月12日，"共工滔天"与"摽有梅"在上海举办周制士婚礼，为当代依古礼举办婚礼的第一对新人，他们的婚礼更是成为了后来很多汉式婚礼的模板。
2006年11月19日，全国汉友聚集江阴文庙祭祀在江阴八十一日中为抵抗清朝剃发易服令，以抗清三公--阎应元、陈明遇、冯厚敦为代表的江阴殉国同胞。这是自此以后每年江阴祭祀抗清三公的开端，也展开了全国各地祭祀活动的序幕。
2006年12月17日，全国第一家品牌汉服实体店"重回汉唐"成立。实体店位于成都文殊坊金马巷，经营各种款式汉服。
2007年
2007年3月11日，两会期间，全国政协委员叶宏明即提议，确立"汉服"为"国服";全国人大代表刘明华则建议，应在中国的博士、硕士、学士三大学位授予时，穿着汉服式样的中国式学位服。这是汉服第一次进入全国两会议案。
2007年3月24日，国内首家汉文化餐厅"汉风食邑"在北京开张，店内的顾客都是身穿汉服就餐。
水边玩乐
2007年4月5日清明，天涯社区、汉网、秋雁文学社区等20余家知名网站联合发布倡议书，建议2008年奥运会采用我国传统的服饰礼仪--"深衣"作为北京奥运会礼仪服饰，并将汉族传统服饰汉服作为中国代表团汉族成员的参会服饰。
2007年4月19日，北京的小丰是首位见诸于报章的，穿汉服过日常生活的人。
2007年5月，福建汉服天下经文化局批准成立，民政局正式核准登记。成为全国首个官方认可的汉服文化协会。
2007年10月28日，汉服吧吧主"溪山琴况"(天风环佩)因心疾去世，享年三十岁。溪山琴况一生为汉服做出无数贡献。
2007年12月2日，江阴祭。
2008年
2008年1月23日，第一本反映汉服运动的书籍--《汉服》正式出版。
第六届刘氏联谊大会各地宗亲祭祀汉高祖
2008年2月20日，首部汉服图片电影《三世书》隆重登场。
2008年4月27日，在韩国汉城，同袍陈小末穿汉服守护奥运圣火，掀起了海内外同袍穿汉民族传统服装迎奥运圣火的序幕
2008年5月4日，马来西亚第一届华夏文化生活营圆满落幕，宋豫人前往指导。枫中之人等汉人着汉服行汉礼，学华夏文明
2008年6月13日，广汉会歌舞兴趣小组网络召集，是首个把汉服与汉舞完美结合推广的社团。
2008年9月21日，来自我国各省以及马来西亚、菲律宾、新加坡、缅甸、汶莱、加拿大、法国等海内外30多个国家和地区的1200多名刘氏宗亲代表汇集古都长安参加世界第六届刘氏联谊大会，着汉服共祭汉高祖刘邦，同时举行纪念汉长安城建城2210周年大典。
2008年12月，在原上海团队的基础上成立了华夏复社，以"大汉之风"为负责人。华夏复社是历史最久，最有战斗力，最不畏强暴，也最有开拓力和创新力的团队。
2008年12月22日，全国首部汉服题材电视短剧《谁是你的梦》在成都电视台都市生活频道《成都情事》栏目播出。
2009年
2009年3月7日，英国同袍聚会，以巡游方式宣传汉服。是第一次被报道的海外汉服宣传事件，也拉开了全球汉服运动的序幕。
2009年3月25日，明华堂新品发布。提出汉族民族礼服的新概念，将传统与考究的礼服融合于时尚，并且每一处制作都真实的来自历史。
2009年5月28日，四川成都民间举办的端午节，签到人数达195人，活动超过240人，观礼人数超过400。是汉服活动规模最大的一次。
2009年6月1日，浙江理工大学学生自制汉服学士服，为首次媒体报道实践汉服毕业照。
2009年8月10日，2009年首届56个民族之花选拔大赛上，兴汉届集体为汉服选手投票，"兰芷芳兮"、"咪小咪"、"美泪"分别取得网络票数第一名、第三名、第四名的战绩，由"兰芷芳兮"代言汉族之花参加第十一届亚洲艺术节。
2009年8月12日，西南大学学生制作了片长43分7秒的汉服短片《汉家衣裳》，这也是首部汉服运动宣传短片。
2009年10月28日，"中国装束复原小组"花费两年时间，复原汉、唐、东晋三套衣裳。
2009年12月8日，江阴祭。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
2011年
2011年1月21日，百度网站的汉服贴吧会员突破30000人。
2011年2月3日，首届汉服春晚发布。
2011年8月31日，百度汉服吧会员突破40000人。
2011年10月6日，汉服吧会员突破50000人。
2011年11月27日，江阴祭。
2011年12月22日冬至，汉服吧会员突破60000人。
2012年
2012年1月22日，壬辰年汉服春晚发布。
2012年2月19日，唐迪穿汉服参加的江苏卫视《非诚勿扰》英国专场节目得到播出，这是涉及汉服的最有影响力的电视节目之一。
2012年2月20日，汉服吧会员突破70000人。
2012年4月17日，汉服吧会员突破80000人。
2012年6月15日，汉服吧会员突破90000人。
2012年7月23日，汉服吧会员突破100000人。
2012年9月4日，汉服吧会员突破110000人。
2012年11月8日，百度贴吧"汉服吧"会员人数突破120000人
2012年12月11日，百度贴吧"汉服吧"会员人数突破130000人
2012年12月23日，日江阴祭。
2013年
2013年1月28日，百度贴吧"汉服吧"会员人数突破140000人
2013年03月06日，百度贴吧"汉服吧"会员人数突破150000人
2013年04月08日，经过众多汉服同袍的努力，开创了新浪汉服微吧，为汉服运动又增加了一个较大的舆论平台，其中担任吧主的有晴空、叶慕雪、朱森森、希文、东晋上虞、米易。
2013年04月30日，首届海峡两岸汉服文化节在福州举行。
2013年11月1日，由著名词作家方文山组织的西塘汉服文化周召开，与此次活动相关的作品有，影视作品《听见下雨的声音》，歌曲《汉服青史》。
2013年11月9日，首届中华礼乐大会于横店召开。
2013年11月22日小雪，汉服运动十周年纪念日。
2013年11月30日，江阴祭。
2014年
2014年4月28日，四川绵竹汉服吧(社)吧主"子溪"(
dtaja华可)因疾离世，年仅21岁。其生前也为汉服复兴作出了诸多贡献。
2014年6月中旬，加拿大多伦多地区第一个由联邦政府承认的非营利性汉服组织The Hanfu Society of Art and Music成立，由创建者朱森森，彦之，雨堂，荼蘼长安，绾月，小吉等多伦多当地汉服同袍组成，中文名多伦多礼乐汉服。这标志着全球汉服运动的海外汉服推广及宣传进入了正轨。
2014年6月30日，百度贴吧"汉服吧"会员人数突破324,835人。
2014年8月2日，新疆乌鲁木齐汉服爱好者在乌鲁木齐红光山进行"及笄礼暨七夕主题活动"，三十余名同袍身穿汉服参加活动
2014年8月5日，CCTV-9频道22:00汉服纪录片《矢志青春》播出
2014年09月07日，湖南衡阳南华大学汉文化爱好者们着汉服在衡阳湘江边上的亲水平台放河灯迎接中秋月圆。中秋节的前夜，南华大学的汉文化爱好者们来到衡阳市湘江边上的清水平台开展迎接中秋月，欢度中秋节的活动，他们身着汉服在这里放河灯，用这种汉文化的传统形式，表达了同学们对远方亲人的祝福。
2014年11月1日 由著名词作家方文山组织的第二届西塘汉服文化周召开，朝代方阵，与此次活动相关的作品有，歌曲MV《天涯客栈》。
2014年11月28日，第二届·中华礼乐大会在厦门鼓浪屿召开。
2015年
2015年1月25日，"第一届中华传统文化晚会"在北京大观园梨香苑上演。
2015年4月18日，百度贴吧"汉服吧"会员人数突破46.5万人。
2015年6月5日，第三届海峡汉服文化节暨福建汉服天下成立十周年庆祝活动将在福建福州拉开帷幕
2015年6月19日，百度汉服吧会员人数超过50万人。
运动内涵
汉服运动是民间发起的文化运动，主体参与人群以80后与90后居多，中坚力量是年轻白领和在校大学生。也有不少受周围亲友影响的儿童及中老年人加入。
赞同看法
倡导者看法
汉服倡导者认为穿着汉族传统服装乃宪法赋予的权利，不应被某些势力企图冠以政治名号而加以破坏。
汉服同袍在洛阳的定鼎门
汉服运动倡导者宣传，汉服运动是不分年龄、性别、职业、兴趣的。支持者以复兴汉民族传统服饰为切入点来影响大众进而发扬传统文化的举动。其活动场域除组织及讨论活动计划的互联网外，多为大中城市所在的高等院校、具传统意义的事业单位、景点、公园等。
参与者看法
参与者认为，汉服运动是当前时期，中华民族复兴运动在文化领域的一种形式。
汉服运动的重要网上基地是汉网、百度汉服吧等网上论坛。由于不少城市实体汉服店或与汉文化相关的文化机构、商业场所的应运而生，汉服运动也开始从网络上的热议更近一步地迈向公众的日常生活
现代汉服
批评看法
批评者认为，汉服是否能代表汉族，应当12亿汉族人民中的大多数以适当程序共同决定，而不是极少数人自行代表。
多方争议
汉服运动也引起一些争议，主要集中在以下一些问题:
1.汉服是否为汉族传统服饰。
正方:汉民族服装尽管受到其他民族服饰的影响，但其基本民族特征则并未改变，汉服是一个庞大的系统，根据各个职业、社会阶层、年龄、场合等因素都有其对应的不同的衣冠制度。庶民怎么穿、学者文人怎么穿、官员怎么穿、在家怎么穿、会客和仪式等等等都有严格的规定章法。汉服泛指三皇五帝时期到清政府实行剃发易服前的汉族所着服装系统。汉服在各个朝代根据经济水平、社会文化、审美标准的不同而有不同变化，但是章法未变。</a:t>
            </a:r>
            <a:endParaRPr sz="2800" lang="zh-CN">
              <a:solidFill>
                <a:srgbClr val="000000"/>
              </a:solidFill>
            </a:endParaRPr>
          </a:p>
        </p:txBody>
      </p:sp>
      <p:sp>
        <p:nvSpPr>
          <p:cNvPr id="1049250" name=""/>
          <p:cNvSpPr txBox="1"/>
          <p:nvPr/>
        </p:nvSpPr>
        <p:spPr>
          <a:xfrm>
            <a:off x="1346106" y="-393943"/>
            <a:ext cx="9433228" cy="6758939"/>
          </a:xfrm>
          <a:prstGeom prst="rect"/>
        </p:spPr>
        <p:txBody>
          <a:bodyPr rtlCol="0" wrap="square">
            <a:spAutoFit/>
          </a:bodyPr>
          <a:p>
            <a:r>
              <a:rPr sz="3600" lang="zh-CN">
                <a:solidFill>
                  <a:srgbClr val="000000"/>
                </a:solidFill>
              </a:rPr>
              <a:t>
1.</a:t>
            </a:r>
            <a:r>
              <a:rPr b="1" sz="4400" lang="zh-CN">
                <a:solidFill>
                  <a:srgbClr val="FF0000"/>
                </a:solidFill>
              </a:rPr>
              <a:t>汉服是否为汉族传统服饰。
</a:t>
            </a:r>
            <a:r>
              <a:rPr sz="3600" lang="zh-CN">
                <a:solidFill>
                  <a:srgbClr val="000000"/>
                </a:solidFill>
              </a:rPr>
              <a:t>正方:汉民族服装尽管受到其他民族服饰的影响，但其基本民族特征则并未改变，汉服是一个庞大的系统，根据各个职业、社会阶层、年龄、场合等因素都有其对应的不同的衣冠制度。庶民怎么穿、学者文人怎么穿、官员怎么穿、在家怎么穿、会客和仪式等等等都有严格的规定章法。汉服泛指三皇五帝时期到清政府实行剃发易服前的汉族所着服装系统。汉服在各个朝代根据经济水平、社会文化、审美标准的不同而有不同变化，但是章法未变。</a:t>
            </a:r>
            <a:endParaRPr sz="3600" lang="zh-CN">
              <a:solidFill>
                <a:srgbClr val="000000"/>
              </a:solidFill>
            </a:endParaRPr>
          </a:p>
        </p:txBody>
      </p:sp>
    </p:spTree>
  </p:cSld>
  <p:clrMapOvr>
    <a:masterClrMapping/>
  </p:clrMapOvr>
  <p:transition spd="slow">
    <p:wipe dir="l"/>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41" name=""/>
        <p:cNvGrpSpPr/>
        <p:nvPr/>
      </p:nvGrpSpPr>
      <p:grpSpPr>
        <a:xfrm>
          <a:off x="0" y="0"/>
          <a:ext cx="0" cy="0"/>
          <a:chOff x="0" y="0"/>
          <a:chExt cx="0" cy="0"/>
        </a:xfrm>
      </p:grpSpPr>
      <p:cxnSp>
        <p:nvCxnSpPr>
          <p:cNvPr id="3145778"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251"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52"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3"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254"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255"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256"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257"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8"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259"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260"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97"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261"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262"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263"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264"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265"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266"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198" name=""/>
          <p:cNvPicPr>
            <a:picLocks/>
          </p:cNvPicPr>
          <p:nvPr/>
        </p:nvPicPr>
        <p:blipFill>
          <a:blip xmlns:r="http://schemas.openxmlformats.org/officeDocument/2006/relationships" r:embed="rId3"/>
          <a:stretch>
            <a:fillRect/>
          </a:stretch>
        </p:blipFill>
        <p:spPr>
          <a:xfrm rot="0">
            <a:off x="2877709" y="1634119"/>
            <a:ext cx="6365504" cy="4362910"/>
          </a:xfrm>
          <a:prstGeom prst="rect"/>
        </p:spPr>
      </p:pic>
    </p:spTree>
  </p:cSld>
  <p:clrMapOvr>
    <a:masterClrMapping/>
  </p:clrMapOvr>
  <p:transition spd="slow">
    <p:wipe dir="l"/>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42" name=""/>
        <p:cNvGrpSpPr/>
        <p:nvPr/>
      </p:nvGrpSpPr>
      <p:grpSpPr>
        <a:xfrm>
          <a:off x="0" y="0"/>
          <a:ext cx="0" cy="0"/>
          <a:chOff x="0" y="0"/>
          <a:chExt cx="0" cy="0"/>
        </a:xfrm>
      </p:grpSpPr>
      <p:cxnSp>
        <p:nvCxnSpPr>
          <p:cNvPr id="3145779"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267"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68"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9"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270"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271"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272"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273"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4"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275"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276"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199"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277"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278"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279"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280"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281"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282"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00" name=""/>
          <p:cNvPicPr>
            <a:picLocks/>
          </p:cNvPicPr>
          <p:nvPr/>
        </p:nvPicPr>
        <p:blipFill>
          <a:blip xmlns:r="http://schemas.openxmlformats.org/officeDocument/2006/relationships" r:embed="rId3"/>
          <a:stretch>
            <a:fillRect/>
          </a:stretch>
        </p:blipFill>
        <p:spPr>
          <a:xfrm rot="0">
            <a:off x="2750682" y="-5136621"/>
            <a:ext cx="6365504" cy="4362910"/>
          </a:xfrm>
          <a:prstGeom prst="rect"/>
        </p:spPr>
      </p:pic>
      <p:sp>
        <p:nvSpPr>
          <p:cNvPr id="1049283" name=""/>
          <p:cNvSpPr txBox="1"/>
          <p:nvPr/>
        </p:nvSpPr>
        <p:spPr>
          <a:xfrm>
            <a:off x="1219699" y="1720262"/>
            <a:ext cx="9375495" cy="3749040"/>
          </a:xfrm>
          <a:prstGeom prst="rect"/>
        </p:spPr>
        <p:txBody>
          <a:bodyPr rtlCol="0" wrap="square">
            <a:spAutoFit/>
          </a:bodyPr>
          <a:p>
            <a:r>
              <a:rPr b="1" sz="6600" i="1" lang="zh-CN">
                <a:solidFill>
                  <a:srgbClr val="D66565"/>
                </a:solidFill>
              </a:rPr>
              <a:t>
反方:世界上应该是没有纯粹的汉民族服装的说法。</a:t>
            </a:r>
            <a:endParaRPr b="1" sz="6600" i="1" lang="zh-CN">
              <a:solidFill>
                <a:srgbClr val="D66565"/>
              </a:solidFill>
            </a:endParaRPr>
          </a:p>
        </p:txBody>
      </p:sp>
    </p:spTree>
  </p:cSld>
  <p:clrMapOvr>
    <a:masterClrMapping/>
  </p:clrMapOvr>
  <p:transition spd="slow">
    <p:wipe dir="l"/>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43" name=""/>
        <p:cNvGrpSpPr/>
        <p:nvPr/>
      </p:nvGrpSpPr>
      <p:grpSpPr>
        <a:xfrm>
          <a:off x="0" y="0"/>
          <a:ext cx="0" cy="0"/>
          <a:chOff x="0" y="0"/>
          <a:chExt cx="0" cy="0"/>
        </a:xfrm>
      </p:grpSpPr>
      <p:cxnSp>
        <p:nvCxnSpPr>
          <p:cNvPr id="3145780"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284"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285"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6"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287"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288"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289"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290"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1"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292"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293"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01"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294"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295"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296"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297"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298"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299"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02" name=""/>
          <p:cNvPicPr>
            <a:picLocks/>
          </p:cNvPicPr>
          <p:nvPr/>
        </p:nvPicPr>
        <p:blipFill>
          <a:blip xmlns:r="http://schemas.openxmlformats.org/officeDocument/2006/relationships" r:embed="rId3"/>
          <a:stretch>
            <a:fillRect/>
          </a:stretch>
        </p:blipFill>
        <p:spPr>
          <a:xfrm rot="0">
            <a:off x="4082987" y="-5670732"/>
            <a:ext cx="6365504" cy="4362910"/>
          </a:xfrm>
          <a:prstGeom prst="rect"/>
        </p:spPr>
      </p:pic>
      <p:sp>
        <p:nvSpPr>
          <p:cNvPr id="1049300" name=""/>
          <p:cNvSpPr txBox="1"/>
          <p:nvPr/>
        </p:nvSpPr>
        <p:spPr>
          <a:xfrm>
            <a:off x="1556206" y="1720262"/>
            <a:ext cx="8222137" cy="4980940"/>
          </a:xfrm>
          <a:prstGeom prst="rect"/>
        </p:spPr>
        <p:txBody>
          <a:bodyPr rtlCol="0" wrap="square">
            <a:spAutoFit/>
          </a:bodyPr>
          <a:p>
            <a:r>
              <a:rPr sz="2800" lang="zh-CN">
                <a:solidFill>
                  <a:srgbClr val="000000"/>
                </a:solidFill>
              </a:rPr>
              <a:t>
2.</a:t>
            </a:r>
            <a:r>
              <a:rPr sz="4000" lang="zh-CN">
                <a:solidFill>
                  <a:srgbClr val="D66565"/>
                </a:solidFill>
              </a:rPr>
              <a:t>应不应该恢复汉服</a:t>
            </a:r>
            <a:r>
              <a:rPr sz="2800" lang="zh-CN">
                <a:solidFill>
                  <a:srgbClr val="000000"/>
                </a:solidFill>
              </a:rPr>
              <a:t>。
正方:各民族的民族传统服装都是从古代发展过来的。这正是民族性与传统性的体现。民族服装存在的必要性并不能从功利的"穿了又能怎样"的角度去定夺。汉服是汉族的传统民族服装，是民族传统、民族文化的代表。汉族服装又是汉族的文化的载体，在现代社会中，人们越来越认识到传统文化对社会的和谐发展所起到的作用。推行汉服，有利于汉族传统文化的传承和发展，有利于提高民族凝聚力和自豪感，在现代恢复汉服十分必要。</a:t>
            </a:r>
            <a:endParaRPr sz="2800" lang="zh-CN">
              <a:solidFill>
                <a:srgbClr val="000000"/>
              </a:solidFill>
            </a:endParaRPr>
          </a:p>
        </p:txBody>
      </p:sp>
    </p:spTree>
  </p:cSld>
  <p:clrMapOvr>
    <a:masterClrMapping/>
  </p:clrMapOvr>
  <p:transition spd="slow">
    <p:wipe dir="l"/>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44" name=""/>
        <p:cNvGrpSpPr/>
        <p:nvPr/>
      </p:nvGrpSpPr>
      <p:grpSpPr>
        <a:xfrm>
          <a:off x="0" y="0"/>
          <a:ext cx="0" cy="0"/>
          <a:chOff x="0" y="0"/>
          <a:chExt cx="0" cy="0"/>
        </a:xfrm>
      </p:grpSpPr>
      <p:cxnSp>
        <p:nvCxnSpPr>
          <p:cNvPr id="3145781"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301"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02"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3"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304"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305"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306"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307"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8"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309"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310"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03"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311"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312"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313"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314"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315"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316"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04" name=""/>
          <p:cNvPicPr>
            <a:picLocks/>
          </p:cNvPicPr>
          <p:nvPr/>
        </p:nvPicPr>
        <p:blipFill>
          <a:blip xmlns:r="http://schemas.openxmlformats.org/officeDocument/2006/relationships" r:embed="rId3"/>
          <a:stretch>
            <a:fillRect/>
          </a:stretch>
        </p:blipFill>
        <p:spPr>
          <a:xfrm rot="0">
            <a:off x="5595954" y="-5185650"/>
            <a:ext cx="2863669" cy="4362910"/>
          </a:xfrm>
          <a:prstGeom prst="rect"/>
        </p:spPr>
      </p:pic>
      <p:sp>
        <p:nvSpPr>
          <p:cNvPr id="1049317" name=""/>
          <p:cNvSpPr txBox="1"/>
          <p:nvPr/>
        </p:nvSpPr>
        <p:spPr>
          <a:xfrm>
            <a:off x="1928714" y="2928850"/>
            <a:ext cx="8200689" cy="2529840"/>
          </a:xfrm>
          <a:prstGeom prst="rect"/>
        </p:spPr>
        <p:txBody>
          <a:bodyPr rtlCol="0" wrap="square">
            <a:spAutoFit/>
          </a:bodyPr>
          <a:p>
            <a:r>
              <a:rPr b="1" sz="4400" i="1" lang="zh-CN">
                <a:solidFill>
                  <a:srgbClr val="D66565"/>
                </a:solidFill>
              </a:rPr>
              <a:t>
反方:汉服的消失虽然是历史原因，是一个非正常消亡的过程。但是，历史是不能重来的。</a:t>
            </a:r>
            <a:endParaRPr b="1" sz="4400" i="1" lang="zh-CN">
              <a:solidFill>
                <a:srgbClr val="D66565"/>
              </a:solidFill>
            </a:endParaRPr>
          </a:p>
        </p:txBody>
      </p:sp>
    </p:spTree>
  </p:cSld>
  <p:clrMapOvr>
    <a:masterClrMapping/>
  </p:clrMapOvr>
  <p:transition spd="slow">
    <p:wipe dir="l"/>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45" name=""/>
        <p:cNvGrpSpPr/>
        <p:nvPr/>
      </p:nvGrpSpPr>
      <p:grpSpPr>
        <a:xfrm>
          <a:off x="0" y="0"/>
          <a:ext cx="0" cy="0"/>
          <a:chOff x="0" y="0"/>
          <a:chExt cx="0" cy="0"/>
        </a:xfrm>
      </p:grpSpPr>
      <p:cxnSp>
        <p:nvCxnSpPr>
          <p:cNvPr id="3145782"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318"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19"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0"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321"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322"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323"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324"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5"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326"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327"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05"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328"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329"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330"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331"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332"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333"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06" name=""/>
          <p:cNvPicPr>
            <a:picLocks/>
          </p:cNvPicPr>
          <p:nvPr/>
        </p:nvPicPr>
        <p:blipFill>
          <a:blip xmlns:r="http://schemas.openxmlformats.org/officeDocument/2006/relationships" r:embed="rId3"/>
          <a:stretch>
            <a:fillRect/>
          </a:stretch>
        </p:blipFill>
        <p:spPr>
          <a:xfrm rot="0">
            <a:off x="4141625" y="-8699282"/>
            <a:ext cx="6365504" cy="4362910"/>
          </a:xfrm>
          <a:prstGeom prst="rect"/>
        </p:spPr>
      </p:pic>
      <p:sp>
        <p:nvSpPr>
          <p:cNvPr id="1049334" name=""/>
          <p:cNvSpPr txBox="1"/>
          <p:nvPr/>
        </p:nvSpPr>
        <p:spPr>
          <a:xfrm>
            <a:off x="1112128" y="1681079"/>
            <a:ext cx="10192603" cy="4244339"/>
          </a:xfrm>
          <a:prstGeom prst="rect"/>
        </p:spPr>
        <p:txBody>
          <a:bodyPr rtlCol="0" wrap="square">
            <a:spAutoFit/>
          </a:bodyPr>
          <a:p>
            <a:r>
              <a:rPr sz="2800" lang="zh-CN">
                <a:solidFill>
                  <a:srgbClr val="000000"/>
                </a:solidFill>
              </a:rPr>
              <a:t>
3.</a:t>
            </a:r>
            <a:r>
              <a:rPr b="1" sz="4400" lang="zh-CN">
                <a:solidFill>
                  <a:srgbClr val="D66565"/>
                </a:solidFill>
              </a:rPr>
              <a:t>是否要全面恢复汉服</a:t>
            </a:r>
            <a:r>
              <a:rPr sz="2800" lang="zh-CN">
                <a:solidFill>
                  <a:srgbClr val="000000"/>
                </a:solidFill>
              </a:rPr>
              <a:t>?
正方:汉服既有可以用于重大仪式和节日穿着的宽袍大袖的礼服，也有紧身窄袖的居家便服。作为民族服装，它的使用场合有着一样的弹性空间，汉服运动完全可以追求汉服全面日常化，而是不仅仅在节日、婚礼、重大仪式、太极和武术、射箭射礼等场合穿着，运动、居家等场合也完全有必要。这一点包括日、韩、匈牙利等在内的许多民族都是一样的，所以日常工作出行完全可以与上述国家一样穿着自己本民族的服饰。</a:t>
            </a:r>
            <a:endParaRPr sz="2800" lang="zh-CN">
              <a:solidFill>
                <a:srgbClr val="000000"/>
              </a:solidFill>
            </a:endParaRPr>
          </a:p>
        </p:txBody>
      </p:sp>
    </p:spTree>
  </p:cSld>
  <p:clrMapOvr>
    <a:masterClrMapping/>
  </p:clrMapOvr>
  <p:transition spd="slow">
    <p:wipe dir="l"/>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46" name=""/>
        <p:cNvGrpSpPr/>
        <p:nvPr/>
      </p:nvGrpSpPr>
      <p:grpSpPr>
        <a:xfrm>
          <a:off x="0" y="0"/>
          <a:ext cx="0" cy="0"/>
          <a:chOff x="0" y="0"/>
          <a:chExt cx="0" cy="0"/>
        </a:xfrm>
      </p:grpSpPr>
      <p:cxnSp>
        <p:nvCxnSpPr>
          <p:cNvPr id="3145783"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335"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36"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7"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338"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339"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340"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341"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2"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343"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344"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07"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345"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346"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347"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348"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349"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350"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08" name=""/>
          <p:cNvPicPr>
            <a:picLocks/>
          </p:cNvPicPr>
          <p:nvPr/>
        </p:nvPicPr>
        <p:blipFill>
          <a:blip xmlns:r="http://schemas.openxmlformats.org/officeDocument/2006/relationships" r:embed="rId3"/>
          <a:stretch>
            <a:fillRect/>
          </a:stretch>
        </p:blipFill>
        <p:spPr>
          <a:xfrm rot="0">
            <a:off x="3930247" y="-8497244"/>
            <a:ext cx="6365504" cy="4362910"/>
          </a:xfrm>
          <a:prstGeom prst="rect"/>
        </p:spPr>
      </p:pic>
      <p:sp>
        <p:nvSpPr>
          <p:cNvPr id="1049351" name=""/>
          <p:cNvSpPr txBox="1"/>
          <p:nvPr/>
        </p:nvSpPr>
        <p:spPr>
          <a:xfrm>
            <a:off x="2180854" y="2928851"/>
            <a:ext cx="7909773" cy="3139440"/>
          </a:xfrm>
          <a:prstGeom prst="rect"/>
        </p:spPr>
        <p:txBody>
          <a:bodyPr rtlCol="0" wrap="square">
            <a:spAutoFit/>
          </a:bodyPr>
          <a:p>
            <a:r>
              <a:rPr b="1" sz="4400" i="1" lang="zh-CN">
                <a:solidFill>
                  <a:srgbClr val="D66565"/>
                </a:solidFill>
              </a:rPr>
              <a:t>反方:可在有民族特色的节日、盛大庆典、婚礼、寿辰、丧礼以及休闲时穿着汉服的礼服和常服。而平时穿着传统汉服不方便</a:t>
            </a:r>
            <a:endParaRPr b="1" sz="4400" i="1" lang="zh-CN">
              <a:solidFill>
                <a:srgbClr val="D66565"/>
              </a:solidFill>
            </a:endParaRPr>
          </a:p>
        </p:txBody>
      </p:sp>
    </p:spTree>
  </p:cSld>
  <p:clrMapOvr>
    <a:masterClrMapping/>
  </p:clrMapOvr>
  <p:transition spd="slow">
    <p:wipe dir="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48" name=""/>
        <p:cNvGrpSpPr/>
        <p:nvPr/>
      </p:nvGrpSpPr>
      <p:grpSpPr>
        <a:xfrm>
          <a:off x="0" y="0"/>
          <a:ext cx="0" cy="0"/>
          <a:chOff x="0" y="0"/>
          <a:chExt cx="0" cy="0"/>
        </a:xfrm>
      </p:grpSpPr>
      <p:sp>
        <p:nvSpPr>
          <p:cNvPr id="1049357" name=""/>
          <p:cNvSpPr>
            <a:spLocks noGrp="1"/>
          </p:cNvSpPr>
          <p:nvPr>
            <p:ph type="title"/>
          </p:nvPr>
        </p:nvSpPr>
        <p:spPr/>
        <p:txBody>
          <a:bodyPr/>
          <a:p>
            <a:endParaRPr lang="zh-CN"/>
          </a:p>
        </p:txBody>
      </p:sp>
      <p:sp>
        <p:nvSpPr>
          <p:cNvPr id="1049358" name=""/>
          <p:cNvSpPr>
            <a:spLocks noGrp="1"/>
          </p:cNvSpPr>
          <p:nvPr>
            <p:ph idx="1"/>
          </p:nvPr>
        </p:nvSpPr>
        <p:spPr/>
        <p:txBody>
          <a:bodyPr/>
          <a:p>
            <a:pPr indent="0" marL="0">
              <a:buNone/>
            </a:pPr>
            <a:r>
              <a:rPr sz="8000" lang="zh-CN"/>
              <a:t>百度</a:t>
            </a:r>
            <a:r>
              <a:rPr altLang="zh-CN" sz="8000" lang="zh-CN"/>
              <a:t>完了</a:t>
            </a:r>
            <a:r>
              <a:rPr altLang="zh-CN" sz="8000" lang="zh-CN"/>
              <a:t>，</a:t>
            </a:r>
            <a:r>
              <a:rPr altLang="zh-CN" sz="8000" lang="zh-CN"/>
              <a:t>来谈谈自己的</a:t>
            </a:r>
            <a:r>
              <a:rPr altLang="zh-CN" sz="8000" lang="zh-CN"/>
              <a:t>看法</a:t>
            </a:r>
            <a:endParaRPr lang="zh-CN"/>
          </a:p>
          <a:p>
            <a:pPr indent="0" marL="0">
              <a:buNone/>
            </a:pP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zh-CN" sz="8000" lang="en-US"/>
              <a:t> </a:t>
            </a:r>
            <a:r>
              <a:rPr altLang="en-US" sz="8000" lang="zh-CN"/>
              <a:t>←_←</a:t>
            </a:r>
            <a:endParaRPr lang="zh-CN"/>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49" name=""/>
        <p:cNvGrpSpPr/>
        <p:nvPr/>
      </p:nvGrpSpPr>
      <p:grpSpPr>
        <a:xfrm>
          <a:off x="0" y="0"/>
          <a:ext cx="0" cy="0"/>
          <a:chOff x="0" y="0"/>
          <a:chExt cx="0" cy="0"/>
        </a:xfrm>
      </p:grpSpPr>
      <p:cxnSp>
        <p:nvCxnSpPr>
          <p:cNvPr id="3145784"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359"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60" name="矩形 8"/>
          <p:cNvSpPr/>
          <p:nvPr/>
        </p:nvSpPr>
        <p:spPr>
          <a:xfrm>
            <a:off x="1807688" y="290699"/>
            <a:ext cx="2388667" cy="1105254"/>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1"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362"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363"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364"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365"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6"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367" name="文本框 16" descr="#"/>
          <p:cNvSpPr txBox="1"/>
          <p:nvPr/>
        </p:nvSpPr>
        <p:spPr>
          <a:xfrm>
            <a:off x="1928715" y="290698"/>
            <a:ext cx="3002279" cy="1094740"/>
          </a:xfrm>
          <a:prstGeom prst="rect"/>
          <a:noFill/>
        </p:spPr>
        <p:txBody>
          <a:bodyPr rtlCol="0" wrap="none">
            <a:spAutoFit/>
          </a:bodyPr>
          <a:p>
            <a:r>
              <a:rPr altLang="en-US" b="1" dirty="0" sz="7200" lang="zh-CN"/>
              <a:t>观点</a:t>
            </a:r>
            <a:r>
              <a:rPr altLang="en-US" b="1" dirty="0" sz="7200" lang="zh-CN"/>
              <a:t>一</a:t>
            </a:r>
            <a:endParaRPr altLang="en-US" b="1" dirty="0" sz="7200" lang="zh-CN"/>
          </a:p>
        </p:txBody>
      </p:sp>
      <p:sp>
        <p:nvSpPr>
          <p:cNvPr id="1049368"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09"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369"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370"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371"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372"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373"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374"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10" name=""/>
          <p:cNvPicPr>
            <a:picLocks/>
          </p:cNvPicPr>
          <p:nvPr/>
        </p:nvPicPr>
        <p:blipFill>
          <a:blip xmlns:r="http://schemas.openxmlformats.org/officeDocument/2006/relationships" r:embed="rId3"/>
          <a:stretch>
            <a:fillRect/>
          </a:stretch>
        </p:blipFill>
        <p:spPr>
          <a:xfrm rot="0">
            <a:off x="4724127" y="-5813030"/>
            <a:ext cx="6365504" cy="4362910"/>
          </a:xfrm>
          <a:prstGeom prst="rect"/>
        </p:spPr>
      </p:pic>
      <p:sp>
        <p:nvSpPr>
          <p:cNvPr id="1049375" name=""/>
          <p:cNvSpPr/>
          <p:nvPr/>
        </p:nvSpPr>
        <p:spPr>
          <a:xfrm rot="21600000">
            <a:off x="0" y="4419600"/>
            <a:ext cx="4161524" cy="2438400"/>
          </a:xfrm>
          <a:prstGeom prst="parallelogram"/>
          <a:solidFill>
            <a:srgbClr val="FFFFFF"/>
          </a:solidFill>
          <a:ln w="25400">
            <a:solidFill>
              <a:srgbClr val="3893E0"/>
            </a:solidFill>
          </a:ln>
        </p:spPr>
        <p:txBody>
          <a:bodyPr anchor="ctr"/>
          <a:p>
            <a:pPr algn="ctr"/>
            <a:r>
              <a:rPr sz="8800" lang="zh-CN">
                <a:solidFill>
                  <a:srgbClr val="3399FF"/>
                </a:solidFill>
              </a:rPr>
              <a:t>汉服</a:t>
            </a:r>
            <a:endParaRPr lang="zh-CN">
              <a:solidFill>
                <a:srgbClr val="3399FF"/>
              </a:solidFill>
            </a:endParaRPr>
          </a:p>
        </p:txBody>
      </p:sp>
      <p:sp>
        <p:nvSpPr>
          <p:cNvPr id="1049376" name=""/>
          <p:cNvSpPr/>
          <p:nvPr/>
        </p:nvSpPr>
        <p:spPr>
          <a:xfrm>
            <a:off x="426487" y="2120314"/>
            <a:ext cx="5669513" cy="2133600"/>
          </a:xfrm>
          <a:prstGeom prst="wedgeRoundRectCallout"/>
          <a:solidFill>
            <a:srgbClr val="279C64"/>
          </a:solidFill>
          <a:ln w="25400">
            <a:solidFill>
              <a:srgbClr val="1C7D4E"/>
            </a:solidFill>
          </a:ln>
        </p:spPr>
        <p:txBody>
          <a:bodyPr anchor="ctr"/>
          <a:p>
            <a:pPr algn="ctr"/>
            <a:r>
              <a:rPr sz="8800" lang="zh-CN"/>
              <a:t>民族</a:t>
            </a:r>
            <a:r>
              <a:rPr sz="8800" lang="zh-CN"/>
              <a:t>自尊</a:t>
            </a:r>
            <a:endParaRPr lang="zh-CN"/>
          </a:p>
        </p:txBody>
      </p:sp>
      <p:cxnSp>
        <p:nvCxnSpPr>
          <p:cNvPr id="3145785" name=""/>
          <p:cNvCxnSpPr>
            <a:cxnSpLocks/>
          </p:cNvCxnSpPr>
          <p:nvPr/>
        </p:nvCxnSpPr>
        <p:spPr>
          <a:xfrm>
            <a:off x="5706852" y="3126366"/>
            <a:ext cx="3047119" cy="3073770"/>
          </a:xfrm>
          <a:prstGeom prst="bentConnector3"/>
          <a:solidFill>
            <a:srgbClr val="FFFFFF"/>
          </a:solidFill>
          <a:ln w="25400">
            <a:solidFill>
              <a:srgbClr val="3893E0"/>
            </a:solidFill>
            <a:tailEnd type="triangle" w="lg" len="lg"/>
          </a:ln>
        </p:spPr>
      </p:cxnSp>
      <p:sp>
        <p:nvSpPr>
          <p:cNvPr id="1049377" name=""/>
          <p:cNvSpPr/>
          <p:nvPr/>
        </p:nvSpPr>
        <p:spPr>
          <a:xfrm>
            <a:off x="8753970" y="3810000"/>
            <a:ext cx="3048000" cy="3048000"/>
          </a:xfrm>
          <a:prstGeom prst="flowChartMultidocument"/>
          <a:solidFill>
            <a:srgbClr val="FFFFFF"/>
          </a:solidFill>
          <a:ln w="25400">
            <a:solidFill>
              <a:srgbClr val="3893E0"/>
            </a:solidFill>
          </a:ln>
        </p:spPr>
        <p:txBody>
          <a:bodyPr anchor="ctr"/>
          <a:p>
            <a:pPr algn="ctr"/>
            <a:r>
              <a:rPr sz="5400" lang="zh-CN"/>
              <a:t>优秀</a:t>
            </a:r>
            <a:r>
              <a:rPr sz="5400" lang="zh-CN"/>
              <a:t>的</a:t>
            </a:r>
            <a:r>
              <a:rPr sz="5400" lang="zh-CN"/>
              <a:t>传统文化</a:t>
            </a:r>
            <a:r>
              <a:rPr sz="5400" lang="zh-CN"/>
              <a:t>文化</a:t>
            </a:r>
            <a:endParaRPr sz="5400" lang="zh-CN"/>
          </a:p>
        </p:txBody>
      </p:sp>
      <p:sp>
        <p:nvSpPr>
          <p:cNvPr id="1049378" name=""/>
          <p:cNvSpPr txBox="1"/>
          <p:nvPr/>
        </p:nvSpPr>
        <p:spPr>
          <a:xfrm>
            <a:off x="6207334" y="4749612"/>
            <a:ext cx="4572000" cy="1005839"/>
          </a:xfrm>
          <a:prstGeom prst="rect"/>
        </p:spPr>
        <p:txBody>
          <a:bodyPr rtlCol="0" wrap="square">
            <a:spAutoFit/>
          </a:bodyPr>
          <a:p>
            <a:r>
              <a:rPr b="1" sz="6600" lang="zh-CN">
                <a:solidFill>
                  <a:srgbClr val="CC0066"/>
                </a:solidFill>
              </a:rPr>
              <a:t>复兴</a:t>
            </a:r>
            <a:endParaRPr b="1" sz="6600" lang="zh-CN">
              <a:solidFill>
                <a:srgbClr val="CC0066"/>
              </a:solidFill>
            </a:endParaRPr>
          </a:p>
        </p:txBody>
      </p:sp>
    </p:spTree>
  </p:cSld>
  <p:clrMapOvr>
    <a:masterClrMapping/>
  </p:clrMapOvr>
  <p:transition spd="slow">
    <p:wipe dir="l"/>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50" name=""/>
        <p:cNvGrpSpPr/>
        <p:nvPr/>
      </p:nvGrpSpPr>
      <p:grpSpPr>
        <a:xfrm>
          <a:off x="0" y="0"/>
          <a:ext cx="0" cy="0"/>
          <a:chOff x="0" y="0"/>
          <a:chExt cx="0" cy="0"/>
        </a:xfrm>
      </p:grpSpPr>
      <p:cxnSp>
        <p:nvCxnSpPr>
          <p:cNvPr id="3145786"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379"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80" name="矩形 8"/>
          <p:cNvSpPr/>
          <p:nvPr/>
        </p:nvSpPr>
        <p:spPr>
          <a:xfrm>
            <a:off x="1807688" y="290699"/>
            <a:ext cx="2388667" cy="1105254"/>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1"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382"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383"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384"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385"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6"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387" name="文本框 16" descr="#"/>
          <p:cNvSpPr txBox="1"/>
          <p:nvPr/>
        </p:nvSpPr>
        <p:spPr>
          <a:xfrm>
            <a:off x="1928715" y="290698"/>
            <a:ext cx="3002279" cy="1094740"/>
          </a:xfrm>
          <a:prstGeom prst="rect"/>
          <a:noFill/>
        </p:spPr>
        <p:txBody>
          <a:bodyPr rtlCol="0" wrap="none">
            <a:spAutoFit/>
          </a:bodyPr>
          <a:p>
            <a:r>
              <a:rPr altLang="en-US" b="1" dirty="0" sz="7200" lang="zh-CN"/>
              <a:t>观点</a:t>
            </a:r>
            <a:r>
              <a:rPr altLang="en-US" b="1" dirty="0" sz="7200" lang="zh-CN"/>
              <a:t>二</a:t>
            </a:r>
            <a:endParaRPr altLang="en-US" b="1" dirty="0" sz="7200" lang="zh-CN"/>
          </a:p>
        </p:txBody>
      </p:sp>
      <p:sp>
        <p:nvSpPr>
          <p:cNvPr id="1049388"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11"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389"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390"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391"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392"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393"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394"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12" name=""/>
          <p:cNvPicPr>
            <a:picLocks/>
          </p:cNvPicPr>
          <p:nvPr/>
        </p:nvPicPr>
        <p:blipFill>
          <a:blip xmlns:r="http://schemas.openxmlformats.org/officeDocument/2006/relationships" r:embed="rId3"/>
          <a:stretch>
            <a:fillRect/>
          </a:stretch>
        </p:blipFill>
        <p:spPr>
          <a:xfrm rot="0">
            <a:off x="4724127" y="-5813030"/>
            <a:ext cx="6365504" cy="4362910"/>
          </a:xfrm>
          <a:prstGeom prst="rect"/>
        </p:spPr>
      </p:pic>
      <p:sp>
        <p:nvSpPr>
          <p:cNvPr id="1049395" name=""/>
          <p:cNvSpPr/>
          <p:nvPr/>
        </p:nvSpPr>
        <p:spPr>
          <a:xfrm rot="21600000">
            <a:off x="0" y="4419600"/>
            <a:ext cx="4161524" cy="2438400"/>
          </a:xfrm>
          <a:prstGeom prst="parallelogram"/>
          <a:solidFill>
            <a:srgbClr val="FFFFFF"/>
          </a:solidFill>
          <a:ln w="25400">
            <a:solidFill>
              <a:srgbClr val="3893E0"/>
            </a:solidFill>
          </a:ln>
        </p:spPr>
        <p:txBody>
          <a:bodyPr anchor="ctr"/>
          <a:p>
            <a:pPr algn="ctr"/>
            <a:r>
              <a:rPr sz="8800" lang="zh-CN">
                <a:solidFill>
                  <a:srgbClr val="3399FF"/>
                </a:solidFill>
              </a:rPr>
              <a:t>汉服</a:t>
            </a:r>
            <a:endParaRPr lang="zh-CN">
              <a:solidFill>
                <a:srgbClr val="3399FF"/>
              </a:solidFill>
            </a:endParaRPr>
          </a:p>
        </p:txBody>
      </p:sp>
      <p:sp>
        <p:nvSpPr>
          <p:cNvPr id="1049396" name=""/>
          <p:cNvSpPr/>
          <p:nvPr/>
        </p:nvSpPr>
        <p:spPr>
          <a:xfrm>
            <a:off x="426487" y="2120314"/>
            <a:ext cx="5669513" cy="2133600"/>
          </a:xfrm>
          <a:prstGeom prst="wedgeRoundRectCallout"/>
          <a:solidFill>
            <a:srgbClr val="279C64"/>
          </a:solidFill>
          <a:ln w="25400">
            <a:solidFill>
              <a:srgbClr val="1C7D4E"/>
            </a:solidFill>
          </a:ln>
        </p:spPr>
        <p:txBody>
          <a:bodyPr anchor="ctr"/>
          <a:p>
            <a:pPr algn="ctr"/>
            <a:r>
              <a:rPr sz="8800" lang="zh-CN"/>
              <a:t>礼仪</a:t>
            </a:r>
            <a:r>
              <a:rPr sz="8800" lang="zh-CN"/>
              <a:t>文化</a:t>
            </a:r>
            <a:endParaRPr lang="zh-CN"/>
          </a:p>
        </p:txBody>
      </p:sp>
      <p:cxnSp>
        <p:nvCxnSpPr>
          <p:cNvPr id="3145787" name=""/>
          <p:cNvCxnSpPr>
            <a:cxnSpLocks/>
          </p:cNvCxnSpPr>
          <p:nvPr/>
        </p:nvCxnSpPr>
        <p:spPr>
          <a:xfrm>
            <a:off x="5706852" y="3126366"/>
            <a:ext cx="3047119" cy="3073770"/>
          </a:xfrm>
          <a:prstGeom prst="bentConnector3"/>
          <a:solidFill>
            <a:srgbClr val="FFFFFF"/>
          </a:solidFill>
          <a:ln w="25400">
            <a:solidFill>
              <a:srgbClr val="3893E0"/>
            </a:solidFill>
            <a:tailEnd type="triangle" w="lg" len="lg"/>
          </a:ln>
        </p:spPr>
      </p:cxnSp>
      <p:sp>
        <p:nvSpPr>
          <p:cNvPr id="1049397" name=""/>
          <p:cNvSpPr/>
          <p:nvPr/>
        </p:nvSpPr>
        <p:spPr>
          <a:xfrm>
            <a:off x="8753970" y="3810000"/>
            <a:ext cx="3048000" cy="3048000"/>
          </a:xfrm>
          <a:prstGeom prst="flowChartMultidocument"/>
          <a:solidFill>
            <a:srgbClr val="FFFFFF"/>
          </a:solidFill>
          <a:ln w="25400">
            <a:solidFill>
              <a:srgbClr val="3893E0"/>
            </a:solidFill>
          </a:ln>
        </p:spPr>
        <p:txBody>
          <a:bodyPr anchor="ctr"/>
          <a:p>
            <a:pPr algn="ctr"/>
            <a:r>
              <a:rPr sz="8800" lang="zh-CN"/>
              <a:t>约束</a:t>
            </a:r>
            <a:endParaRPr lang="zh-CN"/>
          </a:p>
        </p:txBody>
      </p:sp>
    </p:spTree>
  </p:cSld>
  <p:clrMapOvr>
    <a:masterClrMapping/>
  </p:clrMapOvr>
  <p:transition spd="slow">
    <p:wipe dir="l"/>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51" name=""/>
        <p:cNvGrpSpPr/>
        <p:nvPr/>
      </p:nvGrpSpPr>
      <p:grpSpPr>
        <a:xfrm>
          <a:off x="0" y="0"/>
          <a:ext cx="0" cy="0"/>
          <a:chOff x="0" y="0"/>
          <a:chExt cx="0" cy="0"/>
        </a:xfrm>
      </p:grpSpPr>
      <p:cxnSp>
        <p:nvCxnSpPr>
          <p:cNvPr id="3145788"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398"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399" name="矩形 8"/>
          <p:cNvSpPr/>
          <p:nvPr/>
        </p:nvSpPr>
        <p:spPr>
          <a:xfrm>
            <a:off x="1807688" y="290699"/>
            <a:ext cx="2388667" cy="1105254"/>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0"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401"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402"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403"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404"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5"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406" name="文本框 16" descr="#"/>
          <p:cNvSpPr txBox="1"/>
          <p:nvPr/>
        </p:nvSpPr>
        <p:spPr>
          <a:xfrm>
            <a:off x="1928715" y="290698"/>
            <a:ext cx="3002279" cy="1094740"/>
          </a:xfrm>
          <a:prstGeom prst="rect"/>
          <a:noFill/>
        </p:spPr>
        <p:txBody>
          <a:bodyPr rtlCol="0" wrap="none">
            <a:spAutoFit/>
          </a:bodyPr>
          <a:p>
            <a:r>
              <a:rPr altLang="en-US" b="1" dirty="0" sz="7200" lang="zh-CN"/>
              <a:t>观点</a:t>
            </a:r>
            <a:r>
              <a:rPr altLang="en-US" b="1" dirty="0" sz="7200" lang="zh-CN"/>
              <a:t>二</a:t>
            </a:r>
            <a:endParaRPr altLang="en-US" b="1" dirty="0" sz="7200" lang="zh-CN"/>
          </a:p>
        </p:txBody>
      </p:sp>
      <p:sp>
        <p:nvSpPr>
          <p:cNvPr id="1049407"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13"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408"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409" name=""/>
          <p:cNvSpPr txBox="1"/>
          <p:nvPr/>
        </p:nvSpPr>
        <p:spPr>
          <a:xfrm>
            <a:off x="-711331" y="-5693312"/>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410"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411"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412"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413"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14" name=""/>
          <p:cNvPicPr>
            <a:picLocks/>
          </p:cNvPicPr>
          <p:nvPr/>
        </p:nvPicPr>
        <p:blipFill>
          <a:blip xmlns:r="http://schemas.openxmlformats.org/officeDocument/2006/relationships" r:embed="rId3"/>
          <a:stretch>
            <a:fillRect/>
          </a:stretch>
        </p:blipFill>
        <p:spPr>
          <a:xfrm rot="0">
            <a:off x="4724127" y="-5813030"/>
            <a:ext cx="6365504" cy="4362910"/>
          </a:xfrm>
          <a:prstGeom prst="rect"/>
        </p:spPr>
      </p:pic>
      <p:sp>
        <p:nvSpPr>
          <p:cNvPr id="1049414" name=""/>
          <p:cNvSpPr/>
          <p:nvPr/>
        </p:nvSpPr>
        <p:spPr>
          <a:xfrm rot="21600000">
            <a:off x="0" y="4419600"/>
            <a:ext cx="4161524" cy="2438400"/>
          </a:xfrm>
          <a:prstGeom prst="parallelogram"/>
          <a:solidFill>
            <a:srgbClr val="FFFFFF"/>
          </a:solidFill>
          <a:ln w="25400">
            <a:solidFill>
              <a:srgbClr val="3893E0"/>
            </a:solidFill>
          </a:ln>
        </p:spPr>
        <p:txBody>
          <a:bodyPr anchor="ctr"/>
          <a:p>
            <a:pPr algn="ctr"/>
            <a:r>
              <a:rPr sz="8800" lang="zh-CN">
                <a:solidFill>
                  <a:srgbClr val="3399FF"/>
                </a:solidFill>
              </a:rPr>
              <a:t>约束</a:t>
            </a:r>
            <a:endParaRPr lang="zh-CN">
              <a:solidFill>
                <a:srgbClr val="3399FF"/>
              </a:solidFill>
            </a:endParaRPr>
          </a:p>
        </p:txBody>
      </p:sp>
      <p:sp>
        <p:nvSpPr>
          <p:cNvPr id="1049415" name=""/>
          <p:cNvSpPr/>
          <p:nvPr/>
        </p:nvSpPr>
        <p:spPr>
          <a:xfrm>
            <a:off x="426487" y="2120314"/>
            <a:ext cx="5669513" cy="2133600"/>
          </a:xfrm>
          <a:prstGeom prst="wedgeRoundRectCallout"/>
          <a:solidFill>
            <a:srgbClr val="279C64"/>
          </a:solidFill>
          <a:ln w="25400">
            <a:solidFill>
              <a:srgbClr val="1C7D4E"/>
            </a:solidFill>
          </a:ln>
        </p:spPr>
        <p:txBody>
          <a:bodyPr anchor="ctr"/>
          <a:p>
            <a:pPr algn="ctr"/>
            <a:r>
              <a:rPr sz="8000" lang="zh-CN"/>
              <a:t>稳定</a:t>
            </a:r>
            <a:r>
              <a:rPr sz="8000" lang="zh-CN"/>
              <a:t>并</a:t>
            </a:r>
            <a:r>
              <a:rPr sz="8000" lang="zh-CN"/>
              <a:t>巩固</a:t>
            </a:r>
            <a:r>
              <a:rPr sz="8000" lang="zh-CN"/>
              <a:t>统治</a:t>
            </a:r>
            <a:endParaRPr lang="zh-CN"/>
          </a:p>
        </p:txBody>
      </p:sp>
      <p:cxnSp>
        <p:nvCxnSpPr>
          <p:cNvPr id="3145789" name=""/>
          <p:cNvCxnSpPr>
            <a:cxnSpLocks/>
          </p:cNvCxnSpPr>
          <p:nvPr/>
        </p:nvCxnSpPr>
        <p:spPr>
          <a:xfrm>
            <a:off x="6410067" y="3251200"/>
            <a:ext cx="2251588" cy="3073770"/>
          </a:xfrm>
          <a:prstGeom prst="bentConnector3"/>
          <a:solidFill>
            <a:srgbClr val="FFFFFF"/>
          </a:solidFill>
          <a:ln w="25400">
            <a:solidFill>
              <a:srgbClr val="3893E0"/>
            </a:solidFill>
            <a:tailEnd type="triangle" w="lg" len="lg"/>
          </a:ln>
        </p:spPr>
      </p:cxnSp>
      <p:sp>
        <p:nvSpPr>
          <p:cNvPr id="1049416" name=""/>
          <p:cNvSpPr/>
          <p:nvPr/>
        </p:nvSpPr>
        <p:spPr>
          <a:xfrm>
            <a:off x="8753970" y="3810000"/>
            <a:ext cx="3048000" cy="3048000"/>
          </a:xfrm>
          <a:prstGeom prst="flowChartMultidocument"/>
          <a:solidFill>
            <a:srgbClr val="FFFFFF"/>
          </a:solidFill>
          <a:ln w="25400">
            <a:solidFill>
              <a:srgbClr val="3893E0"/>
            </a:solidFill>
          </a:ln>
        </p:spPr>
        <p:txBody>
          <a:bodyPr anchor="ctr"/>
          <a:p>
            <a:pPr algn="ctr"/>
            <a:r>
              <a:rPr sz="3600" i="1" lang="zh-CN" u="sng">
                <a:solidFill>
                  <a:srgbClr val="0000FF"/>
                </a:solidFill>
              </a:rPr>
              <a:t>或者说</a:t>
            </a:r>
            <a:r>
              <a:rPr sz="3600" i="1" lang="zh-CN" u="sng">
                <a:solidFill>
                  <a:srgbClr val="0000FF"/>
                </a:solidFill>
              </a:rPr>
              <a:t>是</a:t>
            </a:r>
            <a:r>
              <a:rPr sz="3600" i="1" lang="zh-CN" u="sng">
                <a:solidFill>
                  <a:srgbClr val="0000FF"/>
                </a:solidFill>
              </a:rPr>
              <a:t>封建礼教</a:t>
            </a:r>
            <a:r>
              <a:rPr sz="3600" i="1" lang="zh-CN" u="sng">
                <a:solidFill>
                  <a:srgbClr val="0000FF"/>
                </a:solidFill>
              </a:rPr>
              <a:t>文化</a:t>
            </a:r>
            <a:r>
              <a:rPr sz="3600" i="1" lang="zh-CN" u="sng">
                <a:solidFill>
                  <a:srgbClr val="0000FF"/>
                </a:solidFill>
              </a:rPr>
              <a:t>的</a:t>
            </a:r>
            <a:r>
              <a:rPr sz="3600" i="1" lang="zh-CN" u="sng">
                <a:solidFill>
                  <a:srgbClr val="0000FF"/>
                </a:solidFill>
              </a:rPr>
              <a:t>一种</a:t>
            </a:r>
            <a:r>
              <a:rPr sz="3600" i="1" lang="zh-CN" u="sng">
                <a:solidFill>
                  <a:srgbClr val="0000FF"/>
                </a:solidFill>
              </a:rPr>
              <a:t>表现</a:t>
            </a:r>
            <a:endParaRPr sz="3600" i="1" lang="zh-CN" u="sng">
              <a:solidFill>
                <a:srgbClr val="0000FF"/>
              </a:solidFill>
            </a:endParaRPr>
          </a:p>
        </p:txBody>
      </p:sp>
      <p:sp>
        <p:nvSpPr>
          <p:cNvPr id="1049417" name=""/>
          <p:cNvSpPr txBox="1"/>
          <p:nvPr/>
        </p:nvSpPr>
        <p:spPr>
          <a:xfrm>
            <a:off x="3810000" y="3251200"/>
            <a:ext cx="4572000" cy="485140"/>
          </a:xfrm>
          <a:prstGeom prst="rect"/>
        </p:spPr>
        <p:txBody>
          <a:bodyPr rtlCol="0" wrap="square">
            <a:spAutoFit/>
          </a:bodyPr>
          <a:p>
            <a:endParaRPr sz="2800" lang="zh-CN">
              <a:solidFill>
                <a:srgbClr val="000000"/>
              </a:solidFill>
            </a:endParaRPr>
          </a:p>
        </p:txBody>
      </p:sp>
      <p:sp>
        <p:nvSpPr>
          <p:cNvPr id="1049418" name=""/>
          <p:cNvSpPr txBox="1"/>
          <p:nvPr/>
        </p:nvSpPr>
        <p:spPr>
          <a:xfrm>
            <a:off x="4089654" y="1477905"/>
            <a:ext cx="4572000" cy="485140"/>
          </a:xfrm>
          <a:prstGeom prst="rect"/>
        </p:spPr>
        <p:txBody>
          <a:bodyPr rtlCol="0" wrap="square">
            <a:spAutoFit/>
          </a:bodyPr>
          <a:p>
            <a:r>
              <a:rPr sz="2800" i="1" lang="zh-CN" u="sng">
                <a:solidFill>
                  <a:srgbClr val="D66565"/>
                </a:solidFill>
              </a:rPr>
              <a:t>从另一个角度说</a:t>
            </a:r>
            <a:endParaRPr sz="2800" i="1" lang="zh-CN" u="sng">
              <a:solidFill>
                <a:srgbClr val="D66565"/>
              </a:solidFill>
            </a:endParaRPr>
          </a:p>
        </p:txBody>
      </p:sp>
      <p:sp>
        <p:nvSpPr>
          <p:cNvPr id="1049419" name=""/>
          <p:cNvSpPr/>
          <p:nvPr/>
        </p:nvSpPr>
        <p:spPr>
          <a:xfrm rot="91999">
            <a:off x="8483725" y="1701018"/>
            <a:ext cx="3048000" cy="1842090"/>
          </a:xfrm>
          <a:prstGeom prst="wedgeEllipseCallout"/>
          <a:solidFill>
            <a:srgbClr val="279C64"/>
          </a:solidFill>
          <a:ln w="25400">
            <a:solidFill>
              <a:srgbClr val="1C7D4E"/>
            </a:solidFill>
          </a:ln>
        </p:spPr>
        <p:txBody>
          <a:bodyPr anchor="ctr"/>
          <a:p>
            <a:pPr algn="ctr"/>
            <a:r>
              <a:rPr sz="7200" lang="zh-CN"/>
              <a:t>阶级性</a:t>
            </a:r>
            <a:endParaRPr lang="zh-CN"/>
          </a:p>
        </p:txBody>
      </p:sp>
    </p:spTree>
  </p:cSld>
  <p:clrMapOvr>
    <a:masterClrMapping/>
  </p:clrMapOvr>
  <p:transition spd="slow">
    <p:wipe dir="l"/>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52" name=""/>
        <p:cNvGrpSpPr/>
        <p:nvPr/>
      </p:nvGrpSpPr>
      <p:grpSpPr>
        <a:xfrm>
          <a:off x="0" y="0"/>
          <a:ext cx="0" cy="0"/>
          <a:chOff x="0" y="0"/>
          <a:chExt cx="0" cy="0"/>
        </a:xfrm>
      </p:grpSpPr>
      <p:cxnSp>
        <p:nvCxnSpPr>
          <p:cNvPr id="3145790"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420"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21" name="矩形 8"/>
          <p:cNvSpPr/>
          <p:nvPr/>
        </p:nvSpPr>
        <p:spPr>
          <a:xfrm>
            <a:off x="1807688" y="290699"/>
            <a:ext cx="2388667" cy="1105254"/>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2"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423"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424"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425"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426"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7"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428" name="文本框 16" descr="#"/>
          <p:cNvSpPr txBox="1"/>
          <p:nvPr/>
        </p:nvSpPr>
        <p:spPr>
          <a:xfrm>
            <a:off x="1928715" y="290698"/>
            <a:ext cx="3002279" cy="1094740"/>
          </a:xfrm>
          <a:prstGeom prst="rect"/>
          <a:noFill/>
        </p:spPr>
        <p:txBody>
          <a:bodyPr rtlCol="0" wrap="none">
            <a:spAutoFit/>
          </a:bodyPr>
          <a:p>
            <a:r>
              <a:rPr altLang="en-US" b="1" dirty="0" sz="7200" lang="zh-CN"/>
              <a:t>观点</a:t>
            </a:r>
            <a:r>
              <a:rPr altLang="en-US" b="1" dirty="0" sz="7200" lang="zh-CN"/>
              <a:t>三</a:t>
            </a:r>
            <a:endParaRPr altLang="en-US" b="1" dirty="0" sz="7200" lang="zh-CN"/>
          </a:p>
        </p:txBody>
      </p:sp>
      <p:sp>
        <p:nvSpPr>
          <p:cNvPr id="1049429"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15"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430"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431"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432"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433"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434"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435"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16" name=""/>
          <p:cNvPicPr>
            <a:picLocks/>
          </p:cNvPicPr>
          <p:nvPr/>
        </p:nvPicPr>
        <p:blipFill>
          <a:blip xmlns:r="http://schemas.openxmlformats.org/officeDocument/2006/relationships" r:embed="rId3"/>
          <a:stretch>
            <a:fillRect/>
          </a:stretch>
        </p:blipFill>
        <p:spPr>
          <a:xfrm rot="0">
            <a:off x="4724127" y="-5813030"/>
            <a:ext cx="6365504" cy="4362910"/>
          </a:xfrm>
          <a:prstGeom prst="rect"/>
        </p:spPr>
      </p:pic>
      <p:sp>
        <p:nvSpPr>
          <p:cNvPr id="1049436" name=""/>
          <p:cNvSpPr/>
          <p:nvPr/>
        </p:nvSpPr>
        <p:spPr>
          <a:xfrm rot="21600000">
            <a:off x="1940859" y="-3927941"/>
            <a:ext cx="10958129" cy="2438400"/>
          </a:xfrm>
          <a:prstGeom prst="parallelogram"/>
          <a:solidFill>
            <a:srgbClr val="FFFFFF"/>
          </a:solidFill>
          <a:ln w="25400">
            <a:solidFill>
              <a:srgbClr val="3893E0"/>
            </a:solidFill>
          </a:ln>
        </p:spPr>
        <p:txBody>
          <a:bodyPr anchor="ctr"/>
          <a:p>
            <a:pPr algn="ctr"/>
            <a:r>
              <a:rPr sz="8800" lang="zh-CN">
                <a:solidFill>
                  <a:srgbClr val="3399FF"/>
                </a:solidFill>
              </a:rPr>
              <a:t>约束</a:t>
            </a:r>
            <a:endParaRPr lang="zh-CN">
              <a:solidFill>
                <a:srgbClr val="3399FF"/>
              </a:solidFill>
            </a:endParaRPr>
          </a:p>
        </p:txBody>
      </p:sp>
      <p:sp>
        <p:nvSpPr>
          <p:cNvPr id="1049437" name=""/>
          <p:cNvSpPr/>
          <p:nvPr/>
        </p:nvSpPr>
        <p:spPr>
          <a:xfrm>
            <a:off x="5904159" y="-4638389"/>
            <a:ext cx="5669513" cy="2133600"/>
          </a:xfrm>
          <a:prstGeom prst="wedgeRoundRectCallout"/>
          <a:solidFill>
            <a:srgbClr val="279C64"/>
          </a:solidFill>
          <a:ln w="25400">
            <a:solidFill>
              <a:srgbClr val="1C7D4E"/>
            </a:solidFill>
          </a:ln>
        </p:spPr>
        <p:txBody>
          <a:bodyPr anchor="ctr"/>
          <a:p>
            <a:pPr algn="ctr"/>
            <a:r>
              <a:rPr sz="8000" lang="zh-CN"/>
              <a:t>稳定</a:t>
            </a:r>
            <a:r>
              <a:rPr sz="8000" lang="zh-CN"/>
              <a:t>并</a:t>
            </a:r>
            <a:r>
              <a:rPr sz="8000" lang="zh-CN"/>
              <a:t>巩固</a:t>
            </a:r>
            <a:r>
              <a:rPr sz="8000" lang="zh-CN"/>
              <a:t>统治</a:t>
            </a:r>
            <a:endParaRPr lang="zh-CN"/>
          </a:p>
        </p:txBody>
      </p:sp>
      <p:cxnSp>
        <p:nvCxnSpPr>
          <p:cNvPr id="3145791" name=""/>
          <p:cNvCxnSpPr>
            <a:cxnSpLocks/>
          </p:cNvCxnSpPr>
          <p:nvPr/>
        </p:nvCxnSpPr>
        <p:spPr>
          <a:xfrm>
            <a:off x="6959032" y="-4638389"/>
            <a:ext cx="2251588" cy="3073770"/>
          </a:xfrm>
          <a:prstGeom prst="bentConnector3"/>
          <a:solidFill>
            <a:srgbClr val="FFFFFF"/>
          </a:solidFill>
          <a:ln w="25400">
            <a:solidFill>
              <a:srgbClr val="3893E0"/>
            </a:solidFill>
            <a:tailEnd type="triangle" w="lg" len="lg"/>
          </a:ln>
        </p:spPr>
      </p:cxnSp>
      <p:sp>
        <p:nvSpPr>
          <p:cNvPr id="1049438" name=""/>
          <p:cNvSpPr/>
          <p:nvPr/>
        </p:nvSpPr>
        <p:spPr>
          <a:xfrm>
            <a:off x="8531968" y="-5085232"/>
            <a:ext cx="3048000" cy="3048000"/>
          </a:xfrm>
          <a:prstGeom prst="flowChartMultidocument"/>
          <a:solidFill>
            <a:srgbClr val="FFFFFF"/>
          </a:solidFill>
          <a:ln w="25400">
            <a:solidFill>
              <a:srgbClr val="3893E0"/>
            </a:solidFill>
          </a:ln>
        </p:spPr>
        <p:txBody>
          <a:bodyPr anchor="ctr"/>
          <a:p>
            <a:pPr algn="ctr"/>
            <a:r>
              <a:rPr sz="3600" i="1" lang="zh-CN" u="sng">
                <a:solidFill>
                  <a:srgbClr val="0000FF"/>
                </a:solidFill>
              </a:rPr>
              <a:t>或者说</a:t>
            </a:r>
            <a:r>
              <a:rPr sz="3600" i="1" lang="zh-CN" u="sng">
                <a:solidFill>
                  <a:srgbClr val="0000FF"/>
                </a:solidFill>
              </a:rPr>
              <a:t>是</a:t>
            </a:r>
            <a:r>
              <a:rPr sz="3600" i="1" lang="zh-CN" u="sng">
                <a:solidFill>
                  <a:srgbClr val="0000FF"/>
                </a:solidFill>
              </a:rPr>
              <a:t>封建礼教</a:t>
            </a:r>
            <a:r>
              <a:rPr sz="3600" i="1" lang="zh-CN" u="sng">
                <a:solidFill>
                  <a:srgbClr val="0000FF"/>
                </a:solidFill>
              </a:rPr>
              <a:t>文化</a:t>
            </a:r>
            <a:r>
              <a:rPr sz="3600" i="1" lang="zh-CN" u="sng">
                <a:solidFill>
                  <a:srgbClr val="0000FF"/>
                </a:solidFill>
              </a:rPr>
              <a:t>的</a:t>
            </a:r>
            <a:r>
              <a:rPr sz="3600" i="1" lang="zh-CN" u="sng">
                <a:solidFill>
                  <a:srgbClr val="0000FF"/>
                </a:solidFill>
              </a:rPr>
              <a:t>一种</a:t>
            </a:r>
            <a:r>
              <a:rPr sz="3600" i="1" lang="zh-CN" u="sng">
                <a:solidFill>
                  <a:srgbClr val="0000FF"/>
                </a:solidFill>
              </a:rPr>
              <a:t>表现</a:t>
            </a:r>
            <a:endParaRPr sz="3600" i="1" lang="zh-CN" u="sng">
              <a:solidFill>
                <a:srgbClr val="0000FF"/>
              </a:solidFill>
            </a:endParaRPr>
          </a:p>
        </p:txBody>
      </p:sp>
      <p:sp>
        <p:nvSpPr>
          <p:cNvPr id="1049439" name=""/>
          <p:cNvSpPr txBox="1"/>
          <p:nvPr/>
        </p:nvSpPr>
        <p:spPr>
          <a:xfrm>
            <a:off x="7787656" y="3251200"/>
            <a:ext cx="594343" cy="485140"/>
          </a:xfrm>
          <a:prstGeom prst="rect"/>
        </p:spPr>
        <p:txBody>
          <a:bodyPr rtlCol="0" wrap="square">
            <a:spAutoFit/>
          </a:bodyPr>
          <a:p>
            <a:endParaRPr sz="2800" lang="zh-CN">
              <a:solidFill>
                <a:srgbClr val="000000"/>
              </a:solidFill>
            </a:endParaRPr>
          </a:p>
        </p:txBody>
      </p:sp>
      <p:sp>
        <p:nvSpPr>
          <p:cNvPr id="1049440" name=""/>
          <p:cNvSpPr txBox="1"/>
          <p:nvPr/>
        </p:nvSpPr>
        <p:spPr>
          <a:xfrm>
            <a:off x="8715871" y="-4535425"/>
            <a:ext cx="4572000" cy="485140"/>
          </a:xfrm>
          <a:prstGeom prst="rect"/>
        </p:spPr>
        <p:txBody>
          <a:bodyPr rtlCol="0" wrap="square">
            <a:spAutoFit/>
          </a:bodyPr>
          <a:p>
            <a:r>
              <a:rPr sz="2800" i="1" lang="zh-CN" u="sng">
                <a:solidFill>
                  <a:srgbClr val="D66565"/>
                </a:solidFill>
              </a:rPr>
              <a:t>从另一个角度说</a:t>
            </a:r>
            <a:endParaRPr sz="2800" i="1" lang="zh-CN" u="sng">
              <a:solidFill>
                <a:srgbClr val="D66565"/>
              </a:solidFill>
            </a:endParaRPr>
          </a:p>
        </p:txBody>
      </p:sp>
      <p:sp>
        <p:nvSpPr>
          <p:cNvPr id="1049441" name=""/>
          <p:cNvSpPr txBox="1"/>
          <p:nvPr/>
        </p:nvSpPr>
        <p:spPr>
          <a:xfrm>
            <a:off x="7238862" y="-4592207"/>
            <a:ext cx="4572000" cy="2059940"/>
          </a:xfrm>
          <a:prstGeom prst="rect"/>
        </p:spPr>
        <p:txBody>
          <a:bodyPr rtlCol="0" wrap="square">
            <a:spAutoFit/>
          </a:bodyPr>
          <a:p>
            <a:r>
              <a:rPr sz="2800" lang="zh-CN">
                <a:solidFill>
                  <a:srgbClr val="000000"/>
                </a:solidFill>
              </a:rPr>
              <a:t>反方:可在有民族特色的节日、盛大庆典、婚礼、寿辰、丧礼以及休闲时穿着汉服的礼服和常服。而平时穿着传统汉服不方便</a:t>
            </a:r>
            <a:endParaRPr sz="2800" lang="zh-CN">
              <a:solidFill>
                <a:srgbClr val="000000"/>
              </a:solidFill>
            </a:endParaRPr>
          </a:p>
        </p:txBody>
      </p:sp>
      <p:sp>
        <p:nvSpPr>
          <p:cNvPr id="1049442" name=""/>
          <p:cNvSpPr txBox="1"/>
          <p:nvPr/>
        </p:nvSpPr>
        <p:spPr>
          <a:xfrm>
            <a:off x="3810000" y="3251200"/>
            <a:ext cx="4572000" cy="485140"/>
          </a:xfrm>
          <a:prstGeom prst="rect"/>
        </p:spPr>
        <p:txBody>
          <a:bodyPr rtlCol="0" wrap="square">
            <a:spAutoFit/>
          </a:bodyPr>
          <a:p>
            <a:r>
              <a:rPr sz="2800" lang="zh-CN">
                <a:solidFill>
                  <a:srgbClr val="000000"/>
                </a:solidFill>
              </a:rPr>
              <a:t>审美</a:t>
            </a:r>
            <a:r>
              <a:rPr sz="2800" lang="zh-CN">
                <a:solidFill>
                  <a:srgbClr val="000000"/>
                </a:solidFill>
              </a:rPr>
              <a:t>多元化</a:t>
            </a:r>
            <a:endParaRPr sz="2800" lang="zh-CN">
              <a:solidFill>
                <a:srgbClr val="000000"/>
              </a:solidFill>
            </a:endParaRPr>
          </a:p>
        </p:txBody>
      </p:sp>
    </p:spTree>
  </p:cSld>
  <p:clrMapOvr>
    <a:masterClrMapping/>
  </p:clrMapOvr>
  <p:transition spd="slow">
    <p:wipe dir="l"/>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53" name=""/>
        <p:cNvGrpSpPr/>
        <p:nvPr/>
      </p:nvGrpSpPr>
      <p:grpSpPr>
        <a:xfrm>
          <a:off x="0" y="0"/>
          <a:ext cx="0" cy="0"/>
          <a:chOff x="0" y="0"/>
          <a:chExt cx="0" cy="0"/>
        </a:xfrm>
      </p:grpSpPr>
      <p:cxnSp>
        <p:nvCxnSpPr>
          <p:cNvPr id="3145792"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443"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44" name="矩形 8"/>
          <p:cNvSpPr/>
          <p:nvPr/>
        </p:nvSpPr>
        <p:spPr>
          <a:xfrm>
            <a:off x="1807688" y="290699"/>
            <a:ext cx="2388667" cy="1105254"/>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5"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446"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447"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448"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449"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0"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451" name="文本框 16" descr="#"/>
          <p:cNvSpPr txBox="1"/>
          <p:nvPr/>
        </p:nvSpPr>
        <p:spPr>
          <a:xfrm>
            <a:off x="1928715" y="290698"/>
            <a:ext cx="3002279" cy="1094740"/>
          </a:xfrm>
          <a:prstGeom prst="rect"/>
          <a:noFill/>
        </p:spPr>
        <p:txBody>
          <a:bodyPr rtlCol="0" wrap="none">
            <a:spAutoFit/>
          </a:bodyPr>
          <a:p>
            <a:r>
              <a:rPr altLang="en-US" b="1" dirty="0" sz="7200" lang="zh-CN"/>
              <a:t>观点</a:t>
            </a:r>
            <a:r>
              <a:rPr altLang="en-US" b="1" dirty="0" sz="7200" lang="zh-CN"/>
              <a:t>二</a:t>
            </a:r>
            <a:endParaRPr altLang="en-US" b="1" dirty="0" sz="7200" lang="zh-CN"/>
          </a:p>
        </p:txBody>
      </p:sp>
      <p:sp>
        <p:nvSpPr>
          <p:cNvPr id="1049452"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17"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453"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454"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455"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456"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457"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458"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18" name=""/>
          <p:cNvPicPr>
            <a:picLocks/>
          </p:cNvPicPr>
          <p:nvPr/>
        </p:nvPicPr>
        <p:blipFill>
          <a:blip xmlns:r="http://schemas.openxmlformats.org/officeDocument/2006/relationships" r:embed="rId3"/>
          <a:stretch>
            <a:fillRect/>
          </a:stretch>
        </p:blipFill>
        <p:spPr>
          <a:xfrm rot="0">
            <a:off x="4724127" y="-5813030"/>
            <a:ext cx="6365504" cy="4362910"/>
          </a:xfrm>
          <a:prstGeom prst="rect"/>
        </p:spPr>
      </p:pic>
      <p:sp>
        <p:nvSpPr>
          <p:cNvPr id="1049459" name=""/>
          <p:cNvSpPr/>
          <p:nvPr/>
        </p:nvSpPr>
        <p:spPr>
          <a:xfrm rot="21600000">
            <a:off x="0" y="4419600"/>
            <a:ext cx="4161524" cy="2438400"/>
          </a:xfrm>
          <a:prstGeom prst="parallelogram"/>
          <a:solidFill>
            <a:srgbClr val="FFFFFF"/>
          </a:solidFill>
          <a:ln w="25400">
            <a:solidFill>
              <a:srgbClr val="3893E0"/>
            </a:solidFill>
          </a:ln>
        </p:spPr>
        <p:txBody>
          <a:bodyPr anchor="ctr"/>
          <a:p>
            <a:pPr algn="ctr"/>
            <a:r>
              <a:rPr sz="8800" lang="zh-CN">
                <a:solidFill>
                  <a:srgbClr val="3399FF"/>
                </a:solidFill>
              </a:rPr>
              <a:t>约束</a:t>
            </a:r>
            <a:endParaRPr lang="zh-CN">
              <a:solidFill>
                <a:srgbClr val="3399FF"/>
              </a:solidFill>
            </a:endParaRPr>
          </a:p>
        </p:txBody>
      </p:sp>
      <p:sp>
        <p:nvSpPr>
          <p:cNvPr id="1049460" name=""/>
          <p:cNvSpPr/>
          <p:nvPr/>
        </p:nvSpPr>
        <p:spPr>
          <a:xfrm>
            <a:off x="426487" y="2120314"/>
            <a:ext cx="5669513" cy="2133600"/>
          </a:xfrm>
          <a:prstGeom prst="wedgeRoundRectCallout"/>
          <a:solidFill>
            <a:srgbClr val="279C64"/>
          </a:solidFill>
          <a:ln w="25400">
            <a:solidFill>
              <a:srgbClr val="1C7D4E"/>
            </a:solidFill>
          </a:ln>
        </p:spPr>
        <p:txBody>
          <a:bodyPr anchor="ctr"/>
          <a:p>
            <a:pPr algn="ctr"/>
            <a:r>
              <a:rPr sz="8000" lang="zh-CN"/>
              <a:t>稳定</a:t>
            </a:r>
            <a:r>
              <a:rPr sz="8000" lang="zh-CN"/>
              <a:t>并</a:t>
            </a:r>
            <a:r>
              <a:rPr sz="8000" lang="zh-CN"/>
              <a:t>巩固</a:t>
            </a:r>
            <a:r>
              <a:rPr sz="8000" lang="zh-CN"/>
              <a:t>统治</a:t>
            </a:r>
            <a:endParaRPr lang="zh-CN"/>
          </a:p>
        </p:txBody>
      </p:sp>
      <p:cxnSp>
        <p:nvCxnSpPr>
          <p:cNvPr id="3145793" name=""/>
          <p:cNvCxnSpPr>
            <a:cxnSpLocks/>
          </p:cNvCxnSpPr>
          <p:nvPr/>
        </p:nvCxnSpPr>
        <p:spPr>
          <a:xfrm>
            <a:off x="6410067" y="3251200"/>
            <a:ext cx="2251588" cy="3073770"/>
          </a:xfrm>
          <a:prstGeom prst="bentConnector3"/>
          <a:solidFill>
            <a:srgbClr val="FFFFFF"/>
          </a:solidFill>
          <a:ln w="25400">
            <a:solidFill>
              <a:srgbClr val="3893E0"/>
            </a:solidFill>
            <a:tailEnd type="triangle" w="lg" len="lg"/>
          </a:ln>
        </p:spPr>
      </p:cxnSp>
      <p:sp>
        <p:nvSpPr>
          <p:cNvPr id="1049461" name=""/>
          <p:cNvSpPr/>
          <p:nvPr/>
        </p:nvSpPr>
        <p:spPr>
          <a:xfrm>
            <a:off x="8753970" y="3810000"/>
            <a:ext cx="3048000" cy="3048000"/>
          </a:xfrm>
          <a:prstGeom prst="flowChartMultidocument"/>
          <a:solidFill>
            <a:srgbClr val="FFFFFF"/>
          </a:solidFill>
          <a:ln w="25400">
            <a:solidFill>
              <a:srgbClr val="3893E0"/>
            </a:solidFill>
          </a:ln>
        </p:spPr>
        <p:txBody>
          <a:bodyPr anchor="ctr"/>
          <a:p>
            <a:pPr algn="ctr"/>
            <a:r>
              <a:rPr sz="3600" i="1" lang="zh-CN" u="sng">
                <a:solidFill>
                  <a:srgbClr val="0000FF"/>
                </a:solidFill>
              </a:rPr>
              <a:t>或者说</a:t>
            </a:r>
            <a:r>
              <a:rPr sz="3600" i="1" lang="zh-CN" u="sng">
                <a:solidFill>
                  <a:srgbClr val="0000FF"/>
                </a:solidFill>
              </a:rPr>
              <a:t>是</a:t>
            </a:r>
            <a:r>
              <a:rPr sz="3600" i="1" lang="zh-CN" u="sng">
                <a:solidFill>
                  <a:srgbClr val="0000FF"/>
                </a:solidFill>
              </a:rPr>
              <a:t>封建礼教</a:t>
            </a:r>
            <a:r>
              <a:rPr sz="3600" i="1" lang="zh-CN" u="sng">
                <a:solidFill>
                  <a:srgbClr val="0000FF"/>
                </a:solidFill>
              </a:rPr>
              <a:t>文化</a:t>
            </a:r>
            <a:r>
              <a:rPr sz="3600" i="1" lang="zh-CN" u="sng">
                <a:solidFill>
                  <a:srgbClr val="0000FF"/>
                </a:solidFill>
              </a:rPr>
              <a:t>的</a:t>
            </a:r>
            <a:r>
              <a:rPr sz="3600" i="1" lang="zh-CN" u="sng">
                <a:solidFill>
                  <a:srgbClr val="0000FF"/>
                </a:solidFill>
              </a:rPr>
              <a:t>一种</a:t>
            </a:r>
            <a:r>
              <a:rPr sz="3600" i="1" lang="zh-CN" u="sng">
                <a:solidFill>
                  <a:srgbClr val="0000FF"/>
                </a:solidFill>
              </a:rPr>
              <a:t>表现</a:t>
            </a:r>
            <a:endParaRPr sz="3600" i="1" lang="zh-CN" u="sng">
              <a:solidFill>
                <a:srgbClr val="0000FF"/>
              </a:solidFill>
            </a:endParaRPr>
          </a:p>
        </p:txBody>
      </p:sp>
      <p:sp>
        <p:nvSpPr>
          <p:cNvPr id="1049462" name=""/>
          <p:cNvSpPr txBox="1"/>
          <p:nvPr/>
        </p:nvSpPr>
        <p:spPr>
          <a:xfrm>
            <a:off x="3810000" y="3251200"/>
            <a:ext cx="4572000" cy="485140"/>
          </a:xfrm>
          <a:prstGeom prst="rect"/>
        </p:spPr>
        <p:txBody>
          <a:bodyPr rtlCol="0" wrap="square">
            <a:spAutoFit/>
          </a:bodyPr>
          <a:p>
            <a:endParaRPr sz="2800" lang="zh-CN">
              <a:solidFill>
                <a:srgbClr val="000000"/>
              </a:solidFill>
            </a:endParaRPr>
          </a:p>
        </p:txBody>
      </p:sp>
      <p:sp>
        <p:nvSpPr>
          <p:cNvPr id="1049463" name=""/>
          <p:cNvSpPr txBox="1"/>
          <p:nvPr/>
        </p:nvSpPr>
        <p:spPr>
          <a:xfrm>
            <a:off x="6570851" y="843325"/>
            <a:ext cx="4572000" cy="485140"/>
          </a:xfrm>
          <a:prstGeom prst="rect"/>
        </p:spPr>
        <p:txBody>
          <a:bodyPr rtlCol="0" wrap="square">
            <a:spAutoFit/>
          </a:bodyPr>
          <a:p>
            <a:r>
              <a:rPr sz="2800" i="1" lang="zh-CN" u="sng">
                <a:solidFill>
                  <a:srgbClr val="D66565"/>
                </a:solidFill>
              </a:rPr>
              <a:t>从另一个角度说</a:t>
            </a:r>
            <a:endParaRPr sz="2800" i="1" lang="zh-CN" u="sng">
              <a:solidFill>
                <a:srgbClr val="D66565"/>
              </a:solidFill>
            </a:endParaRPr>
          </a:p>
        </p:txBody>
      </p:sp>
    </p:spTree>
  </p:cSld>
  <p:clrMapOvr>
    <a:masterClrMapping/>
  </p:clrMapOvr>
  <p:transition spd="slow">
    <p:wipe dir="l"/>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54" name=""/>
        <p:cNvGrpSpPr/>
        <p:nvPr/>
      </p:nvGrpSpPr>
      <p:grpSpPr>
        <a:xfrm>
          <a:off x="0" y="0"/>
          <a:ext cx="0" cy="0"/>
          <a:chOff x="0" y="0"/>
          <a:chExt cx="0" cy="0"/>
        </a:xfrm>
      </p:grpSpPr>
      <p:cxnSp>
        <p:nvCxnSpPr>
          <p:cNvPr id="3145794"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464"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65" name="矩形 8"/>
          <p:cNvSpPr/>
          <p:nvPr/>
        </p:nvSpPr>
        <p:spPr>
          <a:xfrm>
            <a:off x="1807688" y="290699"/>
            <a:ext cx="2388667" cy="1105254"/>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6"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467"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468"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469"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470"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1"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472" name="文本框 16" descr="#"/>
          <p:cNvSpPr txBox="1"/>
          <p:nvPr/>
        </p:nvSpPr>
        <p:spPr>
          <a:xfrm>
            <a:off x="1928715" y="290698"/>
            <a:ext cx="3002279" cy="1094740"/>
          </a:xfrm>
          <a:prstGeom prst="rect"/>
          <a:noFill/>
        </p:spPr>
        <p:txBody>
          <a:bodyPr rtlCol="0" wrap="none">
            <a:spAutoFit/>
          </a:bodyPr>
          <a:p>
            <a:r>
              <a:rPr altLang="en-US" b="1" dirty="0" sz="7200" lang="zh-CN"/>
              <a:t>观点</a:t>
            </a:r>
            <a:r>
              <a:rPr altLang="en-US" b="1" dirty="0" sz="7200" lang="zh-CN"/>
              <a:t>二</a:t>
            </a:r>
            <a:endParaRPr altLang="en-US" b="1" dirty="0" sz="7200" lang="zh-CN"/>
          </a:p>
        </p:txBody>
      </p:sp>
      <p:sp>
        <p:nvSpPr>
          <p:cNvPr id="1049473"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19"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474"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475"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476"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477"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478"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479"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20" name=""/>
          <p:cNvPicPr>
            <a:picLocks/>
          </p:cNvPicPr>
          <p:nvPr/>
        </p:nvPicPr>
        <p:blipFill>
          <a:blip xmlns:r="http://schemas.openxmlformats.org/officeDocument/2006/relationships" r:embed="rId3"/>
          <a:stretch>
            <a:fillRect/>
          </a:stretch>
        </p:blipFill>
        <p:spPr>
          <a:xfrm rot="0">
            <a:off x="4724127" y="-5813030"/>
            <a:ext cx="6365504" cy="4362910"/>
          </a:xfrm>
          <a:prstGeom prst="rect"/>
        </p:spPr>
      </p:pic>
      <p:sp>
        <p:nvSpPr>
          <p:cNvPr id="1049480" name=""/>
          <p:cNvSpPr/>
          <p:nvPr/>
        </p:nvSpPr>
        <p:spPr>
          <a:xfrm rot="21600000">
            <a:off x="0" y="4419600"/>
            <a:ext cx="4161524" cy="2438400"/>
          </a:xfrm>
          <a:prstGeom prst="parallelogram"/>
          <a:solidFill>
            <a:srgbClr val="FFFFFF"/>
          </a:solidFill>
          <a:ln w="25400">
            <a:solidFill>
              <a:srgbClr val="3893E0"/>
            </a:solidFill>
          </a:ln>
        </p:spPr>
        <p:txBody>
          <a:bodyPr anchor="ctr"/>
          <a:p>
            <a:pPr algn="ctr"/>
            <a:r>
              <a:rPr sz="8800" lang="zh-CN">
                <a:solidFill>
                  <a:srgbClr val="3399FF"/>
                </a:solidFill>
              </a:rPr>
              <a:t>约束</a:t>
            </a:r>
            <a:endParaRPr lang="zh-CN">
              <a:solidFill>
                <a:srgbClr val="3399FF"/>
              </a:solidFill>
            </a:endParaRPr>
          </a:p>
        </p:txBody>
      </p:sp>
      <p:sp>
        <p:nvSpPr>
          <p:cNvPr id="1049481" name=""/>
          <p:cNvSpPr/>
          <p:nvPr/>
        </p:nvSpPr>
        <p:spPr>
          <a:xfrm>
            <a:off x="426487" y="2120314"/>
            <a:ext cx="5669513" cy="2133600"/>
          </a:xfrm>
          <a:prstGeom prst="wedgeRoundRectCallout"/>
          <a:solidFill>
            <a:srgbClr val="279C64"/>
          </a:solidFill>
          <a:ln w="25400">
            <a:solidFill>
              <a:srgbClr val="1C7D4E"/>
            </a:solidFill>
          </a:ln>
        </p:spPr>
        <p:txBody>
          <a:bodyPr anchor="ctr"/>
          <a:p>
            <a:pPr algn="ctr"/>
            <a:r>
              <a:rPr sz="8000" lang="zh-CN"/>
              <a:t>稳定</a:t>
            </a:r>
            <a:r>
              <a:rPr sz="8000" lang="zh-CN"/>
              <a:t>并</a:t>
            </a:r>
            <a:r>
              <a:rPr sz="8000" lang="zh-CN"/>
              <a:t>巩固</a:t>
            </a:r>
            <a:r>
              <a:rPr sz="8000" lang="zh-CN"/>
              <a:t>统治</a:t>
            </a:r>
            <a:endParaRPr lang="zh-CN"/>
          </a:p>
        </p:txBody>
      </p:sp>
      <p:cxnSp>
        <p:nvCxnSpPr>
          <p:cNvPr id="3145795" name=""/>
          <p:cNvCxnSpPr>
            <a:cxnSpLocks/>
          </p:cNvCxnSpPr>
          <p:nvPr/>
        </p:nvCxnSpPr>
        <p:spPr>
          <a:xfrm>
            <a:off x="6410067" y="3251200"/>
            <a:ext cx="2251588" cy="3073770"/>
          </a:xfrm>
          <a:prstGeom prst="bentConnector3"/>
          <a:solidFill>
            <a:srgbClr val="FFFFFF"/>
          </a:solidFill>
          <a:ln w="25400">
            <a:solidFill>
              <a:srgbClr val="3893E0"/>
            </a:solidFill>
            <a:tailEnd type="triangle" w="lg" len="lg"/>
          </a:ln>
        </p:spPr>
      </p:cxnSp>
      <p:sp>
        <p:nvSpPr>
          <p:cNvPr id="1049482" name=""/>
          <p:cNvSpPr/>
          <p:nvPr/>
        </p:nvSpPr>
        <p:spPr>
          <a:xfrm>
            <a:off x="8753970" y="3810000"/>
            <a:ext cx="3048000" cy="3048000"/>
          </a:xfrm>
          <a:prstGeom prst="flowChartMultidocument"/>
          <a:solidFill>
            <a:srgbClr val="FFFFFF"/>
          </a:solidFill>
          <a:ln w="25400">
            <a:solidFill>
              <a:srgbClr val="3893E0"/>
            </a:solidFill>
          </a:ln>
        </p:spPr>
        <p:txBody>
          <a:bodyPr anchor="ctr"/>
          <a:p>
            <a:pPr algn="ctr"/>
            <a:r>
              <a:rPr sz="3600" i="1" lang="zh-CN" u="sng">
                <a:solidFill>
                  <a:srgbClr val="0000FF"/>
                </a:solidFill>
              </a:rPr>
              <a:t>或者说</a:t>
            </a:r>
            <a:r>
              <a:rPr sz="3600" i="1" lang="zh-CN" u="sng">
                <a:solidFill>
                  <a:srgbClr val="0000FF"/>
                </a:solidFill>
              </a:rPr>
              <a:t>是</a:t>
            </a:r>
            <a:r>
              <a:rPr sz="3600" i="1" lang="zh-CN" u="sng">
                <a:solidFill>
                  <a:srgbClr val="0000FF"/>
                </a:solidFill>
              </a:rPr>
              <a:t>封建礼教</a:t>
            </a:r>
            <a:r>
              <a:rPr sz="3600" i="1" lang="zh-CN" u="sng">
                <a:solidFill>
                  <a:srgbClr val="0000FF"/>
                </a:solidFill>
              </a:rPr>
              <a:t>文化</a:t>
            </a:r>
            <a:r>
              <a:rPr sz="3600" i="1" lang="zh-CN" u="sng">
                <a:solidFill>
                  <a:srgbClr val="0000FF"/>
                </a:solidFill>
              </a:rPr>
              <a:t>的</a:t>
            </a:r>
            <a:r>
              <a:rPr sz="3600" i="1" lang="zh-CN" u="sng">
                <a:solidFill>
                  <a:srgbClr val="0000FF"/>
                </a:solidFill>
              </a:rPr>
              <a:t>一种</a:t>
            </a:r>
            <a:r>
              <a:rPr sz="3600" i="1" lang="zh-CN" u="sng">
                <a:solidFill>
                  <a:srgbClr val="0000FF"/>
                </a:solidFill>
              </a:rPr>
              <a:t>表现</a:t>
            </a:r>
            <a:endParaRPr sz="3600" i="1" lang="zh-CN" u="sng">
              <a:solidFill>
                <a:srgbClr val="0000FF"/>
              </a:solidFill>
            </a:endParaRPr>
          </a:p>
        </p:txBody>
      </p:sp>
      <p:sp>
        <p:nvSpPr>
          <p:cNvPr id="1049483" name=""/>
          <p:cNvSpPr txBox="1"/>
          <p:nvPr/>
        </p:nvSpPr>
        <p:spPr>
          <a:xfrm>
            <a:off x="3810000" y="3251200"/>
            <a:ext cx="4572000" cy="485140"/>
          </a:xfrm>
          <a:prstGeom prst="rect"/>
        </p:spPr>
        <p:txBody>
          <a:bodyPr rtlCol="0" wrap="square">
            <a:spAutoFit/>
          </a:bodyPr>
          <a:p>
            <a:endParaRPr sz="2800" lang="zh-CN">
              <a:solidFill>
                <a:srgbClr val="000000"/>
              </a:solidFill>
            </a:endParaRPr>
          </a:p>
        </p:txBody>
      </p:sp>
      <p:sp>
        <p:nvSpPr>
          <p:cNvPr id="1049484" name=""/>
          <p:cNvSpPr txBox="1"/>
          <p:nvPr/>
        </p:nvSpPr>
        <p:spPr>
          <a:xfrm>
            <a:off x="6570851" y="843325"/>
            <a:ext cx="4572000" cy="485140"/>
          </a:xfrm>
          <a:prstGeom prst="rect"/>
        </p:spPr>
        <p:txBody>
          <a:bodyPr rtlCol="0" wrap="square">
            <a:spAutoFit/>
          </a:bodyPr>
          <a:p>
            <a:r>
              <a:rPr sz="2800" i="1" lang="zh-CN" u="sng">
                <a:solidFill>
                  <a:srgbClr val="D66565"/>
                </a:solidFill>
              </a:rPr>
              <a:t>从另一个角度说</a:t>
            </a:r>
            <a:endParaRPr sz="2800" i="1" lang="zh-CN" u="sng">
              <a:solidFill>
                <a:srgbClr val="D66565"/>
              </a:solidFill>
            </a:endParaRPr>
          </a:p>
        </p:txBody>
      </p:sp>
    </p:spTree>
  </p:cSld>
  <p:clrMapOvr>
    <a:masterClrMapping/>
  </p:clrMapOvr>
  <p:transition spd="slow">
    <p:wipe dir="l"/>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55" name=""/>
        <p:cNvGrpSpPr/>
        <p:nvPr/>
      </p:nvGrpSpPr>
      <p:grpSpPr>
        <a:xfrm>
          <a:off x="0" y="0"/>
          <a:ext cx="0" cy="0"/>
          <a:chOff x="0" y="0"/>
          <a:chExt cx="0" cy="0"/>
        </a:xfrm>
      </p:grpSpPr>
      <p:cxnSp>
        <p:nvCxnSpPr>
          <p:cNvPr id="3145796"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485"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486" name="矩形 8"/>
          <p:cNvSpPr/>
          <p:nvPr/>
        </p:nvSpPr>
        <p:spPr>
          <a:xfrm>
            <a:off x="1807688" y="290699"/>
            <a:ext cx="2388667" cy="1105254"/>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7"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488"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489"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490"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491"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2"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493" name="文本框 16" descr="#"/>
          <p:cNvSpPr txBox="1"/>
          <p:nvPr/>
        </p:nvSpPr>
        <p:spPr>
          <a:xfrm>
            <a:off x="1928715" y="290698"/>
            <a:ext cx="3002279" cy="1094740"/>
          </a:xfrm>
          <a:prstGeom prst="rect"/>
          <a:noFill/>
        </p:spPr>
        <p:txBody>
          <a:bodyPr rtlCol="0" wrap="none">
            <a:spAutoFit/>
          </a:bodyPr>
          <a:p>
            <a:r>
              <a:rPr altLang="en-US" b="1" dirty="0" sz="7200" lang="zh-CN"/>
              <a:t>观点</a:t>
            </a:r>
            <a:r>
              <a:rPr altLang="en-US" b="1" dirty="0" sz="7200" lang="zh-CN"/>
              <a:t>二</a:t>
            </a:r>
            <a:endParaRPr altLang="en-US" b="1" dirty="0" sz="7200" lang="zh-CN"/>
          </a:p>
        </p:txBody>
      </p:sp>
      <p:sp>
        <p:nvSpPr>
          <p:cNvPr id="1049494"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21"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495"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496"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497"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498"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499"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500"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22" name=""/>
          <p:cNvPicPr>
            <a:picLocks/>
          </p:cNvPicPr>
          <p:nvPr/>
        </p:nvPicPr>
        <p:blipFill>
          <a:blip xmlns:r="http://schemas.openxmlformats.org/officeDocument/2006/relationships" r:embed="rId3"/>
          <a:stretch>
            <a:fillRect/>
          </a:stretch>
        </p:blipFill>
        <p:spPr>
          <a:xfrm rot="0">
            <a:off x="4724127" y="-5813030"/>
            <a:ext cx="6365504" cy="4362910"/>
          </a:xfrm>
          <a:prstGeom prst="rect"/>
        </p:spPr>
      </p:pic>
      <p:sp>
        <p:nvSpPr>
          <p:cNvPr id="1049501" name=""/>
          <p:cNvSpPr/>
          <p:nvPr/>
        </p:nvSpPr>
        <p:spPr>
          <a:xfrm rot="21600000">
            <a:off x="0" y="4419600"/>
            <a:ext cx="4161524" cy="2438400"/>
          </a:xfrm>
          <a:prstGeom prst="parallelogram"/>
          <a:solidFill>
            <a:srgbClr val="FFFFFF"/>
          </a:solidFill>
          <a:ln w="25400">
            <a:solidFill>
              <a:srgbClr val="3893E0"/>
            </a:solidFill>
          </a:ln>
        </p:spPr>
        <p:txBody>
          <a:bodyPr anchor="ctr"/>
          <a:p>
            <a:pPr algn="ctr"/>
            <a:r>
              <a:rPr sz="8800" lang="zh-CN">
                <a:solidFill>
                  <a:srgbClr val="3399FF"/>
                </a:solidFill>
              </a:rPr>
              <a:t>约束</a:t>
            </a:r>
            <a:endParaRPr lang="zh-CN">
              <a:solidFill>
                <a:srgbClr val="3399FF"/>
              </a:solidFill>
            </a:endParaRPr>
          </a:p>
        </p:txBody>
      </p:sp>
      <p:sp>
        <p:nvSpPr>
          <p:cNvPr id="1049502" name=""/>
          <p:cNvSpPr/>
          <p:nvPr/>
        </p:nvSpPr>
        <p:spPr>
          <a:xfrm>
            <a:off x="426487" y="2120314"/>
            <a:ext cx="5669513" cy="2133600"/>
          </a:xfrm>
          <a:prstGeom prst="wedgeRoundRectCallout"/>
          <a:solidFill>
            <a:srgbClr val="279C64"/>
          </a:solidFill>
          <a:ln w="25400">
            <a:solidFill>
              <a:srgbClr val="1C7D4E"/>
            </a:solidFill>
          </a:ln>
        </p:spPr>
        <p:txBody>
          <a:bodyPr anchor="ctr"/>
          <a:p>
            <a:pPr algn="ctr"/>
            <a:r>
              <a:rPr sz="8000" lang="zh-CN"/>
              <a:t>稳定</a:t>
            </a:r>
            <a:r>
              <a:rPr sz="8000" lang="zh-CN"/>
              <a:t>并</a:t>
            </a:r>
            <a:r>
              <a:rPr sz="8000" lang="zh-CN"/>
              <a:t>巩固</a:t>
            </a:r>
            <a:r>
              <a:rPr sz="8000" lang="zh-CN"/>
              <a:t>统治</a:t>
            </a:r>
            <a:endParaRPr lang="zh-CN"/>
          </a:p>
        </p:txBody>
      </p:sp>
      <p:cxnSp>
        <p:nvCxnSpPr>
          <p:cNvPr id="3145797" name=""/>
          <p:cNvCxnSpPr>
            <a:cxnSpLocks/>
          </p:cNvCxnSpPr>
          <p:nvPr/>
        </p:nvCxnSpPr>
        <p:spPr>
          <a:xfrm>
            <a:off x="6410067" y="3251200"/>
            <a:ext cx="2251588" cy="3073770"/>
          </a:xfrm>
          <a:prstGeom prst="bentConnector3"/>
          <a:solidFill>
            <a:srgbClr val="FFFFFF"/>
          </a:solidFill>
          <a:ln w="25400">
            <a:solidFill>
              <a:srgbClr val="3893E0"/>
            </a:solidFill>
            <a:tailEnd type="triangle" w="lg" len="lg"/>
          </a:ln>
        </p:spPr>
      </p:cxnSp>
      <p:sp>
        <p:nvSpPr>
          <p:cNvPr id="1049503" name=""/>
          <p:cNvSpPr/>
          <p:nvPr/>
        </p:nvSpPr>
        <p:spPr>
          <a:xfrm>
            <a:off x="8753970" y="3810000"/>
            <a:ext cx="3048000" cy="3048000"/>
          </a:xfrm>
          <a:prstGeom prst="flowChartMultidocument"/>
          <a:solidFill>
            <a:srgbClr val="FFFFFF"/>
          </a:solidFill>
          <a:ln w="25400">
            <a:solidFill>
              <a:srgbClr val="3893E0"/>
            </a:solidFill>
          </a:ln>
        </p:spPr>
        <p:txBody>
          <a:bodyPr anchor="ctr"/>
          <a:p>
            <a:pPr algn="ctr"/>
            <a:r>
              <a:rPr sz="3600" i="1" lang="zh-CN" u="sng">
                <a:solidFill>
                  <a:srgbClr val="0000FF"/>
                </a:solidFill>
              </a:rPr>
              <a:t>或者说</a:t>
            </a:r>
            <a:r>
              <a:rPr sz="3600" i="1" lang="zh-CN" u="sng">
                <a:solidFill>
                  <a:srgbClr val="0000FF"/>
                </a:solidFill>
              </a:rPr>
              <a:t>是</a:t>
            </a:r>
            <a:r>
              <a:rPr sz="3600" i="1" lang="zh-CN" u="sng">
                <a:solidFill>
                  <a:srgbClr val="0000FF"/>
                </a:solidFill>
              </a:rPr>
              <a:t>封建礼教</a:t>
            </a:r>
            <a:r>
              <a:rPr sz="3600" i="1" lang="zh-CN" u="sng">
                <a:solidFill>
                  <a:srgbClr val="0000FF"/>
                </a:solidFill>
              </a:rPr>
              <a:t>文化</a:t>
            </a:r>
            <a:r>
              <a:rPr sz="3600" i="1" lang="zh-CN" u="sng">
                <a:solidFill>
                  <a:srgbClr val="0000FF"/>
                </a:solidFill>
              </a:rPr>
              <a:t>的</a:t>
            </a:r>
            <a:r>
              <a:rPr sz="3600" i="1" lang="zh-CN" u="sng">
                <a:solidFill>
                  <a:srgbClr val="0000FF"/>
                </a:solidFill>
              </a:rPr>
              <a:t>一种</a:t>
            </a:r>
            <a:r>
              <a:rPr sz="3600" i="1" lang="zh-CN" u="sng">
                <a:solidFill>
                  <a:srgbClr val="0000FF"/>
                </a:solidFill>
              </a:rPr>
              <a:t>表现</a:t>
            </a:r>
            <a:endParaRPr sz="3600" i="1" lang="zh-CN" u="sng">
              <a:solidFill>
                <a:srgbClr val="0000FF"/>
              </a:solidFill>
            </a:endParaRPr>
          </a:p>
        </p:txBody>
      </p:sp>
      <p:sp>
        <p:nvSpPr>
          <p:cNvPr id="1049504" name=""/>
          <p:cNvSpPr txBox="1"/>
          <p:nvPr/>
        </p:nvSpPr>
        <p:spPr>
          <a:xfrm>
            <a:off x="3810000" y="3251200"/>
            <a:ext cx="4572000" cy="485140"/>
          </a:xfrm>
          <a:prstGeom prst="rect"/>
        </p:spPr>
        <p:txBody>
          <a:bodyPr rtlCol="0" wrap="square">
            <a:spAutoFit/>
          </a:bodyPr>
          <a:p>
            <a:endParaRPr sz="2800" lang="zh-CN">
              <a:solidFill>
                <a:srgbClr val="000000"/>
              </a:solidFill>
            </a:endParaRPr>
          </a:p>
        </p:txBody>
      </p:sp>
      <p:sp>
        <p:nvSpPr>
          <p:cNvPr id="1049505" name=""/>
          <p:cNvSpPr txBox="1"/>
          <p:nvPr/>
        </p:nvSpPr>
        <p:spPr>
          <a:xfrm>
            <a:off x="6570851" y="843325"/>
            <a:ext cx="4572000" cy="485140"/>
          </a:xfrm>
          <a:prstGeom prst="rect"/>
        </p:spPr>
        <p:txBody>
          <a:bodyPr rtlCol="0" wrap="square">
            <a:spAutoFit/>
          </a:bodyPr>
          <a:p>
            <a:r>
              <a:rPr sz="2800" i="1" lang="zh-CN" u="sng">
                <a:solidFill>
                  <a:srgbClr val="D66565"/>
                </a:solidFill>
              </a:rPr>
              <a:t>从另一个角度说</a:t>
            </a:r>
            <a:endParaRPr sz="2800" i="1" lang="zh-CN" u="sng">
              <a:solidFill>
                <a:srgbClr val="D66565"/>
              </a:solidFill>
            </a:endParaRPr>
          </a:p>
        </p:txBody>
      </p:sp>
    </p:spTree>
  </p:cSld>
  <p:clrMapOvr>
    <a:masterClrMapping/>
  </p:clrMapOvr>
  <p:transition spd="slow">
    <p:wipe dir="l"/>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56" name=""/>
        <p:cNvGrpSpPr/>
        <p:nvPr/>
      </p:nvGrpSpPr>
      <p:grpSpPr>
        <a:xfrm>
          <a:off x="0" y="0"/>
          <a:ext cx="0" cy="0"/>
          <a:chOff x="0" y="0"/>
          <a:chExt cx="0" cy="0"/>
        </a:xfrm>
      </p:grpSpPr>
      <p:cxnSp>
        <p:nvCxnSpPr>
          <p:cNvPr id="3145798"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506"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07" name="矩形 8"/>
          <p:cNvSpPr/>
          <p:nvPr/>
        </p:nvSpPr>
        <p:spPr>
          <a:xfrm>
            <a:off x="1807688" y="290699"/>
            <a:ext cx="2388667" cy="1105254"/>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8"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509"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510"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511"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512"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3"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514" name="文本框 16" descr="#"/>
          <p:cNvSpPr txBox="1"/>
          <p:nvPr/>
        </p:nvSpPr>
        <p:spPr>
          <a:xfrm>
            <a:off x="1928715" y="290698"/>
            <a:ext cx="3002279" cy="1094740"/>
          </a:xfrm>
          <a:prstGeom prst="rect"/>
          <a:noFill/>
        </p:spPr>
        <p:txBody>
          <a:bodyPr rtlCol="0" wrap="none">
            <a:spAutoFit/>
          </a:bodyPr>
          <a:p>
            <a:r>
              <a:rPr altLang="en-US" b="1" dirty="0" sz="7200" lang="zh-CN"/>
              <a:t>观点</a:t>
            </a:r>
            <a:r>
              <a:rPr altLang="en-US" b="1" dirty="0" sz="7200" lang="zh-CN"/>
              <a:t>二</a:t>
            </a:r>
            <a:endParaRPr altLang="en-US" b="1" dirty="0" sz="7200" lang="zh-CN"/>
          </a:p>
        </p:txBody>
      </p:sp>
      <p:sp>
        <p:nvSpPr>
          <p:cNvPr id="1049515"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23"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516"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517"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518"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519"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520"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521"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24" name=""/>
          <p:cNvPicPr>
            <a:picLocks/>
          </p:cNvPicPr>
          <p:nvPr/>
        </p:nvPicPr>
        <p:blipFill>
          <a:blip xmlns:r="http://schemas.openxmlformats.org/officeDocument/2006/relationships" r:embed="rId3"/>
          <a:stretch>
            <a:fillRect/>
          </a:stretch>
        </p:blipFill>
        <p:spPr>
          <a:xfrm rot="0">
            <a:off x="4724127" y="-5813030"/>
            <a:ext cx="6365504" cy="4362910"/>
          </a:xfrm>
          <a:prstGeom prst="rect"/>
        </p:spPr>
      </p:pic>
      <p:sp>
        <p:nvSpPr>
          <p:cNvPr id="1049522" name=""/>
          <p:cNvSpPr/>
          <p:nvPr/>
        </p:nvSpPr>
        <p:spPr>
          <a:xfrm rot="21600000">
            <a:off x="0" y="4419600"/>
            <a:ext cx="4161524" cy="2438400"/>
          </a:xfrm>
          <a:prstGeom prst="parallelogram"/>
          <a:solidFill>
            <a:srgbClr val="FFFFFF"/>
          </a:solidFill>
          <a:ln w="25400">
            <a:solidFill>
              <a:srgbClr val="3893E0"/>
            </a:solidFill>
          </a:ln>
        </p:spPr>
        <p:txBody>
          <a:bodyPr anchor="ctr"/>
          <a:p>
            <a:pPr algn="ctr"/>
            <a:r>
              <a:rPr sz="8800" lang="zh-CN">
                <a:solidFill>
                  <a:srgbClr val="3399FF"/>
                </a:solidFill>
              </a:rPr>
              <a:t>约束</a:t>
            </a:r>
            <a:endParaRPr lang="zh-CN">
              <a:solidFill>
                <a:srgbClr val="3399FF"/>
              </a:solidFill>
            </a:endParaRPr>
          </a:p>
        </p:txBody>
      </p:sp>
      <p:sp>
        <p:nvSpPr>
          <p:cNvPr id="1049523" name=""/>
          <p:cNvSpPr/>
          <p:nvPr/>
        </p:nvSpPr>
        <p:spPr>
          <a:xfrm>
            <a:off x="426487" y="2120314"/>
            <a:ext cx="5669513" cy="2133600"/>
          </a:xfrm>
          <a:prstGeom prst="wedgeRoundRectCallout"/>
          <a:solidFill>
            <a:srgbClr val="279C64"/>
          </a:solidFill>
          <a:ln w="25400">
            <a:solidFill>
              <a:srgbClr val="1C7D4E"/>
            </a:solidFill>
          </a:ln>
        </p:spPr>
        <p:txBody>
          <a:bodyPr anchor="ctr"/>
          <a:p>
            <a:pPr algn="ctr"/>
            <a:r>
              <a:rPr sz="8000" lang="zh-CN"/>
              <a:t>稳定</a:t>
            </a:r>
            <a:r>
              <a:rPr sz="8000" lang="zh-CN"/>
              <a:t>并</a:t>
            </a:r>
            <a:r>
              <a:rPr sz="8000" lang="zh-CN"/>
              <a:t>巩固</a:t>
            </a:r>
            <a:r>
              <a:rPr sz="8000" lang="zh-CN"/>
              <a:t>统治</a:t>
            </a:r>
            <a:endParaRPr lang="zh-CN"/>
          </a:p>
        </p:txBody>
      </p:sp>
      <p:cxnSp>
        <p:nvCxnSpPr>
          <p:cNvPr id="3145799" name=""/>
          <p:cNvCxnSpPr>
            <a:cxnSpLocks/>
          </p:cNvCxnSpPr>
          <p:nvPr/>
        </p:nvCxnSpPr>
        <p:spPr>
          <a:xfrm>
            <a:off x="6410067" y="3251200"/>
            <a:ext cx="2251588" cy="3073770"/>
          </a:xfrm>
          <a:prstGeom prst="bentConnector3"/>
          <a:solidFill>
            <a:srgbClr val="FFFFFF"/>
          </a:solidFill>
          <a:ln w="25400">
            <a:solidFill>
              <a:srgbClr val="3893E0"/>
            </a:solidFill>
            <a:tailEnd type="triangle" w="lg" len="lg"/>
          </a:ln>
        </p:spPr>
      </p:cxnSp>
      <p:sp>
        <p:nvSpPr>
          <p:cNvPr id="1049524" name=""/>
          <p:cNvSpPr/>
          <p:nvPr/>
        </p:nvSpPr>
        <p:spPr>
          <a:xfrm>
            <a:off x="8753970" y="3810000"/>
            <a:ext cx="3048000" cy="3048000"/>
          </a:xfrm>
          <a:prstGeom prst="flowChartMultidocument"/>
          <a:solidFill>
            <a:srgbClr val="FFFFFF"/>
          </a:solidFill>
          <a:ln w="25400">
            <a:solidFill>
              <a:srgbClr val="3893E0"/>
            </a:solidFill>
          </a:ln>
        </p:spPr>
        <p:txBody>
          <a:bodyPr anchor="ctr"/>
          <a:p>
            <a:pPr algn="ctr"/>
            <a:r>
              <a:rPr sz="3600" i="1" lang="zh-CN" u="sng">
                <a:solidFill>
                  <a:srgbClr val="0000FF"/>
                </a:solidFill>
              </a:rPr>
              <a:t>或者说</a:t>
            </a:r>
            <a:r>
              <a:rPr sz="3600" i="1" lang="zh-CN" u="sng">
                <a:solidFill>
                  <a:srgbClr val="0000FF"/>
                </a:solidFill>
              </a:rPr>
              <a:t>是</a:t>
            </a:r>
            <a:r>
              <a:rPr sz="3600" i="1" lang="zh-CN" u="sng">
                <a:solidFill>
                  <a:srgbClr val="0000FF"/>
                </a:solidFill>
              </a:rPr>
              <a:t>封建礼教</a:t>
            </a:r>
            <a:r>
              <a:rPr sz="3600" i="1" lang="zh-CN" u="sng">
                <a:solidFill>
                  <a:srgbClr val="0000FF"/>
                </a:solidFill>
              </a:rPr>
              <a:t>文化</a:t>
            </a:r>
            <a:r>
              <a:rPr sz="3600" i="1" lang="zh-CN" u="sng">
                <a:solidFill>
                  <a:srgbClr val="0000FF"/>
                </a:solidFill>
              </a:rPr>
              <a:t>的</a:t>
            </a:r>
            <a:r>
              <a:rPr sz="3600" i="1" lang="zh-CN" u="sng">
                <a:solidFill>
                  <a:srgbClr val="0000FF"/>
                </a:solidFill>
              </a:rPr>
              <a:t>一种</a:t>
            </a:r>
            <a:r>
              <a:rPr sz="3600" i="1" lang="zh-CN" u="sng">
                <a:solidFill>
                  <a:srgbClr val="0000FF"/>
                </a:solidFill>
              </a:rPr>
              <a:t>表现</a:t>
            </a:r>
            <a:endParaRPr sz="3600" i="1" lang="zh-CN" u="sng">
              <a:solidFill>
                <a:srgbClr val="0000FF"/>
              </a:solidFill>
            </a:endParaRPr>
          </a:p>
        </p:txBody>
      </p:sp>
      <p:sp>
        <p:nvSpPr>
          <p:cNvPr id="1049525" name=""/>
          <p:cNvSpPr txBox="1"/>
          <p:nvPr/>
        </p:nvSpPr>
        <p:spPr>
          <a:xfrm>
            <a:off x="3810000" y="3251200"/>
            <a:ext cx="4572000" cy="485140"/>
          </a:xfrm>
          <a:prstGeom prst="rect"/>
        </p:spPr>
        <p:txBody>
          <a:bodyPr rtlCol="0" wrap="square">
            <a:spAutoFit/>
          </a:bodyPr>
          <a:p>
            <a:endParaRPr sz="2800" lang="zh-CN">
              <a:solidFill>
                <a:srgbClr val="000000"/>
              </a:solidFill>
            </a:endParaRPr>
          </a:p>
        </p:txBody>
      </p:sp>
      <p:sp>
        <p:nvSpPr>
          <p:cNvPr id="1049526" name=""/>
          <p:cNvSpPr txBox="1"/>
          <p:nvPr/>
        </p:nvSpPr>
        <p:spPr>
          <a:xfrm>
            <a:off x="6570851" y="843325"/>
            <a:ext cx="4572000" cy="485140"/>
          </a:xfrm>
          <a:prstGeom prst="rect"/>
        </p:spPr>
        <p:txBody>
          <a:bodyPr rtlCol="0" wrap="square">
            <a:spAutoFit/>
          </a:bodyPr>
          <a:p>
            <a:r>
              <a:rPr sz="2800" i="1" lang="zh-CN" u="sng">
                <a:solidFill>
                  <a:srgbClr val="D66565"/>
                </a:solidFill>
              </a:rPr>
              <a:t>从另一个角度说</a:t>
            </a:r>
            <a:endParaRPr sz="2800" i="1" lang="zh-CN" u="sng">
              <a:solidFill>
                <a:srgbClr val="D66565"/>
              </a:solidFill>
            </a:endParaRPr>
          </a:p>
        </p:txBody>
      </p:sp>
    </p:spTree>
  </p:cSld>
  <p:clrMapOvr>
    <a:masterClrMapping/>
  </p:clrMapOvr>
  <p:transition spd="slow">
    <p:wipe dir="l"/>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57" name=""/>
        <p:cNvGrpSpPr/>
        <p:nvPr/>
      </p:nvGrpSpPr>
      <p:grpSpPr>
        <a:xfrm>
          <a:off x="0" y="0"/>
          <a:ext cx="0" cy="0"/>
          <a:chOff x="0" y="0"/>
          <a:chExt cx="0" cy="0"/>
        </a:xfrm>
      </p:grpSpPr>
      <p:cxnSp>
        <p:nvCxnSpPr>
          <p:cNvPr id="3145800"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527"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28"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9"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530"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531"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532"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533"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4"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535"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536"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25"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537"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538"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539"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540"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541"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542"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26" name=""/>
          <p:cNvPicPr>
            <a:picLocks/>
          </p:cNvPicPr>
          <p:nvPr/>
        </p:nvPicPr>
        <p:blipFill>
          <a:blip xmlns:r="http://schemas.openxmlformats.org/officeDocument/2006/relationships" r:embed="rId3"/>
          <a:stretch>
            <a:fillRect/>
          </a:stretch>
        </p:blipFill>
        <p:spPr>
          <a:xfrm rot="0">
            <a:off x="2877709" y="1634119"/>
            <a:ext cx="6365504" cy="4362910"/>
          </a:xfrm>
          <a:prstGeom prst="rect"/>
        </p:spPr>
      </p:pic>
    </p:spTree>
  </p:cSld>
  <p:clrMapOvr>
    <a:masterClrMapping/>
  </p:clrMapOvr>
  <p:transition spd="slow">
    <p:wipe dir="l"/>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58" name=""/>
        <p:cNvGrpSpPr/>
        <p:nvPr/>
      </p:nvGrpSpPr>
      <p:grpSpPr>
        <a:xfrm>
          <a:off x="0" y="0"/>
          <a:ext cx="0" cy="0"/>
          <a:chOff x="0" y="0"/>
          <a:chExt cx="0" cy="0"/>
        </a:xfrm>
      </p:grpSpPr>
      <p:cxnSp>
        <p:nvCxnSpPr>
          <p:cNvPr id="3145801"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543"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44"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5"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546"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547"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548"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549"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0"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551"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552"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27"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553"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554"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555"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556"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557"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558"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28" name=""/>
          <p:cNvPicPr>
            <a:picLocks/>
          </p:cNvPicPr>
          <p:nvPr/>
        </p:nvPicPr>
        <p:blipFill>
          <a:blip xmlns:r="http://schemas.openxmlformats.org/officeDocument/2006/relationships" r:embed="rId3"/>
          <a:stretch>
            <a:fillRect/>
          </a:stretch>
        </p:blipFill>
        <p:spPr>
          <a:xfrm rot="0">
            <a:off x="2877709" y="1634119"/>
            <a:ext cx="6365504" cy="4362910"/>
          </a:xfrm>
          <a:prstGeom prst="rect"/>
        </p:spPr>
      </p:pic>
    </p:spTree>
  </p:cSld>
  <p:clrMapOvr>
    <a:masterClrMapping/>
  </p:clrMapOvr>
  <p:transition spd="slow">
    <p:wipe dir="l"/>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59" name=""/>
        <p:cNvGrpSpPr/>
        <p:nvPr/>
      </p:nvGrpSpPr>
      <p:grpSpPr>
        <a:xfrm>
          <a:off x="0" y="0"/>
          <a:ext cx="0" cy="0"/>
          <a:chOff x="0" y="0"/>
          <a:chExt cx="0" cy="0"/>
        </a:xfrm>
      </p:grpSpPr>
      <p:cxnSp>
        <p:nvCxnSpPr>
          <p:cNvPr id="3145802"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559"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60"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1"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562"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563"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564"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565"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6"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567"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568"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29"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569"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570"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571"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572"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573"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574"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30" name=""/>
          <p:cNvPicPr>
            <a:picLocks/>
          </p:cNvPicPr>
          <p:nvPr/>
        </p:nvPicPr>
        <p:blipFill>
          <a:blip xmlns:r="http://schemas.openxmlformats.org/officeDocument/2006/relationships" r:embed="rId3"/>
          <a:stretch>
            <a:fillRect/>
          </a:stretch>
        </p:blipFill>
        <p:spPr>
          <a:xfrm rot="0">
            <a:off x="2877709" y="1634119"/>
            <a:ext cx="6365504" cy="4362910"/>
          </a:xfrm>
          <a:prstGeom prst="rect"/>
        </p:spPr>
      </p:pic>
    </p:spTree>
  </p:cSld>
  <p:clrMapOvr>
    <a:masterClrMapping/>
  </p:clrMapOvr>
  <p:transition spd="slow">
    <p:wipe dir="l"/>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60" name=""/>
        <p:cNvGrpSpPr/>
        <p:nvPr/>
      </p:nvGrpSpPr>
      <p:grpSpPr>
        <a:xfrm>
          <a:off x="0" y="0"/>
          <a:ext cx="0" cy="0"/>
          <a:chOff x="0" y="0"/>
          <a:chExt cx="0" cy="0"/>
        </a:xfrm>
      </p:grpSpPr>
      <p:sp>
        <p:nvSpPr>
          <p:cNvPr id="1049575" name=""/>
          <p:cNvSpPr>
            <a:spLocks noGrp="1"/>
          </p:cNvSpPr>
          <p:nvPr>
            <p:ph type="title"/>
          </p:nvPr>
        </p:nvSpPr>
        <p:spPr/>
        <p:txBody>
          <a:bodyPr/>
          <a:p>
            <a:endParaRPr lang="zh-CN"/>
          </a:p>
        </p:txBody>
      </p:sp>
      <p:sp>
        <p:nvSpPr>
          <p:cNvPr id="1049576" name=""/>
          <p:cNvSpPr>
            <a:spLocks noGrp="1"/>
          </p:cNvSpPr>
          <p:nvPr>
            <p:ph idx="1"/>
          </p:nvPr>
        </p:nvSpPr>
        <p:spPr/>
        <p:txBody>
          <a:bodyPr/>
          <a:p>
            <a:endParaRPr lang="zh-CN"/>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61" name=""/>
        <p:cNvGrpSpPr/>
        <p:nvPr/>
      </p:nvGrpSpPr>
      <p:grpSpPr>
        <a:xfrm>
          <a:off x="0" y="0"/>
          <a:ext cx="0" cy="0"/>
          <a:chOff x="0" y="0"/>
          <a:chExt cx="0" cy="0"/>
        </a:xfrm>
      </p:grpSpPr>
      <p:cxnSp>
        <p:nvCxnSpPr>
          <p:cNvPr id="3145803"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577"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78"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9"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580"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581"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582"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583"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4"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585"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586"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31"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587"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588"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589"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590"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591"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592" name=""/>
          <p:cNvSpPr txBox="1"/>
          <p:nvPr/>
        </p:nvSpPr>
        <p:spPr>
          <a:xfrm>
            <a:off x="3398128" y="-7046333"/>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pic>
        <p:nvPicPr>
          <p:cNvPr id="2097232" name=""/>
          <p:cNvPicPr>
            <a:picLocks/>
          </p:cNvPicPr>
          <p:nvPr/>
        </p:nvPicPr>
        <p:blipFill>
          <a:blip xmlns:r="http://schemas.openxmlformats.org/officeDocument/2006/relationships" r:embed="rId3"/>
          <a:stretch>
            <a:fillRect/>
          </a:stretch>
        </p:blipFill>
        <p:spPr>
          <a:xfrm rot="0">
            <a:off x="2877709" y="1634119"/>
            <a:ext cx="6365504" cy="4362910"/>
          </a:xfrm>
          <a:prstGeom prst="rect"/>
        </p:spPr>
      </p:pic>
    </p:spTree>
  </p:cSld>
  <p:clrMapOvr>
    <a:masterClrMapping/>
  </p:clrMapOvr>
  <p:transition spd="slow">
    <p:wipe dir="l"/>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62" name=""/>
        <p:cNvGrpSpPr/>
        <p:nvPr/>
      </p:nvGrpSpPr>
      <p:grpSpPr>
        <a:xfrm>
          <a:off x="0" y="0"/>
          <a:ext cx="0" cy="0"/>
          <a:chOff x="0" y="0"/>
          <a:chExt cx="0" cy="0"/>
        </a:xfrm>
      </p:grpSpPr>
      <p:cxnSp>
        <p:nvCxnSpPr>
          <p:cNvPr id="3145804"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593"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594" name="矩形 8"/>
          <p:cNvSpPr/>
          <p:nvPr/>
        </p:nvSpPr>
        <p:spPr>
          <a:xfrm>
            <a:off x="1807688" y="290699"/>
            <a:ext cx="8787507" cy="1157168"/>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5" name="文本框 7" descr="#"/>
          <p:cNvSpPr txBox="1"/>
          <p:nvPr/>
        </p:nvSpPr>
        <p:spPr>
          <a:xfrm>
            <a:off x="2750682" y="-4944"/>
            <a:ext cx="436880" cy="1094740"/>
          </a:xfrm>
          <a:prstGeom prst="rect"/>
          <a:noFill/>
        </p:spPr>
        <p:txBody>
          <a:bodyPr rtlCol="0" wrap="none">
            <a:spAutoFit/>
          </a:bodyPr>
          <a:p>
            <a:endParaRPr altLang="en-US" dirty="0" sz="7200" lang="zh-CN">
              <a:latin typeface="叶根友特楷简体" panose="02010601030101010101" pitchFamily="2" charset="-122"/>
              <a:ea typeface="叶根友特楷简体" panose="02010601030101010101" pitchFamily="2" charset="-122"/>
            </a:endParaRPr>
          </a:p>
        </p:txBody>
      </p:sp>
      <p:sp>
        <p:nvSpPr>
          <p:cNvPr id="1049596"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597"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598"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599"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0"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601" name="文本框 16" descr="#"/>
          <p:cNvSpPr txBox="1"/>
          <p:nvPr/>
        </p:nvSpPr>
        <p:spPr>
          <a:xfrm>
            <a:off x="1928715" y="290698"/>
            <a:ext cx="8666480" cy="1094740"/>
          </a:xfrm>
          <a:prstGeom prst="rect"/>
          <a:noFill/>
        </p:spPr>
        <p:txBody>
          <a:bodyPr rtlCol="0" wrap="none">
            <a:spAutoFit/>
          </a:bodyPr>
          <a:p>
            <a:r>
              <a:rPr altLang="en-US" b="1" dirty="0" sz="7200" lang="zh-CN"/>
              <a:t>对于</a:t>
            </a:r>
            <a:r>
              <a:rPr altLang="en-US" b="1" dirty="0" sz="7200" lang="zh-CN"/>
              <a:t>汉服运动</a:t>
            </a:r>
            <a:r>
              <a:rPr altLang="en-US" b="1" dirty="0" sz="7200" lang="zh-CN"/>
              <a:t>的</a:t>
            </a:r>
            <a:r>
              <a:rPr altLang="en-US" b="1" dirty="0" sz="7200" lang="zh-CN"/>
              <a:t>看法</a:t>
            </a:r>
            <a:endParaRPr altLang="en-US" b="1" dirty="0" sz="7200" lang="zh-CN"/>
          </a:p>
        </p:txBody>
      </p:sp>
      <p:sp>
        <p:nvSpPr>
          <p:cNvPr id="1049602"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33"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603"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604"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605"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606"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607" name=""/>
          <p:cNvSpPr txBox="1"/>
          <p:nvPr/>
        </p:nvSpPr>
        <p:spPr>
          <a:xfrm>
            <a:off x="4007570" y="-7393827"/>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
        <p:nvSpPr>
          <p:cNvPr id="1049608" name=""/>
          <p:cNvSpPr txBox="1"/>
          <p:nvPr/>
        </p:nvSpPr>
        <p:spPr>
          <a:xfrm>
            <a:off x="3061895" y="-5878705"/>
            <a:ext cx="6702891" cy="4358639"/>
          </a:xfrm>
          <a:prstGeom prst="rect"/>
        </p:spPr>
        <p:txBody>
          <a:bodyPr rtlCol="0" wrap="square">
            <a:spAutoFit/>
          </a:bodyPr>
          <a:p>
            <a:r>
              <a:rPr sz="4400" lang="zh-CN">
                <a:solidFill>
                  <a:srgbClr val="000000"/>
                </a:solidFill>
              </a:rPr>
              <a:t>
倡导者看法
汉服倡导者认为穿着汉族传统服装乃宪法赋予的权利，不应被某些势力企图冠以政治名号而加以破坏。</a:t>
            </a:r>
            <a:endParaRPr sz="4400" lang="zh-CN">
              <a:solidFill>
                <a:srgbClr val="000000"/>
              </a:solidFill>
            </a:endParaRPr>
          </a:p>
        </p:txBody>
      </p:sp>
    </p:spTree>
  </p:cSld>
  <p:clrMapOvr>
    <a:masterClrMapping/>
  </p:clrMapOvr>
  <p:transition spd="slow">
    <p:wipe dir="l"/>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63" name=""/>
        <p:cNvGrpSpPr/>
        <p:nvPr/>
      </p:nvGrpSpPr>
      <p:grpSpPr>
        <a:xfrm>
          <a:off x="0" y="0"/>
          <a:ext cx="0" cy="0"/>
          <a:chOff x="0" y="0"/>
          <a:chExt cx="0" cy="0"/>
        </a:xfrm>
      </p:grpSpPr>
      <p:cxnSp>
        <p:nvCxnSpPr>
          <p:cNvPr id="3145805"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609"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10"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1"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9612"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613"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614"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615"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6"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617"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618"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34"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619"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620"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621"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622"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623" name=""/>
          <p:cNvSpPr txBox="1"/>
          <p:nvPr/>
        </p:nvSpPr>
        <p:spPr>
          <a:xfrm>
            <a:off x="2278320" y="-6819916"/>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Tree>
  </p:cSld>
  <p:clrMapOvr>
    <a:masterClrMapping/>
  </p:clrMapOvr>
  <p:transition spd="slow">
    <p:wipe dir="l"/>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64" name=""/>
        <p:cNvGrpSpPr/>
        <p:nvPr/>
      </p:nvGrpSpPr>
      <p:grpSpPr>
        <a:xfrm>
          <a:off x="0" y="0"/>
          <a:ext cx="0" cy="0"/>
          <a:chOff x="0" y="0"/>
          <a:chExt cx="0" cy="0"/>
        </a:xfrm>
      </p:grpSpPr>
      <p:cxnSp>
        <p:nvCxnSpPr>
          <p:cNvPr id="3145806"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624"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25"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6"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9627"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628"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629"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630"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1"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632"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633"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35"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634"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635"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636"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637"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638" name=""/>
          <p:cNvSpPr txBox="1"/>
          <p:nvPr/>
        </p:nvSpPr>
        <p:spPr>
          <a:xfrm>
            <a:off x="96369" y="873168"/>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Tree>
  </p:cSld>
  <p:clrMapOvr>
    <a:masterClrMapping/>
  </p:clrMapOvr>
  <p:transition spd="slow">
    <p:wipe dir="l"/>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65" name=""/>
        <p:cNvGrpSpPr/>
        <p:nvPr/>
      </p:nvGrpSpPr>
      <p:grpSpPr>
        <a:xfrm>
          <a:off x="0" y="0"/>
          <a:ext cx="0" cy="0"/>
          <a:chOff x="0" y="0"/>
          <a:chExt cx="0" cy="0"/>
        </a:xfrm>
      </p:grpSpPr>
      <p:cxnSp>
        <p:nvCxnSpPr>
          <p:cNvPr id="3145807"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639"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40"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1"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9642"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643"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644"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645"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6"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647"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648"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36"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649"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650"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651"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652"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653" name=""/>
          <p:cNvSpPr txBox="1"/>
          <p:nvPr/>
        </p:nvSpPr>
        <p:spPr>
          <a:xfrm>
            <a:off x="96369" y="873168"/>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Tree>
  </p:cSld>
  <p:clrMapOvr>
    <a:masterClrMapping/>
  </p:clrMapOvr>
  <p:transition spd="slow">
    <p:wipe dir="l"/>
  </p:transition>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66" name=""/>
        <p:cNvGrpSpPr/>
        <p:nvPr/>
      </p:nvGrpSpPr>
      <p:grpSpPr>
        <a:xfrm>
          <a:off x="0" y="0"/>
          <a:ext cx="0" cy="0"/>
          <a:chOff x="0" y="0"/>
          <a:chExt cx="0" cy="0"/>
        </a:xfrm>
      </p:grpSpPr>
      <p:cxnSp>
        <p:nvCxnSpPr>
          <p:cNvPr id="3145808" name="直接连接符 5"/>
          <p:cNvCxnSpPr>
            <a:cxnSpLocks/>
          </p:cNvCxnSpPr>
          <p:nvPr/>
        </p:nvCxnSpPr>
        <p:spPr>
          <a:xfrm flipH="1" flipV="1">
            <a:off x="479281" y="-8648587"/>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654" name="椭圆 3"/>
          <p:cNvSpPr/>
          <p:nvPr/>
        </p:nvSpPr>
        <p:spPr>
          <a:xfrm>
            <a:off x="2047350" y="-6315789"/>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55" name="矩形 8"/>
          <p:cNvSpPr/>
          <p:nvPr/>
        </p:nvSpPr>
        <p:spPr>
          <a:xfrm>
            <a:off x="2470373" y="108969"/>
            <a:ext cx="7334797" cy="966816"/>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6" name="文本框 7" descr="#"/>
          <p:cNvSpPr txBox="1"/>
          <p:nvPr/>
        </p:nvSpPr>
        <p:spPr>
          <a:xfrm>
            <a:off x="2750682" y="-4944"/>
            <a:ext cx="6774180" cy="1094740"/>
          </a:xfrm>
          <a:prstGeom prst="rect"/>
          <a:noFill/>
        </p:spPr>
        <p:txBody>
          <a:bodyPr rtlCol="0" wrap="none">
            <a:spAutoFit/>
          </a:bodyPr>
          <a:p>
            <a:r>
              <a:rPr altLang="en-US" dirty="0" sz="7200" lang="zh-CN">
                <a:latin typeface="叶根友特楷简体" panose="02010601030101010101" pitchFamily="2" charset="-122"/>
                <a:ea typeface="叶根友特楷简体" panose="02010601030101010101" pitchFamily="2" charset="-122"/>
              </a:rPr>
              <a:t>汉服运动</a:t>
            </a:r>
            <a:r>
              <a:rPr altLang="en-US" dirty="0" sz="7200" lang="zh-CN">
                <a:latin typeface="叶根友特楷简体" panose="02010601030101010101" pitchFamily="2" charset="-122"/>
                <a:ea typeface="叶根友特楷简体" panose="02010601030101010101" pitchFamily="2" charset="-122"/>
              </a:rPr>
              <a:t>时间线</a:t>
            </a:r>
            <a:endParaRPr altLang="en-US" dirty="0" sz="7200" lang="zh-CN">
              <a:latin typeface="叶根友特楷简体" panose="02010601030101010101" pitchFamily="2" charset="-122"/>
              <a:ea typeface="叶根友特楷简体" panose="02010601030101010101" pitchFamily="2" charset="-122"/>
            </a:endParaRPr>
          </a:p>
        </p:txBody>
      </p:sp>
      <p:sp>
        <p:nvSpPr>
          <p:cNvPr id="1049657" name="文本框 12" descr="#clear#"/>
          <p:cNvSpPr txBox="1"/>
          <p:nvPr/>
        </p:nvSpPr>
        <p:spPr>
          <a:xfrm>
            <a:off x="5441472" y="-3731634"/>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658" name="文本框 2" descr="#clear#"/>
          <p:cNvSpPr txBox="1"/>
          <p:nvPr/>
        </p:nvSpPr>
        <p:spPr>
          <a:xfrm>
            <a:off x="8459624" y="-4336372"/>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659" name="文本框 13" descr="#clear#"/>
          <p:cNvSpPr txBox="1"/>
          <p:nvPr/>
        </p:nvSpPr>
        <p:spPr>
          <a:xfrm>
            <a:off x="8753972" y="-348927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660" name="矩形 14"/>
          <p:cNvSpPr/>
          <p:nvPr/>
        </p:nvSpPr>
        <p:spPr>
          <a:xfrm>
            <a:off x="9070719" y="-3731634"/>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1" name="文本框 15" descr="#clear#"/>
          <p:cNvSpPr txBox="1"/>
          <p:nvPr/>
        </p:nvSpPr>
        <p:spPr>
          <a:xfrm>
            <a:off x="7906881" y="-3122034"/>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662" name="文本框 16" descr="#"/>
          <p:cNvSpPr txBox="1"/>
          <p:nvPr/>
        </p:nvSpPr>
        <p:spPr>
          <a:xfrm>
            <a:off x="6824067" y="3478368"/>
            <a:ext cx="259081" cy="434340"/>
          </a:xfrm>
          <a:prstGeom prst="rect"/>
          <a:noFill/>
        </p:spPr>
        <p:txBody>
          <a:bodyPr rtlCol="0" wrap="none">
            <a:spAutoFit/>
          </a:bodyPr>
          <a:p>
            <a:endParaRPr altLang="en-US" b="1" dirty="0" sz="2400" lang="zh-CN"/>
          </a:p>
        </p:txBody>
      </p:sp>
      <p:sp>
        <p:nvSpPr>
          <p:cNvPr id="1049663" name=""/>
          <p:cNvSpPr txBox="1"/>
          <p:nvPr/>
        </p:nvSpPr>
        <p:spPr>
          <a:xfrm>
            <a:off x="5479009" y="-6748917"/>
            <a:ext cx="7183418" cy="5209540"/>
          </a:xfrm>
          <a:prstGeom prst="rect"/>
        </p:spPr>
        <p:txBody>
          <a:bodyPr rtlCol="0" wrap="square">
            <a:spAutoFit/>
          </a:bodyPr>
          <a:p>
            <a:r>
              <a:rPr sz="2800" lang="zh-CN">
                <a:solidFill>
                  <a:srgbClr val="000000"/>
                </a:solidFill>
              </a:rPr>
              <a:t>
2003年
2003年7月21日，澳大利亚华裔青年"青松白雪"(王育良)上传自制汉服照。
中国汉族姑娘穿汉服在英国伦敦宣传汉服
2003年11月22日，"壮志凌云"(王乐天)身穿汉服上街，成为第一个被报道身穿汉服公开走上街头的人。
2003年12月22日，"信而好古"(李宗伟)在山东束发着汉服为学生上课，并且他是当代第一个自制深衣，穿深衣出门，束发着汉服的人，也是第一个着汉服为学生讲课的人。</a:t>
            </a:r>
            <a:endParaRPr sz="2800" lang="zh-CN">
              <a:solidFill>
                <a:srgbClr val="000000"/>
              </a:solidFill>
            </a:endParaRPr>
          </a:p>
        </p:txBody>
      </p:sp>
      <p:pic>
        <p:nvPicPr>
          <p:cNvPr id="2097237" name=""/>
          <p:cNvPicPr>
            <a:picLocks/>
          </p:cNvPicPr>
          <p:nvPr/>
        </p:nvPicPr>
        <p:blipFill>
          <a:blip xmlns:r="http://schemas.openxmlformats.org/officeDocument/2006/relationships" r:embed="rId2"/>
          <a:stretch>
            <a:fillRect/>
          </a:stretch>
        </p:blipFill>
        <p:spPr>
          <a:xfrm rot="0">
            <a:off x="2034260" y="-8145561"/>
            <a:ext cx="3946623" cy="5851949"/>
          </a:xfrm>
          <a:prstGeom prst="rect"/>
        </p:spPr>
      </p:pic>
      <p:sp>
        <p:nvSpPr>
          <p:cNvPr id="1049664" name=""/>
          <p:cNvSpPr txBox="1"/>
          <p:nvPr/>
        </p:nvSpPr>
        <p:spPr>
          <a:xfrm>
            <a:off x="-385898" y="-7000127"/>
            <a:ext cx="11729815" cy="5209540"/>
          </a:xfrm>
          <a:prstGeom prst="rect"/>
        </p:spPr>
        <p:txBody>
          <a:bodyPr rtlCol="0" wrap="square">
            <a:spAutoFit/>
          </a:bodyPr>
          <a:p>
            <a:r>
              <a:rPr sz="2800" lang="zh-CN">
                <a:solidFill>
                  <a:srgbClr val="000000"/>
                </a:solidFill>
              </a:rPr>
              <a:t>
2004年</a:t>
            </a:r>
            <a:endParaRPr sz="2800" lang="zh-CN">
              <a:solidFill>
                <a:srgbClr val="000000"/>
              </a:solidFill>
            </a:endParaRPr>
          </a:p>
          <a:p>
            <a:r>
              <a:rPr sz="2800" lang="zh-CN">
                <a:solidFill>
                  <a:srgbClr val="000000"/>
                </a:solidFill>
              </a:rPr>
              <a:t>
2004年4月，"天涯在小楼"(方哲萱)做了一期 《汉服会兴起吗》的专题节目，在天津电台播出。
2004年8月22日， "轩辕慕雪"穿汉服参加黑龙江省第二届武术传统项目比赛，为汉服进入大众视野寻求了一个新的通道。
2004年10月5日， 来自北京、天津、上海、河南、黑龙江、河北的汉网网友共33人，在北京首次举行了全国范围内网友参加的、着汉服祭祀明朝民族英雄袁崇焕将军的活动。
2004年11月12日，"天涯在小楼"着汉服独身参加祀孔大典，并撰写《一个人的祭礼》，影响颇广。2004年12月7日大雪，"寒门仕族"和"晨澍"夫妇共三人将篡改"汉服"成"寿衣"一词的某电子公司告上法庭，为汉服诉讼第一案。</a:t>
            </a:r>
            <a:endParaRPr sz="2800" lang="zh-CN">
              <a:solidFill>
                <a:srgbClr val="000000"/>
              </a:solidFill>
            </a:endParaRPr>
          </a:p>
        </p:txBody>
      </p:sp>
      <p:sp>
        <p:nvSpPr>
          <p:cNvPr id="1049665" name=""/>
          <p:cNvSpPr txBox="1"/>
          <p:nvPr/>
        </p:nvSpPr>
        <p:spPr>
          <a:xfrm>
            <a:off x="670372" y="-5708180"/>
            <a:ext cx="11800961" cy="5209540"/>
          </a:xfrm>
          <a:prstGeom prst="rect"/>
        </p:spPr>
        <p:txBody>
          <a:bodyPr rtlCol="0" wrap="square">
            <a:spAutoFit/>
          </a:bodyPr>
          <a:p>
            <a:r>
              <a:rPr sz="2800" lang="zh-CN">
                <a:solidFill>
                  <a:srgbClr val="000000"/>
                </a:solidFill>
              </a:rPr>
              <a:t>
2005年
2005年2月8日，深圳汉流莲一家迎接新年的到来，为着汉服迎新年第一人
2005年3月13日，汉服同袍"ufe"与"华夏复兴论坛"的儒生一共七人在济南举行了释菜礼，为儒学实践派的首次礼仪活动。
2005年4月17日，十多位来自全国各地的新儒生在山东曲阜孔庙，首次践行明代释奠礼，也是第一次统一着装的祭礼。
2005年10月1日至10月7日，首届汉网汉服知识竞赛暨十一北京聚会活动，来自全国各地的40多位汉网网友，参加了这次活动。</a:t>
            </a:r>
            <a:endParaRPr sz="2800" lang="zh-CN">
              <a:solidFill>
                <a:srgbClr val="000000"/>
              </a:solidFill>
            </a:endParaRPr>
          </a:p>
        </p:txBody>
      </p:sp>
      <p:sp>
        <p:nvSpPr>
          <p:cNvPr id="1049666" name=""/>
          <p:cNvSpPr txBox="1"/>
          <p:nvPr/>
        </p:nvSpPr>
        <p:spPr>
          <a:xfrm>
            <a:off x="1928714" y="-7787527"/>
            <a:ext cx="11956332" cy="5996940"/>
          </a:xfrm>
          <a:prstGeom prst="rect"/>
        </p:spPr>
        <p:txBody>
          <a:bodyPr rtlCol="0" wrap="square">
            <a:spAutoFit/>
          </a:bodyPr>
          <a:p>
            <a:r>
              <a:rPr sz="2800" lang="zh-CN">
                <a:solidFill>
                  <a:srgbClr val="000000"/>
                </a:solidFill>
              </a:rPr>
              <a:t>
2006年
2006年1月8日，上海松江夏完淳墓汉服祭礼，首次身着"祭服"，行"古礼"，祭祀先烈。
2006年2月19日，苑夫人在安徽合肥公开宣传汉服，是首次使用条幅，宣传单的方</a:t>
            </a:r>
            <a:r>
              <a:rPr sz="2800" lang="zh-CN">
                <a:solidFill>
                  <a:srgbClr val="000000"/>
                </a:solidFill>
              </a:rPr>
              <a:t>式公开介绍汉服。
2006年4月7日，上海、杭州、北京的一些同袍盛装云集，追怀上巳节这个美丽浪漫的传统节日。这是汉服与传统节日相结合的第一次实践活动。
2006年4月9日，中国人民大学的"诸子百家园"里，十几名学生身着汉服，手持弓箭，这是360年来中国大陆第一次举行射礼。
2006年5月6日，明德学堂举行依正式古礼进行的成人仪式，吴飞为周天晗行加冠礼，或为第一次正式的传统成人礼。
2006年5月16日，来自武汉市的516名18至20岁的男女学生，在东湖磨山楚城广场举行首届汉服成人仪式，这也是官方首次参与的大型汉服礼仪。</a:t>
            </a:r>
            <a:endParaRPr sz="2800" lang="zh-CN">
              <a:solidFill>
                <a:srgbClr val="000000"/>
              </a:solidFill>
            </a:endParaRPr>
          </a:p>
        </p:txBody>
      </p:sp>
      <p:sp>
        <p:nvSpPr>
          <p:cNvPr id="1049667" name=""/>
          <p:cNvSpPr txBox="1"/>
          <p:nvPr/>
        </p:nvSpPr>
        <p:spPr>
          <a:xfrm>
            <a:off x="2749771" y="-7840939"/>
            <a:ext cx="11419704" cy="5996940"/>
          </a:xfrm>
          <a:prstGeom prst="rect"/>
        </p:spPr>
        <p:txBody>
          <a:bodyPr rtlCol="0" wrap="square">
            <a:spAutoFit/>
          </a:bodyPr>
          <a:p>
            <a:r>
              <a:rPr sz="2800" lang="zh-CN">
                <a:solidFill>
                  <a:srgbClr val="000000"/>
                </a:solidFill>
              </a:rPr>
              <a:t>
2006年6月9日，马来西亚华裔赵里昱作为第一个穿着汉服回家的海外华人，从美国来到上海。
汉服在日常生活中
2006年7月18日，《重回汉唐》最终版创作录制完成，这是写给汉服复兴史的第一首歌曲，也引起了众多汉服复兴者的共鸣。
2006年7月21日，在"天涯在小楼"的倡议下，中国政府网为汉族更正图片为"汉服"图片，新华网不久之后也更正了图片。这明确地表示了中华人民共和国中央人民政府终于正式认可汉服是汉民族的传统民族服装，这是自汉服消失360年以来的一个真正回归的里程碑。
</a:t>
            </a:r>
            <a:endParaRPr sz="2800" lang="zh-CN">
              <a:solidFill>
                <a:srgbClr val="000000"/>
              </a:solidFill>
            </a:endParaRPr>
          </a:p>
        </p:txBody>
      </p:sp>
      <p:sp>
        <p:nvSpPr>
          <p:cNvPr id="1049668" name=""/>
          <p:cNvSpPr txBox="1"/>
          <p:nvPr/>
        </p:nvSpPr>
        <p:spPr>
          <a:xfrm>
            <a:off x="96369" y="873168"/>
            <a:ext cx="11541547" cy="5603240"/>
          </a:xfrm>
          <a:prstGeom prst="rect"/>
        </p:spPr>
        <p:txBody>
          <a:bodyPr rtlCol="0" wrap="square">
            <a:spAutoFit/>
          </a:bodyPr>
          <a:p>
            <a:r>
              <a:rPr sz="2800" lang="zh-CN">
                <a:solidFill>
                  <a:srgbClr val="000000"/>
                </a:solidFill>
              </a:rPr>
              <a:t>
2010年
2010年4月10日，云南汉服向国内旱区大量捐水，使汉服也走进了慈善行列。
2010年6月16日，南京汉服端午祭祀，接受了中央电视台英语新闻频道(CCTV-NEWS)采访，汉服活动再次被国家媒体所关注。
2010年6月21日夏至，百度网站的汉服贴吧会员突破20000人，标志着汉服宣传进入一个新纪元。
2010年12月1日，著名词人方文山发表关于汉服的微博投票。
2010年12月5日，江阴祭。</a:t>
            </a:r>
            <a:endParaRPr sz="2800" lang="zh-CN">
              <a:solidFill>
                <a:srgbClr val="000000"/>
              </a:solidFill>
            </a:endParaRPr>
          </a:p>
        </p:txBody>
      </p:sp>
    </p:spTree>
  </p:cSld>
  <p:clrMapOvr>
    <a:masterClrMapping/>
  </p:clrMapOvr>
  <p:transition spd="slow">
    <p:wipe dir="l"/>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67" name=""/>
        <p:cNvGrpSpPr/>
        <p:nvPr/>
      </p:nvGrpSpPr>
      <p:grpSpPr>
        <a:xfrm>
          <a:off x="0" y="0"/>
          <a:ext cx="0" cy="0"/>
          <a:chOff x="0" y="0"/>
          <a:chExt cx="0" cy="0"/>
        </a:xfrm>
      </p:grpSpPr>
      <p:cxnSp>
        <p:nvCxnSpPr>
          <p:cNvPr id="3145809" name="直接连接符 5"/>
          <p:cNvCxnSpPr>
            <a:cxnSpLocks/>
          </p:cNvCxnSpPr>
          <p:nvPr/>
        </p:nvCxnSpPr>
        <p:spPr>
          <a:xfrm flipH="1" flipV="1">
            <a:off x="0" y="0"/>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669" name="椭圆 3"/>
          <p:cNvSpPr/>
          <p:nvPr/>
        </p:nvSpPr>
        <p:spPr>
          <a:xfrm>
            <a:off x="3707642" y="1040642"/>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0" name="矩形 8"/>
          <p:cNvSpPr/>
          <p:nvPr/>
        </p:nvSpPr>
        <p:spPr>
          <a:xfrm>
            <a:off x="6903369" y="4046314"/>
            <a:ext cx="3875964" cy="638030"/>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1" name="文本框 7" descr="#clear#"/>
          <p:cNvSpPr txBox="1"/>
          <p:nvPr/>
        </p:nvSpPr>
        <p:spPr>
          <a:xfrm>
            <a:off x="6776582" y="3632966"/>
            <a:ext cx="3954780" cy="1094740"/>
          </a:xfrm>
          <a:prstGeom prst="rect"/>
          <a:noFill/>
        </p:spPr>
        <p:txBody>
          <a:bodyPr rtlCol="0" wrap="none">
            <a:spAutoFit/>
          </a:bodyPr>
          <a:p>
            <a:r>
              <a:rPr altLang="en-US" dirty="0" sz="7200" lang="zh-CN" smtClean="0">
                <a:latin typeface="叶根友特楷简体" panose="02010601030101010101" pitchFamily="2" charset="-122"/>
                <a:ea typeface="叶根友特楷简体" panose="02010601030101010101" pitchFamily="2" charset="-122"/>
              </a:rPr>
              <a:t>感谢观看</a:t>
            </a:r>
            <a:endParaRPr altLang="en-US" dirty="0" sz="7200" lang="zh-CN">
              <a:latin typeface="叶根友特楷简体" panose="02010601030101010101" pitchFamily="2" charset="-122"/>
              <a:ea typeface="叶根友特楷简体" panose="02010601030101010101" pitchFamily="2" charset="-122"/>
            </a:endParaRPr>
          </a:p>
        </p:txBody>
      </p:sp>
      <p:sp>
        <p:nvSpPr>
          <p:cNvPr id="1049672" name="文本框 12" descr="#clear#"/>
          <p:cNvSpPr txBox="1"/>
          <p:nvPr/>
        </p:nvSpPr>
        <p:spPr>
          <a:xfrm>
            <a:off x="3058183" y="1429549"/>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673" name="文本框 2" descr="#clear#"/>
          <p:cNvSpPr txBox="1"/>
          <p:nvPr/>
        </p:nvSpPr>
        <p:spPr>
          <a:xfrm>
            <a:off x="8866018" y="246768"/>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674" name="文本框 13" descr="#clear#"/>
          <p:cNvSpPr txBox="1"/>
          <p:nvPr/>
        </p:nvSpPr>
        <p:spPr>
          <a:xfrm>
            <a:off x="8895417" y="52376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675" name="矩形 14"/>
          <p:cNvSpPr/>
          <p:nvPr/>
        </p:nvSpPr>
        <p:spPr>
          <a:xfrm>
            <a:off x="8976751" y="870240"/>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6" name="文本框 15" descr="#clear#"/>
          <p:cNvSpPr txBox="1"/>
          <p:nvPr/>
        </p:nvSpPr>
        <p:spPr>
          <a:xfrm>
            <a:off x="6841642" y="3125417"/>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677" name="文本框 16" descr="#"/>
          <p:cNvSpPr txBox="1"/>
          <p:nvPr/>
        </p:nvSpPr>
        <p:spPr>
          <a:xfrm>
            <a:off x="6824067" y="3478368"/>
            <a:ext cx="335280" cy="434340"/>
          </a:xfrm>
          <a:prstGeom prst="rect"/>
          <a:noFill/>
        </p:spPr>
        <p:txBody>
          <a:bodyPr rtlCol="0" wrap="none">
            <a:spAutoFit/>
          </a:bodyPr>
          <a:p>
            <a:r>
              <a:rPr altLang="zh-CN" b="1" dirty="0" sz="2400" lang="en-US"/>
              <a:t>l</a:t>
            </a:r>
            <a:r>
              <a:rPr altLang="zh-CN" b="1" dirty="0" sz="2400" lang="en-US"/>
              <a:t>l</a:t>
            </a:r>
            <a:endParaRPr altLang="en-US" b="1" dirty="0" sz="2400" lang="zh-CN"/>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68" name=""/>
        <p:cNvGrpSpPr/>
        <p:nvPr/>
      </p:nvGrpSpPr>
      <p:grpSpPr>
        <a:xfrm>
          <a:off x="0" y="0"/>
          <a:ext cx="0" cy="0"/>
          <a:chOff x="0" y="0"/>
          <a:chExt cx="0" cy="0"/>
        </a:xfrm>
      </p:grpSpPr>
      <p:cxnSp>
        <p:nvCxnSpPr>
          <p:cNvPr id="3145810" name="直接连接符 5"/>
          <p:cNvCxnSpPr>
            <a:cxnSpLocks/>
          </p:cNvCxnSpPr>
          <p:nvPr/>
        </p:nvCxnSpPr>
        <p:spPr>
          <a:xfrm flipH="1" flipV="1">
            <a:off x="0" y="0"/>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678" name="椭圆 3"/>
          <p:cNvSpPr/>
          <p:nvPr/>
        </p:nvSpPr>
        <p:spPr>
          <a:xfrm>
            <a:off x="3707642" y="1040642"/>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79" name="矩形 8"/>
          <p:cNvSpPr/>
          <p:nvPr/>
        </p:nvSpPr>
        <p:spPr>
          <a:xfrm>
            <a:off x="6903369" y="4046314"/>
            <a:ext cx="3875964" cy="638030"/>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0" name="文本框 7" descr="#clear#"/>
          <p:cNvSpPr txBox="1"/>
          <p:nvPr/>
        </p:nvSpPr>
        <p:spPr>
          <a:xfrm>
            <a:off x="6776582" y="3632966"/>
            <a:ext cx="3954780" cy="1094740"/>
          </a:xfrm>
          <a:prstGeom prst="rect"/>
          <a:noFill/>
        </p:spPr>
        <p:txBody>
          <a:bodyPr rtlCol="0" wrap="none">
            <a:spAutoFit/>
          </a:bodyPr>
          <a:p>
            <a:r>
              <a:rPr altLang="en-US" dirty="0" sz="7200" lang="zh-CN" smtClean="0">
                <a:latin typeface="叶根友特楷简体" panose="02010601030101010101" pitchFamily="2" charset="-122"/>
                <a:ea typeface="叶根友特楷简体" panose="02010601030101010101" pitchFamily="2" charset="-122"/>
              </a:rPr>
              <a:t>感谢观看</a:t>
            </a:r>
            <a:endParaRPr altLang="en-US" dirty="0" sz="7200" lang="zh-CN">
              <a:latin typeface="叶根友特楷简体" panose="02010601030101010101" pitchFamily="2" charset="-122"/>
              <a:ea typeface="叶根友特楷简体" panose="02010601030101010101" pitchFamily="2" charset="-122"/>
            </a:endParaRPr>
          </a:p>
        </p:txBody>
      </p:sp>
      <p:sp>
        <p:nvSpPr>
          <p:cNvPr id="1049681" name="文本框 12" descr="#clear#"/>
          <p:cNvSpPr txBox="1"/>
          <p:nvPr/>
        </p:nvSpPr>
        <p:spPr>
          <a:xfrm>
            <a:off x="3058183" y="1429549"/>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682" name="文本框 2" descr="#clear#"/>
          <p:cNvSpPr txBox="1"/>
          <p:nvPr/>
        </p:nvSpPr>
        <p:spPr>
          <a:xfrm>
            <a:off x="8866018" y="246768"/>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683" name="文本框 13" descr="#clear#"/>
          <p:cNvSpPr txBox="1"/>
          <p:nvPr/>
        </p:nvSpPr>
        <p:spPr>
          <a:xfrm>
            <a:off x="8895417" y="52376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684" name="矩形 14"/>
          <p:cNvSpPr/>
          <p:nvPr/>
        </p:nvSpPr>
        <p:spPr>
          <a:xfrm>
            <a:off x="8976751" y="870240"/>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5" name="文本框 15" descr="#clear#"/>
          <p:cNvSpPr txBox="1"/>
          <p:nvPr/>
        </p:nvSpPr>
        <p:spPr>
          <a:xfrm>
            <a:off x="6841642" y="3125417"/>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686" name="文本框 16" descr="#"/>
          <p:cNvSpPr txBox="1"/>
          <p:nvPr/>
        </p:nvSpPr>
        <p:spPr>
          <a:xfrm>
            <a:off x="6824067" y="3478368"/>
            <a:ext cx="335280" cy="434340"/>
          </a:xfrm>
          <a:prstGeom prst="rect"/>
          <a:noFill/>
        </p:spPr>
        <p:txBody>
          <a:bodyPr rtlCol="0" wrap="none">
            <a:spAutoFit/>
          </a:bodyPr>
          <a:p>
            <a:r>
              <a:rPr altLang="zh-CN" b="1" dirty="0" sz="2400" lang="en-US"/>
              <a:t>l</a:t>
            </a:r>
            <a:r>
              <a:rPr altLang="zh-CN" b="1" dirty="0" sz="2400" lang="en-US"/>
              <a:t>l</a:t>
            </a:r>
            <a:endParaRPr altLang="en-US" b="1" dirty="0" sz="2400" lang="zh-CN"/>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69" name=""/>
        <p:cNvGrpSpPr/>
        <p:nvPr/>
      </p:nvGrpSpPr>
      <p:grpSpPr>
        <a:xfrm>
          <a:off x="0" y="0"/>
          <a:ext cx="0" cy="0"/>
          <a:chOff x="0" y="0"/>
          <a:chExt cx="0" cy="0"/>
        </a:xfrm>
      </p:grpSpPr>
      <p:cxnSp>
        <p:nvCxnSpPr>
          <p:cNvPr id="3145811" name="直接连接符 5"/>
          <p:cNvCxnSpPr>
            <a:cxnSpLocks/>
          </p:cNvCxnSpPr>
          <p:nvPr/>
        </p:nvCxnSpPr>
        <p:spPr>
          <a:xfrm flipH="1" flipV="1">
            <a:off x="0" y="0"/>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687" name="椭圆 3"/>
          <p:cNvSpPr/>
          <p:nvPr/>
        </p:nvSpPr>
        <p:spPr>
          <a:xfrm>
            <a:off x="3707642" y="1040642"/>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88" name="矩形 8"/>
          <p:cNvSpPr/>
          <p:nvPr/>
        </p:nvSpPr>
        <p:spPr>
          <a:xfrm>
            <a:off x="6903369" y="4046314"/>
            <a:ext cx="3875964" cy="638030"/>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9" name="文本框 7" descr="#clear#"/>
          <p:cNvSpPr txBox="1"/>
          <p:nvPr/>
        </p:nvSpPr>
        <p:spPr>
          <a:xfrm>
            <a:off x="6776582" y="3632966"/>
            <a:ext cx="3954780" cy="1094740"/>
          </a:xfrm>
          <a:prstGeom prst="rect"/>
          <a:noFill/>
        </p:spPr>
        <p:txBody>
          <a:bodyPr rtlCol="0" wrap="none">
            <a:spAutoFit/>
          </a:bodyPr>
          <a:p>
            <a:r>
              <a:rPr altLang="en-US" dirty="0" sz="7200" lang="zh-CN" smtClean="0">
                <a:latin typeface="叶根友特楷简体" panose="02010601030101010101" pitchFamily="2" charset="-122"/>
                <a:ea typeface="叶根友特楷简体" panose="02010601030101010101" pitchFamily="2" charset="-122"/>
              </a:rPr>
              <a:t>感谢观看</a:t>
            </a:r>
            <a:endParaRPr altLang="en-US" dirty="0" sz="7200" lang="zh-CN">
              <a:latin typeface="叶根友特楷简体" panose="02010601030101010101" pitchFamily="2" charset="-122"/>
              <a:ea typeface="叶根友特楷简体" panose="02010601030101010101" pitchFamily="2" charset="-122"/>
            </a:endParaRPr>
          </a:p>
        </p:txBody>
      </p:sp>
      <p:sp>
        <p:nvSpPr>
          <p:cNvPr id="1049690" name="文本框 12" descr="#clear#"/>
          <p:cNvSpPr txBox="1"/>
          <p:nvPr/>
        </p:nvSpPr>
        <p:spPr>
          <a:xfrm>
            <a:off x="3058183" y="1429549"/>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691" name="文本框 2" descr="#clear#"/>
          <p:cNvSpPr txBox="1"/>
          <p:nvPr/>
        </p:nvSpPr>
        <p:spPr>
          <a:xfrm>
            <a:off x="8866018" y="246768"/>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692" name="文本框 13" descr="#clear#"/>
          <p:cNvSpPr txBox="1"/>
          <p:nvPr/>
        </p:nvSpPr>
        <p:spPr>
          <a:xfrm>
            <a:off x="8895417" y="52376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693" name="矩形 14"/>
          <p:cNvSpPr/>
          <p:nvPr/>
        </p:nvSpPr>
        <p:spPr>
          <a:xfrm>
            <a:off x="8976751" y="870240"/>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4" name="文本框 15" descr="#clear#"/>
          <p:cNvSpPr txBox="1"/>
          <p:nvPr/>
        </p:nvSpPr>
        <p:spPr>
          <a:xfrm>
            <a:off x="6841642" y="3125417"/>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695" name="文本框 16" descr="#"/>
          <p:cNvSpPr txBox="1"/>
          <p:nvPr/>
        </p:nvSpPr>
        <p:spPr>
          <a:xfrm>
            <a:off x="6824067" y="3478368"/>
            <a:ext cx="335280" cy="434340"/>
          </a:xfrm>
          <a:prstGeom prst="rect"/>
          <a:noFill/>
        </p:spPr>
        <p:txBody>
          <a:bodyPr rtlCol="0" wrap="none">
            <a:spAutoFit/>
          </a:bodyPr>
          <a:p>
            <a:r>
              <a:rPr altLang="zh-CN" b="1" dirty="0" sz="2400" lang="en-US"/>
              <a:t>l</a:t>
            </a:r>
            <a:r>
              <a:rPr altLang="zh-CN" b="1" dirty="0" sz="2400" lang="en-US"/>
              <a:t>l</a:t>
            </a:r>
            <a:endParaRPr altLang="en-US" b="1" dirty="0" sz="2400" lang="zh-CN"/>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70" name=""/>
        <p:cNvGrpSpPr/>
        <p:nvPr/>
      </p:nvGrpSpPr>
      <p:grpSpPr>
        <a:xfrm>
          <a:off x="0" y="0"/>
          <a:ext cx="0" cy="0"/>
          <a:chOff x="0" y="0"/>
          <a:chExt cx="0" cy="0"/>
        </a:xfrm>
      </p:grpSpPr>
      <p:cxnSp>
        <p:nvCxnSpPr>
          <p:cNvPr id="3145812" name="直接连接符 5"/>
          <p:cNvCxnSpPr>
            <a:cxnSpLocks/>
          </p:cNvCxnSpPr>
          <p:nvPr/>
        </p:nvCxnSpPr>
        <p:spPr>
          <a:xfrm flipH="1" flipV="1">
            <a:off x="0" y="0"/>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696" name="椭圆 3"/>
          <p:cNvSpPr/>
          <p:nvPr/>
        </p:nvSpPr>
        <p:spPr>
          <a:xfrm>
            <a:off x="3707642" y="1040642"/>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697" name="矩形 8"/>
          <p:cNvSpPr/>
          <p:nvPr/>
        </p:nvSpPr>
        <p:spPr>
          <a:xfrm>
            <a:off x="6903369" y="4046314"/>
            <a:ext cx="3875964" cy="638030"/>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8" name="文本框 7" descr="#clear#"/>
          <p:cNvSpPr txBox="1"/>
          <p:nvPr/>
        </p:nvSpPr>
        <p:spPr>
          <a:xfrm>
            <a:off x="6776582" y="3632966"/>
            <a:ext cx="3954780" cy="1094740"/>
          </a:xfrm>
          <a:prstGeom prst="rect"/>
          <a:noFill/>
        </p:spPr>
        <p:txBody>
          <a:bodyPr rtlCol="0" wrap="none">
            <a:spAutoFit/>
          </a:bodyPr>
          <a:p>
            <a:r>
              <a:rPr altLang="en-US" dirty="0" sz="7200" lang="zh-CN" smtClean="0">
                <a:latin typeface="叶根友特楷简体" panose="02010601030101010101" pitchFamily="2" charset="-122"/>
                <a:ea typeface="叶根友特楷简体" panose="02010601030101010101" pitchFamily="2" charset="-122"/>
              </a:rPr>
              <a:t>感谢观看</a:t>
            </a:r>
            <a:endParaRPr altLang="en-US" dirty="0" sz="7200" lang="zh-CN">
              <a:latin typeface="叶根友特楷简体" panose="02010601030101010101" pitchFamily="2" charset="-122"/>
              <a:ea typeface="叶根友特楷简体" panose="02010601030101010101" pitchFamily="2" charset="-122"/>
            </a:endParaRPr>
          </a:p>
        </p:txBody>
      </p:sp>
      <p:sp>
        <p:nvSpPr>
          <p:cNvPr id="1049699" name="文本框 12" descr="#clear#"/>
          <p:cNvSpPr txBox="1"/>
          <p:nvPr/>
        </p:nvSpPr>
        <p:spPr>
          <a:xfrm>
            <a:off x="3058183" y="1429549"/>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700" name="文本框 2" descr="#clear#"/>
          <p:cNvSpPr txBox="1"/>
          <p:nvPr/>
        </p:nvSpPr>
        <p:spPr>
          <a:xfrm>
            <a:off x="8866018" y="246768"/>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701" name="文本框 13" descr="#clear#"/>
          <p:cNvSpPr txBox="1"/>
          <p:nvPr/>
        </p:nvSpPr>
        <p:spPr>
          <a:xfrm>
            <a:off x="8895417" y="52376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702" name="矩形 14"/>
          <p:cNvSpPr/>
          <p:nvPr/>
        </p:nvSpPr>
        <p:spPr>
          <a:xfrm>
            <a:off x="8976751" y="870240"/>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3" name="文本框 15" descr="#clear#"/>
          <p:cNvSpPr txBox="1"/>
          <p:nvPr/>
        </p:nvSpPr>
        <p:spPr>
          <a:xfrm>
            <a:off x="6841642" y="3125417"/>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704" name="文本框 16" descr="#"/>
          <p:cNvSpPr txBox="1"/>
          <p:nvPr/>
        </p:nvSpPr>
        <p:spPr>
          <a:xfrm>
            <a:off x="6824067" y="3478368"/>
            <a:ext cx="335280" cy="434340"/>
          </a:xfrm>
          <a:prstGeom prst="rect"/>
          <a:noFill/>
        </p:spPr>
        <p:txBody>
          <a:bodyPr rtlCol="0" wrap="none">
            <a:spAutoFit/>
          </a:bodyPr>
          <a:p>
            <a:r>
              <a:rPr altLang="zh-CN" b="1" dirty="0" sz="2400" lang="en-US"/>
              <a:t>l</a:t>
            </a:r>
            <a:r>
              <a:rPr altLang="zh-CN" b="1" dirty="0" sz="2400" lang="en-US"/>
              <a:t>l</a:t>
            </a:r>
            <a:endParaRPr altLang="en-US" b="1" dirty="0" sz="2400" lang="zh-CN"/>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CFAEB"/>
        </a:solidFill>
      </p:bgPr>
    </p:bg>
    <p:spTree>
      <p:nvGrpSpPr>
        <p:cNvPr id="171" name=""/>
        <p:cNvGrpSpPr/>
        <p:nvPr/>
      </p:nvGrpSpPr>
      <p:grpSpPr>
        <a:xfrm>
          <a:off x="0" y="0"/>
          <a:ext cx="0" cy="0"/>
          <a:chOff x="0" y="0"/>
          <a:chExt cx="0" cy="0"/>
        </a:xfrm>
      </p:grpSpPr>
      <p:cxnSp>
        <p:nvCxnSpPr>
          <p:cNvPr id="3145813" name="直接连接符 5"/>
          <p:cNvCxnSpPr>
            <a:cxnSpLocks/>
          </p:cNvCxnSpPr>
          <p:nvPr/>
        </p:nvCxnSpPr>
        <p:spPr>
          <a:xfrm flipH="1" flipV="1">
            <a:off x="0" y="0"/>
            <a:ext cx="7535863" cy="6858000"/>
          </a:xfrm>
          <a:prstGeom prst="line"/>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9705" name="椭圆 3"/>
          <p:cNvSpPr/>
          <p:nvPr/>
        </p:nvSpPr>
        <p:spPr>
          <a:xfrm>
            <a:off x="3707642" y="1040642"/>
            <a:ext cx="4776716" cy="4776716"/>
          </a:xfrm>
          <a:prstGeom prst="ellipse"/>
          <a:blipFill rotWithShape="1" dpi="0">
            <a:blip xmlns:r="http://schemas.openxmlformats.org/officeDocument/2006/relationships" r:embed="rId1" cstate="email">
              <a:alphaModFix amt="9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p>
        </p:txBody>
      </p:sp>
      <p:sp>
        <p:nvSpPr>
          <p:cNvPr id="1049706" name="矩形 8"/>
          <p:cNvSpPr/>
          <p:nvPr/>
        </p:nvSpPr>
        <p:spPr>
          <a:xfrm>
            <a:off x="6903369" y="4046314"/>
            <a:ext cx="3875964" cy="638030"/>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7" name="文本框 7" descr="#clear#"/>
          <p:cNvSpPr txBox="1"/>
          <p:nvPr/>
        </p:nvSpPr>
        <p:spPr>
          <a:xfrm>
            <a:off x="6776582" y="3632966"/>
            <a:ext cx="3954780" cy="1094740"/>
          </a:xfrm>
          <a:prstGeom prst="rect"/>
          <a:noFill/>
        </p:spPr>
        <p:txBody>
          <a:bodyPr rtlCol="0" wrap="none">
            <a:spAutoFit/>
          </a:bodyPr>
          <a:p>
            <a:r>
              <a:rPr altLang="en-US" dirty="0" sz="7200" lang="zh-CN" smtClean="0">
                <a:latin typeface="叶根友特楷简体" panose="02010601030101010101" pitchFamily="2" charset="-122"/>
                <a:ea typeface="叶根友特楷简体" panose="02010601030101010101" pitchFamily="2" charset="-122"/>
              </a:rPr>
              <a:t>感谢观看</a:t>
            </a:r>
            <a:endParaRPr altLang="en-US" dirty="0" sz="7200" lang="zh-CN">
              <a:latin typeface="叶根友特楷简体" panose="02010601030101010101" pitchFamily="2" charset="-122"/>
              <a:ea typeface="叶根友特楷简体" panose="02010601030101010101" pitchFamily="2" charset="-122"/>
            </a:endParaRPr>
          </a:p>
        </p:txBody>
      </p:sp>
      <p:sp>
        <p:nvSpPr>
          <p:cNvPr id="1049708" name="文本框 12" descr="#clear#"/>
          <p:cNvSpPr txBox="1"/>
          <p:nvPr/>
        </p:nvSpPr>
        <p:spPr>
          <a:xfrm>
            <a:off x="3058183" y="1429549"/>
            <a:ext cx="2094390" cy="1043940"/>
          </a:xfrm>
          <a:prstGeom prst="rect"/>
          <a:noFill/>
        </p:spPr>
        <p:txBody>
          <a:bodyPr rtlCol="0" wrap="square">
            <a:spAutoFit/>
          </a:bodyPr>
          <a:p>
            <a:r>
              <a:rPr altLang="en-US" b="1" dirty="0" sz="1400" lang="zh-CN" smtClean="0">
                <a:latin typeface="微软雅黑" pitchFamily="34" charset="-122"/>
                <a:ea typeface="微软雅黑" pitchFamily="34" charset="-122"/>
              </a:rPr>
              <a:t>随着年岁的日渐增长</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我发现</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有些揭示生活真理的话语</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我们 总是理解不透</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要么是只知其一不知其二</a:t>
            </a:r>
            <a:r>
              <a:rPr altLang="zh-CN" b="1" dirty="0" sz="1400" lang="en-US" smtClean="0">
                <a:latin typeface="微软雅黑" pitchFamily="34" charset="-122"/>
                <a:ea typeface="微软雅黑" pitchFamily="34" charset="-122"/>
              </a:rPr>
              <a:t>,</a:t>
            </a:r>
            <a:r>
              <a:rPr altLang="en-US" b="1" dirty="0" sz="1400" lang="zh-CN" smtClean="0">
                <a:latin typeface="微软雅黑" pitchFamily="34" charset="-122"/>
                <a:ea typeface="微软雅黑" pitchFamily="34" charset="-122"/>
              </a:rPr>
              <a:t>要么是干脆误解。</a:t>
            </a:r>
            <a:endParaRPr altLang="en-US" b="1" dirty="0" sz="1400" lang="zh-CN">
              <a:latin typeface="微软雅黑" pitchFamily="34" charset="-122"/>
              <a:ea typeface="微软雅黑" pitchFamily="34" charset="-122"/>
            </a:endParaRPr>
          </a:p>
        </p:txBody>
      </p:sp>
      <p:sp>
        <p:nvSpPr>
          <p:cNvPr id="1049709" name="文本框 2" descr="#clear#"/>
          <p:cNvSpPr txBox="1"/>
          <p:nvPr/>
        </p:nvSpPr>
        <p:spPr>
          <a:xfrm>
            <a:off x="8866018" y="246768"/>
            <a:ext cx="1567180" cy="408941"/>
          </a:xfrm>
          <a:prstGeom prst="rect"/>
          <a:noFill/>
        </p:spPr>
        <p:txBody>
          <a:bodyPr rtlCol="0" wrap="none">
            <a:spAutoFit/>
          </a:bodyPr>
          <a:p>
            <a:pPr algn="ctr"/>
            <a:r>
              <a:rPr altLang="zh-CN" b="1" dirty="0" sz="2300" lang="en-US" smtClean="0"/>
              <a:t>PRODUCER</a:t>
            </a:r>
            <a:endParaRPr altLang="en-US" b="1" dirty="0" sz="2300" lang="zh-CN"/>
          </a:p>
        </p:txBody>
      </p:sp>
      <p:sp>
        <p:nvSpPr>
          <p:cNvPr id="1049710" name="文本框 13" descr="#clear#"/>
          <p:cNvSpPr txBox="1"/>
          <p:nvPr/>
        </p:nvSpPr>
        <p:spPr>
          <a:xfrm>
            <a:off x="8895417" y="523767"/>
            <a:ext cx="1541780" cy="345440"/>
          </a:xfrm>
          <a:prstGeom prst="rect"/>
          <a:noFill/>
        </p:spPr>
        <p:txBody>
          <a:bodyPr rtlCol="0" wrap="none">
            <a:spAutoFit/>
          </a:bodyPr>
          <a:p>
            <a:pPr algn="ctr"/>
            <a:r>
              <a:rPr altLang="zh-CN" b="1" dirty="0" lang="en-US" smtClean="0"/>
              <a:t>LUOYUQIMAN</a:t>
            </a:r>
            <a:endParaRPr altLang="en-US" b="1" dirty="0" lang="zh-CN"/>
          </a:p>
        </p:txBody>
      </p:sp>
      <p:sp>
        <p:nvSpPr>
          <p:cNvPr id="1049711" name="矩形 14"/>
          <p:cNvSpPr/>
          <p:nvPr/>
        </p:nvSpPr>
        <p:spPr>
          <a:xfrm>
            <a:off x="8976751" y="870240"/>
            <a:ext cx="1708615" cy="170402"/>
          </a:xfrm>
          <a:prstGeom prst="rect"/>
          <a:solidFill>
            <a:srgbClr val="16A8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2" name="文本框 15" descr="#clear#"/>
          <p:cNvSpPr txBox="1"/>
          <p:nvPr/>
        </p:nvSpPr>
        <p:spPr>
          <a:xfrm>
            <a:off x="6841642" y="3125417"/>
            <a:ext cx="1617981" cy="434340"/>
          </a:xfrm>
          <a:prstGeom prst="rect"/>
          <a:noFill/>
        </p:spPr>
        <p:txBody>
          <a:bodyPr rtlCol="0" wrap="none">
            <a:spAutoFit/>
          </a:bodyPr>
          <a:p>
            <a:r>
              <a:rPr altLang="zh-CN" b="1" dirty="0" sz="2400" lang="en-US" smtClean="0"/>
              <a:t>PRODUCER</a:t>
            </a:r>
            <a:endParaRPr altLang="en-US" b="1" dirty="0" sz="2400" lang="zh-CN"/>
          </a:p>
        </p:txBody>
      </p:sp>
      <p:sp>
        <p:nvSpPr>
          <p:cNvPr id="1049713" name="文本框 16" descr="#"/>
          <p:cNvSpPr txBox="1"/>
          <p:nvPr/>
        </p:nvSpPr>
        <p:spPr>
          <a:xfrm>
            <a:off x="6824067" y="3478368"/>
            <a:ext cx="335280" cy="434340"/>
          </a:xfrm>
          <a:prstGeom prst="rect"/>
          <a:noFill/>
        </p:spPr>
        <p:txBody>
          <a:bodyPr rtlCol="0" wrap="none">
            <a:spAutoFit/>
          </a:bodyPr>
          <a:p>
            <a:r>
              <a:rPr altLang="zh-CN" b="1" dirty="0" sz="2400" lang="en-US"/>
              <a:t>l</a:t>
            </a:r>
            <a:r>
              <a:rPr altLang="zh-CN" b="1" dirty="0" sz="2400" lang="en-US"/>
              <a:t>l</a:t>
            </a:r>
            <a:endParaRPr altLang="en-US" b="1" dirty="0" sz="2400" lang="zh-CN"/>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72" name=""/>
        <p:cNvGrpSpPr/>
        <p:nvPr/>
      </p:nvGrpSpPr>
      <p:grpSpPr>
        <a:xfrm>
          <a:off x="0" y="0"/>
          <a:ext cx="0" cy="0"/>
          <a:chOff x="0" y="0"/>
          <a:chExt cx="0" cy="0"/>
        </a:xfrm>
      </p:grpSpPr>
      <p:sp>
        <p:nvSpPr>
          <p:cNvPr id="1049714" name=""/>
          <p:cNvSpPr>
            <a:spLocks noGrp="1"/>
          </p:cNvSpPr>
          <p:nvPr>
            <p:ph type="title"/>
          </p:nvPr>
        </p:nvSpPr>
        <p:spPr/>
        <p:txBody>
          <a:bodyPr/>
          <a:p>
            <a:endParaRPr lang="zh-CN"/>
          </a:p>
        </p:txBody>
      </p:sp>
      <p:sp>
        <p:nvSpPr>
          <p:cNvPr id="1049715" name=""/>
          <p:cNvSpPr>
            <a:spLocks noGrp="1"/>
          </p:cNvSpPr>
          <p:nvPr>
            <p:ph idx="1"/>
          </p:nvPr>
        </p:nvSpPr>
        <p:spPr/>
        <p:txBody>
          <a:bodyPr/>
          <a:p>
            <a:endParaRPr lang="zh-CN"/>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73" name=""/>
        <p:cNvGrpSpPr/>
        <p:nvPr/>
      </p:nvGrpSpPr>
      <p:grpSpPr>
        <a:xfrm>
          <a:off x="0" y="0"/>
          <a:ext cx="0" cy="0"/>
          <a:chOff x="0" y="0"/>
          <a:chExt cx="0" cy="0"/>
        </a:xfrm>
      </p:grpSpPr>
      <p:sp>
        <p:nvSpPr>
          <p:cNvPr id="1049716" name=""/>
          <p:cNvSpPr>
            <a:spLocks noGrp="1"/>
          </p:cNvSpPr>
          <p:nvPr>
            <p:ph type="title"/>
          </p:nvPr>
        </p:nvSpPr>
        <p:spPr/>
        <p:txBody>
          <a:bodyPr/>
          <a:p>
            <a:endParaRPr lang="zh-CN"/>
          </a:p>
        </p:txBody>
      </p:sp>
      <p:sp>
        <p:nvSpPr>
          <p:cNvPr id="1049717" name=""/>
          <p:cNvSpPr>
            <a:spLocks noGrp="1"/>
          </p:cNvSpPr>
          <p:nvPr>
            <p:ph idx="1"/>
          </p:nvPr>
        </p:nvSpPr>
        <p:spPr/>
        <p:txBody>
          <a:bodyPr/>
          <a:p>
            <a:endParaRPr lang="zh-CN"/>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74" name=""/>
        <p:cNvGrpSpPr/>
        <p:nvPr/>
      </p:nvGrpSpPr>
      <p:grpSpPr>
        <a:xfrm>
          <a:off x="0" y="0"/>
          <a:ext cx="0" cy="0"/>
          <a:chOff x="0" y="0"/>
          <a:chExt cx="0" cy="0"/>
        </a:xfrm>
      </p:grpSpPr>
      <p:sp>
        <p:nvSpPr>
          <p:cNvPr id="1049718" name=""/>
          <p:cNvSpPr>
            <a:spLocks noGrp="1"/>
          </p:cNvSpPr>
          <p:nvPr>
            <p:ph type="title"/>
          </p:nvPr>
        </p:nvSpPr>
        <p:spPr/>
        <p:txBody>
          <a:bodyPr/>
          <a:p>
            <a:endParaRPr lang="zh-CN"/>
          </a:p>
        </p:txBody>
      </p:sp>
      <p:sp>
        <p:nvSpPr>
          <p:cNvPr id="1049719" name=""/>
          <p:cNvSpPr>
            <a:spLocks noGrp="1"/>
          </p:cNvSpPr>
          <p:nvPr>
            <p:ph idx="1"/>
          </p:nvPr>
        </p:nvSpPr>
        <p:spPr/>
        <p:txBody>
          <a:bodyPr/>
          <a:p>
            <a:endParaRPr lang="zh-CN"/>
          </a:p>
        </p:txBody>
      </p:sp>
    </p:spTree>
  </p:cSld>
  <p:clrMapOvr>
    <a:masterClrMapping/>
  </p:clrMapOvr>
</p:sld>
</file>

<file path=ppt/theme/theme1.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Company>Home</Company>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演示文稿</dc:title>
  <dc:creator>罗玉麒鳗</dc:creator>
  <cp:lastModifiedBy>kingsoft</cp:lastModifiedBy>
  <dcterms:created xsi:type="dcterms:W3CDTF">2015-11-26T08:28:00Z</dcterms:created>
  <dcterms:modified xsi:type="dcterms:W3CDTF">2016-10-30T08:42:12Z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2052-10.1.0.5777</vt:lpwstr>
  </property>
  <property fmtid="{D5CDD505-2E9C-101B-9397-08002B2CF9AE}" pid="3" name="name">
    <vt:lpwstr>草木春秋素雅风PPT模板.pptx</vt:lpwstr>
  </property>
  <property fmtid="{D5CDD505-2E9C-101B-9397-08002B2CF9AE}" pid="4" name="fileid">
    <vt:lpwstr>841049</vt:lpwstr>
  </property>
</Properties>
</file>